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70" r:id="rId14"/>
    <p:sldId id="271" r:id="rId15"/>
    <p:sldId id="272" r:id="rId16"/>
    <p:sldId id="273"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5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13F0D8C-DD07-43B0-A7C6-CDC8C8273148}" type="datetimeFigureOut">
              <a:rPr lang="ru-RU" smtClean="0"/>
              <a:t>02.12.2013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F714AD-CD1E-4CF4-9F41-055C49944F31}" type="slidenum">
              <a:rPr lang="ru-RU" smtClean="0"/>
              <a:t>‹#›</a:t>
            </a:fld>
            <a:endParaRPr lang="ru-RU"/>
          </a:p>
        </p:txBody>
      </p:sp>
    </p:spTree>
    <p:extLst>
      <p:ext uri="{BB962C8B-B14F-4D97-AF65-F5344CB8AC3E}">
        <p14:creationId xmlns:p14="http://schemas.microsoft.com/office/powerpoint/2010/main" val="1754539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13F0D8C-DD07-43B0-A7C6-CDC8C8273148}" type="datetimeFigureOut">
              <a:rPr lang="ru-RU" smtClean="0"/>
              <a:t>02.12.2013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F714AD-CD1E-4CF4-9F41-055C49944F31}" type="slidenum">
              <a:rPr lang="ru-RU" smtClean="0"/>
              <a:t>‹#›</a:t>
            </a:fld>
            <a:endParaRPr lang="ru-RU"/>
          </a:p>
        </p:txBody>
      </p:sp>
    </p:spTree>
    <p:extLst>
      <p:ext uri="{BB962C8B-B14F-4D97-AF65-F5344CB8AC3E}">
        <p14:creationId xmlns:p14="http://schemas.microsoft.com/office/powerpoint/2010/main" val="388426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13F0D8C-DD07-43B0-A7C6-CDC8C8273148}" type="datetimeFigureOut">
              <a:rPr lang="ru-RU" smtClean="0"/>
              <a:t>02.12.2013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F714AD-CD1E-4CF4-9F41-055C49944F31}" type="slidenum">
              <a:rPr lang="ru-RU" smtClean="0"/>
              <a:t>‹#›</a:t>
            </a:fld>
            <a:endParaRPr lang="ru-RU"/>
          </a:p>
        </p:txBody>
      </p:sp>
    </p:spTree>
    <p:extLst>
      <p:ext uri="{BB962C8B-B14F-4D97-AF65-F5344CB8AC3E}">
        <p14:creationId xmlns:p14="http://schemas.microsoft.com/office/powerpoint/2010/main" val="531232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13F0D8C-DD07-43B0-A7C6-CDC8C8273148}" type="datetimeFigureOut">
              <a:rPr lang="ru-RU" smtClean="0"/>
              <a:t>02.12.2013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F714AD-CD1E-4CF4-9F41-055C49944F31}" type="slidenum">
              <a:rPr lang="ru-RU" smtClean="0"/>
              <a:t>‹#›</a:t>
            </a:fld>
            <a:endParaRPr lang="ru-RU"/>
          </a:p>
        </p:txBody>
      </p:sp>
    </p:spTree>
    <p:extLst>
      <p:ext uri="{BB962C8B-B14F-4D97-AF65-F5344CB8AC3E}">
        <p14:creationId xmlns:p14="http://schemas.microsoft.com/office/powerpoint/2010/main" val="4008622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13F0D8C-DD07-43B0-A7C6-CDC8C8273148}" type="datetimeFigureOut">
              <a:rPr lang="ru-RU" smtClean="0"/>
              <a:t>02.12.2013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F714AD-CD1E-4CF4-9F41-055C49944F31}" type="slidenum">
              <a:rPr lang="ru-RU" smtClean="0"/>
              <a:t>‹#›</a:t>
            </a:fld>
            <a:endParaRPr lang="ru-RU"/>
          </a:p>
        </p:txBody>
      </p:sp>
    </p:spTree>
    <p:extLst>
      <p:ext uri="{BB962C8B-B14F-4D97-AF65-F5344CB8AC3E}">
        <p14:creationId xmlns:p14="http://schemas.microsoft.com/office/powerpoint/2010/main" val="124520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13F0D8C-DD07-43B0-A7C6-CDC8C8273148}" type="datetimeFigureOut">
              <a:rPr lang="ru-RU" smtClean="0"/>
              <a:t>02.12.2013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F714AD-CD1E-4CF4-9F41-055C49944F31}" type="slidenum">
              <a:rPr lang="ru-RU" smtClean="0"/>
              <a:t>‹#›</a:t>
            </a:fld>
            <a:endParaRPr lang="ru-RU"/>
          </a:p>
        </p:txBody>
      </p:sp>
    </p:spTree>
    <p:extLst>
      <p:ext uri="{BB962C8B-B14F-4D97-AF65-F5344CB8AC3E}">
        <p14:creationId xmlns:p14="http://schemas.microsoft.com/office/powerpoint/2010/main" val="1101778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13F0D8C-DD07-43B0-A7C6-CDC8C8273148}" type="datetimeFigureOut">
              <a:rPr lang="ru-RU" smtClean="0"/>
              <a:t>02.12.2013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9F714AD-CD1E-4CF4-9F41-055C49944F31}" type="slidenum">
              <a:rPr lang="ru-RU" smtClean="0"/>
              <a:t>‹#›</a:t>
            </a:fld>
            <a:endParaRPr lang="ru-RU"/>
          </a:p>
        </p:txBody>
      </p:sp>
    </p:spTree>
    <p:extLst>
      <p:ext uri="{BB962C8B-B14F-4D97-AF65-F5344CB8AC3E}">
        <p14:creationId xmlns:p14="http://schemas.microsoft.com/office/powerpoint/2010/main" val="363889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13F0D8C-DD07-43B0-A7C6-CDC8C8273148}" type="datetimeFigureOut">
              <a:rPr lang="ru-RU" smtClean="0"/>
              <a:t>02.12.2013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9F714AD-CD1E-4CF4-9F41-055C49944F31}" type="slidenum">
              <a:rPr lang="ru-RU" smtClean="0"/>
              <a:t>‹#›</a:t>
            </a:fld>
            <a:endParaRPr lang="ru-RU"/>
          </a:p>
        </p:txBody>
      </p:sp>
    </p:spTree>
    <p:extLst>
      <p:ext uri="{BB962C8B-B14F-4D97-AF65-F5344CB8AC3E}">
        <p14:creationId xmlns:p14="http://schemas.microsoft.com/office/powerpoint/2010/main" val="21985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13F0D8C-DD07-43B0-A7C6-CDC8C8273148}" type="datetimeFigureOut">
              <a:rPr lang="ru-RU" smtClean="0"/>
              <a:t>02.12.2013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9F714AD-CD1E-4CF4-9F41-055C49944F31}" type="slidenum">
              <a:rPr lang="ru-RU" smtClean="0"/>
              <a:t>‹#›</a:t>
            </a:fld>
            <a:endParaRPr lang="ru-RU"/>
          </a:p>
        </p:txBody>
      </p:sp>
    </p:spTree>
    <p:extLst>
      <p:ext uri="{BB962C8B-B14F-4D97-AF65-F5344CB8AC3E}">
        <p14:creationId xmlns:p14="http://schemas.microsoft.com/office/powerpoint/2010/main" val="4006957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13F0D8C-DD07-43B0-A7C6-CDC8C8273148}" type="datetimeFigureOut">
              <a:rPr lang="ru-RU" smtClean="0"/>
              <a:t>02.12.2013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F714AD-CD1E-4CF4-9F41-055C49944F31}" type="slidenum">
              <a:rPr lang="ru-RU" smtClean="0"/>
              <a:t>‹#›</a:t>
            </a:fld>
            <a:endParaRPr lang="ru-RU"/>
          </a:p>
        </p:txBody>
      </p:sp>
    </p:spTree>
    <p:extLst>
      <p:ext uri="{BB962C8B-B14F-4D97-AF65-F5344CB8AC3E}">
        <p14:creationId xmlns:p14="http://schemas.microsoft.com/office/powerpoint/2010/main" val="1477044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13F0D8C-DD07-43B0-A7C6-CDC8C8273148}" type="datetimeFigureOut">
              <a:rPr lang="ru-RU" smtClean="0"/>
              <a:t>02.12.2013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F714AD-CD1E-4CF4-9F41-055C49944F31}" type="slidenum">
              <a:rPr lang="ru-RU" smtClean="0"/>
              <a:t>‹#›</a:t>
            </a:fld>
            <a:endParaRPr lang="ru-RU"/>
          </a:p>
        </p:txBody>
      </p:sp>
    </p:spTree>
    <p:extLst>
      <p:ext uri="{BB962C8B-B14F-4D97-AF65-F5344CB8AC3E}">
        <p14:creationId xmlns:p14="http://schemas.microsoft.com/office/powerpoint/2010/main" val="993209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F0D8C-DD07-43B0-A7C6-CDC8C8273148}" type="datetimeFigureOut">
              <a:rPr lang="ru-RU" smtClean="0"/>
              <a:t>02.12.2013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714AD-CD1E-4CF4-9F41-055C49944F31}" type="slidenum">
              <a:rPr lang="ru-RU" smtClean="0"/>
              <a:t>‹#›</a:t>
            </a:fld>
            <a:endParaRPr lang="ru-RU"/>
          </a:p>
        </p:txBody>
      </p:sp>
    </p:spTree>
    <p:extLst>
      <p:ext uri="{BB962C8B-B14F-4D97-AF65-F5344CB8AC3E}">
        <p14:creationId xmlns:p14="http://schemas.microsoft.com/office/powerpoint/2010/main" val="729360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02581"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63" y="1196753"/>
            <a:ext cx="7884875" cy="5256584"/>
          </a:xfrm>
          <a:prstGeom prst="rect">
            <a:avLst/>
          </a:prstGeom>
          <a:ln>
            <a:noFill/>
          </a:ln>
          <a:effectLst>
            <a:softEdge rad="112500"/>
          </a:effectLst>
        </p:spPr>
      </p:pic>
      <p:sp>
        <p:nvSpPr>
          <p:cNvPr id="2" name="Заголовок 1"/>
          <p:cNvSpPr>
            <a:spLocks noGrp="1"/>
          </p:cNvSpPr>
          <p:nvPr>
            <p:ph type="ctrTitle"/>
          </p:nvPr>
        </p:nvSpPr>
        <p:spPr>
          <a:xfrm>
            <a:off x="0" y="1"/>
            <a:ext cx="9144000" cy="1844823"/>
          </a:xfrm>
        </p:spPr>
        <p:txBody>
          <a:bodyPr>
            <a:normAutofit/>
          </a:bodyPr>
          <a:lstStyle/>
          <a:p>
            <a:r>
              <a:rPr lang="ru-RU" b="1" dirty="0" err="1"/>
              <a:t>Massachusetts</a:t>
            </a:r>
            <a:r>
              <a:rPr lang="ru-RU" b="1" dirty="0"/>
              <a:t> </a:t>
            </a:r>
            <a:r>
              <a:rPr lang="ru-RU" b="1" dirty="0" err="1"/>
              <a:t>Institute</a:t>
            </a:r>
            <a:r>
              <a:rPr lang="ru-RU" b="1" dirty="0"/>
              <a:t> </a:t>
            </a:r>
            <a:r>
              <a:rPr lang="ru-RU" b="1" dirty="0" err="1"/>
              <a:t>of</a:t>
            </a:r>
            <a:r>
              <a:rPr lang="ru-RU" b="1" dirty="0"/>
              <a:t> </a:t>
            </a:r>
            <a:r>
              <a:rPr lang="ru-RU" b="1" dirty="0" err="1"/>
              <a:t>Technology</a:t>
            </a:r>
            <a:r>
              <a:rPr lang="ru-RU" dirty="0"/>
              <a:t/>
            </a:r>
            <a:br>
              <a:rPr lang="ru-RU" dirty="0"/>
            </a:br>
            <a:endParaRPr lang="ru-RU" dirty="0"/>
          </a:p>
        </p:txBody>
      </p:sp>
    </p:spTree>
    <p:extLst>
      <p:ext uri="{BB962C8B-B14F-4D97-AF65-F5344CB8AC3E}">
        <p14:creationId xmlns:p14="http://schemas.microsoft.com/office/powerpoint/2010/main" val="3867824785"/>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 y="-15889"/>
            <a:ext cx="9148936" cy="687388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 y="1810849"/>
            <a:ext cx="4638014" cy="3236303"/>
          </a:xfrm>
          <a:prstGeom prst="rect">
            <a:avLst/>
          </a:prstGeom>
          <a:ln>
            <a:noFill/>
          </a:ln>
          <a:effectLst>
            <a:softEdge rad="112500"/>
          </a:effectLst>
        </p:spPr>
      </p:pic>
      <p:sp>
        <p:nvSpPr>
          <p:cNvPr id="3" name="Объект 2"/>
          <p:cNvSpPr>
            <a:spLocks noGrp="1"/>
          </p:cNvSpPr>
          <p:nvPr>
            <p:ph idx="1"/>
          </p:nvPr>
        </p:nvSpPr>
        <p:spPr>
          <a:xfrm>
            <a:off x="4427984" y="-23327"/>
            <a:ext cx="4716016" cy="6881327"/>
          </a:xfrm>
        </p:spPr>
        <p:txBody>
          <a:bodyPr>
            <a:normAutofit fontScale="92500" lnSpcReduction="10000"/>
          </a:bodyPr>
          <a:lstStyle/>
          <a:p>
            <a:pPr marL="0" indent="0" algn="ctr">
              <a:buNone/>
            </a:pPr>
            <a:r>
              <a:rPr lang="en-US" dirty="0" smtClean="0"/>
              <a:t>MIT is a large, highly residential, research university with a majority of enrollments in graduate and professional programs. MIT operates on a 4–1–4 academic calendar with the fall semester beginning after Labor Day and ending in mid-December, a 4-week "Independent Activities Period" in the month of January, and the spring semester beginning in early February and ending in late May.</a:t>
            </a:r>
            <a:endParaRPr lang="ru-RU" dirty="0"/>
          </a:p>
        </p:txBody>
      </p:sp>
    </p:spTree>
    <p:extLst>
      <p:ext uri="{BB962C8B-B14F-4D97-AF65-F5344CB8AC3E}">
        <p14:creationId xmlns:p14="http://schemas.microsoft.com/office/powerpoint/2010/main" val="177708666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2" name="Заголовок 1"/>
          <p:cNvSpPr>
            <a:spLocks noGrp="1"/>
          </p:cNvSpPr>
          <p:nvPr>
            <p:ph type="title"/>
          </p:nvPr>
        </p:nvSpPr>
        <p:spPr>
          <a:xfrm>
            <a:off x="0" y="0"/>
            <a:ext cx="9144000" cy="980728"/>
          </a:xfrm>
        </p:spPr>
        <p:txBody>
          <a:bodyPr>
            <a:normAutofit/>
          </a:bodyPr>
          <a:lstStyle/>
          <a:p>
            <a:r>
              <a:rPr lang="en-US" sz="4000" b="1" u="sng" dirty="0" smtClean="0"/>
              <a:t>Traditions and student activities</a:t>
            </a:r>
            <a:endParaRPr lang="ru-RU" sz="4000" b="1" u="sng"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679" y="836712"/>
            <a:ext cx="8650642" cy="5803595"/>
          </a:xfrm>
          <a:prstGeom prst="rect">
            <a:avLst/>
          </a:prstGeom>
          <a:ln>
            <a:noFill/>
          </a:ln>
          <a:effectLst>
            <a:softEdge rad="112500"/>
          </a:effectLst>
        </p:spPr>
      </p:pic>
    </p:spTree>
    <p:extLst>
      <p:ext uri="{BB962C8B-B14F-4D97-AF65-F5344CB8AC3E}">
        <p14:creationId xmlns:p14="http://schemas.microsoft.com/office/powerpoint/2010/main" val="128190874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23" y="-35159"/>
            <a:ext cx="9159823" cy="6893159"/>
          </a:xfrm>
          <a:prstGeom prst="rect">
            <a:avLst/>
          </a:prstGeom>
        </p:spPr>
      </p:pic>
      <p:sp>
        <p:nvSpPr>
          <p:cNvPr id="3" name="Объект 2"/>
          <p:cNvSpPr>
            <a:spLocks noGrp="1"/>
          </p:cNvSpPr>
          <p:nvPr>
            <p:ph idx="1"/>
          </p:nvPr>
        </p:nvSpPr>
        <p:spPr>
          <a:xfrm>
            <a:off x="0" y="-35158"/>
            <a:ext cx="9144000" cy="3032110"/>
          </a:xfrm>
        </p:spPr>
        <p:txBody>
          <a:bodyPr>
            <a:normAutofit fontScale="92500" lnSpcReduction="10000"/>
          </a:bodyPr>
          <a:lstStyle/>
          <a:p>
            <a:pPr marL="0" indent="0" algn="ctr">
              <a:buNone/>
            </a:pPr>
            <a:r>
              <a:rPr lang="en-US" dirty="0" smtClean="0"/>
              <a:t>The faculty and student body highly value meritocracy and technical proficiency. MIT has never awarded an honorary degree, nor does it award athletic scholarships, ad </a:t>
            </a:r>
            <a:r>
              <a:rPr lang="en-US" dirty="0" err="1" smtClean="0"/>
              <a:t>eundem</a:t>
            </a:r>
            <a:r>
              <a:rPr lang="en-US" dirty="0" smtClean="0"/>
              <a:t> degrees, or Latin honors upon graduation. However, MIT has twice awarded honorary professorships: to Winston Churchill in 1949 and Salman Rushdie in 1993.</a:t>
            </a:r>
            <a:endParaRPr lang="ru-RU"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6769" y="2852936"/>
            <a:ext cx="5650462" cy="3764620"/>
          </a:xfrm>
          <a:prstGeom prst="rect">
            <a:avLst/>
          </a:prstGeom>
          <a:ln>
            <a:noFill/>
          </a:ln>
          <a:effectLst>
            <a:softEdge rad="112500"/>
          </a:effectLst>
        </p:spPr>
      </p:pic>
    </p:spTree>
    <p:extLst>
      <p:ext uri="{BB962C8B-B14F-4D97-AF65-F5344CB8AC3E}">
        <p14:creationId xmlns:p14="http://schemas.microsoft.com/office/powerpoint/2010/main" val="229805192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Объект 2"/>
          <p:cNvSpPr>
            <a:spLocks noGrp="1"/>
          </p:cNvSpPr>
          <p:nvPr>
            <p:ph idx="1"/>
          </p:nvPr>
        </p:nvSpPr>
        <p:spPr>
          <a:xfrm>
            <a:off x="0" y="1"/>
            <a:ext cx="9144000" cy="1772815"/>
          </a:xfrm>
        </p:spPr>
        <p:txBody>
          <a:bodyPr>
            <a:normAutofit fontScale="92500" lnSpcReduction="10000"/>
          </a:bodyPr>
          <a:lstStyle/>
          <a:p>
            <a:pPr marL="0" indent="0" algn="ctr">
              <a:buNone/>
            </a:pPr>
            <a:r>
              <a:rPr lang="en-US" dirty="0" smtClean="0"/>
              <a:t>Many </a:t>
            </a:r>
            <a:r>
              <a:rPr lang="en-US" dirty="0" err="1" smtClean="0"/>
              <a:t>upperclass</a:t>
            </a:r>
            <a:r>
              <a:rPr lang="en-US" dirty="0" smtClean="0"/>
              <a:t> students and alumni wear a large, heavy, distinctive class ring known as the "Brass Rat". Originally created in 1929, the ring's official name is the "Standard Technology Ring."</a:t>
            </a:r>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509" y="1988840"/>
            <a:ext cx="6583474" cy="4394469"/>
          </a:xfrm>
          <a:prstGeom prst="rect">
            <a:avLst/>
          </a:prstGeom>
          <a:ln>
            <a:noFill/>
          </a:ln>
          <a:effectLst>
            <a:softEdge rad="112500"/>
          </a:effectLst>
        </p:spPr>
      </p:pic>
    </p:spTree>
    <p:extLst>
      <p:ext uri="{BB962C8B-B14F-4D97-AF65-F5344CB8AC3E}">
        <p14:creationId xmlns:p14="http://schemas.microsoft.com/office/powerpoint/2010/main" val="97174938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2"/>
            <a:ext cx="9144000" cy="686050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 y="3068961"/>
            <a:ext cx="5664577" cy="3789040"/>
          </a:xfrm>
          <a:prstGeom prst="rect">
            <a:avLst/>
          </a:prstGeom>
          <a:ln>
            <a:noFill/>
          </a:ln>
          <a:effectLst>
            <a:softEdge rad="112500"/>
          </a:effectLst>
        </p:spPr>
      </p:pic>
      <p:sp>
        <p:nvSpPr>
          <p:cNvPr id="3" name="Объект 2"/>
          <p:cNvSpPr>
            <a:spLocks noGrp="1"/>
          </p:cNvSpPr>
          <p:nvPr>
            <p:ph idx="1"/>
          </p:nvPr>
        </p:nvSpPr>
        <p:spPr>
          <a:xfrm>
            <a:off x="3131840" y="0"/>
            <a:ext cx="6012160" cy="4869159"/>
          </a:xfrm>
        </p:spPr>
        <p:txBody>
          <a:bodyPr>
            <a:normAutofit fontScale="92500" lnSpcReduction="10000"/>
          </a:bodyPr>
          <a:lstStyle/>
          <a:p>
            <a:pPr marL="0" indent="0" algn="ctr">
              <a:buNone/>
            </a:pPr>
            <a:r>
              <a:rPr lang="en-US" dirty="0" smtClean="0"/>
              <a:t>The undergraduate ring design (a separate graduate student version exists as well) varies slightly from year to year to reflect the unique character of the MIT experience for that class, but always features a three-piece design, with the MIT seal and the class year each appearing on a separate face, flanking a large rectangular bezel bearing an image of a beaver. </a:t>
            </a:r>
            <a:endParaRPr lang="ru-RU" dirty="0"/>
          </a:p>
        </p:txBody>
      </p:sp>
    </p:spTree>
    <p:extLst>
      <p:ext uri="{BB962C8B-B14F-4D97-AF65-F5344CB8AC3E}">
        <p14:creationId xmlns:p14="http://schemas.microsoft.com/office/powerpoint/2010/main" val="227787665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963"/>
            <a:ext cx="9144001" cy="6883963"/>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960" y="2924944"/>
            <a:ext cx="5292080" cy="3773860"/>
          </a:xfrm>
          <a:prstGeom prst="rect">
            <a:avLst/>
          </a:prstGeom>
          <a:ln>
            <a:noFill/>
          </a:ln>
          <a:effectLst>
            <a:softEdge rad="112500"/>
          </a:effectLst>
        </p:spPr>
      </p:pic>
      <p:sp>
        <p:nvSpPr>
          <p:cNvPr id="3" name="Объект 2"/>
          <p:cNvSpPr>
            <a:spLocks noGrp="1"/>
          </p:cNvSpPr>
          <p:nvPr>
            <p:ph idx="1"/>
          </p:nvPr>
        </p:nvSpPr>
        <p:spPr>
          <a:xfrm>
            <a:off x="0" y="-25962"/>
            <a:ext cx="9144000" cy="3022914"/>
          </a:xfrm>
        </p:spPr>
        <p:txBody>
          <a:bodyPr>
            <a:normAutofit fontScale="92500"/>
          </a:bodyPr>
          <a:lstStyle/>
          <a:p>
            <a:pPr marL="0" indent="0" algn="ctr">
              <a:buNone/>
            </a:pPr>
            <a:r>
              <a:rPr lang="en-US" dirty="0" smtClean="0"/>
              <a:t>The </a:t>
            </a:r>
            <a:r>
              <a:rPr lang="en-US" dirty="0" err="1" smtClean="0"/>
              <a:t>initialism</a:t>
            </a:r>
            <a:r>
              <a:rPr lang="en-US" dirty="0" smtClean="0"/>
              <a:t> IHTFP, representing the informal school motto "I Hate This Place" and jocularly euphemized as "I Have Truly Found Paradise," "Institute Has The Finest Professors," "It's Hard to Fondle Penguins," and other variations, has occasionally been featured on the ring given its historical prominence in student culture.</a:t>
            </a:r>
            <a:endParaRPr lang="ru-RU" dirty="0"/>
          </a:p>
        </p:txBody>
      </p:sp>
    </p:spTree>
    <p:extLst>
      <p:ext uri="{BB962C8B-B14F-4D97-AF65-F5344CB8AC3E}">
        <p14:creationId xmlns:p14="http://schemas.microsoft.com/office/powerpoint/2010/main" val="59456725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0" y="1"/>
            <a:ext cx="9144000" cy="1124743"/>
          </a:xfrm>
        </p:spPr>
        <p:txBody>
          <a:bodyPr>
            <a:normAutofit/>
          </a:bodyPr>
          <a:lstStyle/>
          <a:p>
            <a:r>
              <a:rPr lang="en-US" sz="4800" b="1" dirty="0" smtClean="0"/>
              <a:t>Thanks for your attention!</a:t>
            </a:r>
            <a:endParaRPr lang="ru-RU" sz="4800" b="1"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238" y="1052736"/>
            <a:ext cx="8491524" cy="5667787"/>
          </a:xfrm>
          <a:prstGeom prst="rect">
            <a:avLst/>
          </a:prstGeom>
          <a:ln>
            <a:noFill/>
          </a:ln>
          <a:effectLst>
            <a:softEdge rad="112500"/>
          </a:effectLst>
        </p:spPr>
      </p:pic>
    </p:spTree>
    <p:extLst>
      <p:ext uri="{BB962C8B-B14F-4D97-AF65-F5344CB8AC3E}">
        <p14:creationId xmlns:p14="http://schemas.microsoft.com/office/powerpoint/2010/main" val="73485091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14" y="0"/>
            <a:ext cx="9192613" cy="6858000"/>
          </a:xfrm>
          <a:prstGeom prst="rect">
            <a:avLst/>
          </a:prstGeom>
        </p:spPr>
      </p:pic>
      <p:sp>
        <p:nvSpPr>
          <p:cNvPr id="3" name="Объект 2"/>
          <p:cNvSpPr>
            <a:spLocks noGrp="1"/>
          </p:cNvSpPr>
          <p:nvPr>
            <p:ph idx="1"/>
          </p:nvPr>
        </p:nvSpPr>
        <p:spPr>
          <a:xfrm>
            <a:off x="-48614" y="0"/>
            <a:ext cx="9192612" cy="2852936"/>
          </a:xfrm>
        </p:spPr>
        <p:txBody>
          <a:bodyPr>
            <a:normAutofit fontScale="92500"/>
          </a:bodyPr>
          <a:lstStyle/>
          <a:p>
            <a:pPr marL="0" indent="0" algn="ctr">
              <a:buNone/>
            </a:pPr>
            <a:r>
              <a:rPr lang="en-US" dirty="0" smtClean="0"/>
              <a:t>The Massachusetts Institute of Technology (MIT) is a private research university in Cambridge, Massachusetts traditionally known for research and education in the physical sciences and engineering, but in recent decades increasingly associated with fields such as biology, economics, linguistics, and management as well.</a:t>
            </a: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9963" y="2928257"/>
            <a:ext cx="5244075" cy="3933056"/>
          </a:xfrm>
          <a:prstGeom prst="rect">
            <a:avLst/>
          </a:prstGeom>
          <a:ln>
            <a:noFill/>
          </a:ln>
          <a:effectLst>
            <a:softEdge rad="112500"/>
          </a:effectLst>
        </p:spPr>
      </p:pic>
    </p:spTree>
    <p:extLst>
      <p:ext uri="{BB962C8B-B14F-4D97-AF65-F5344CB8AC3E}">
        <p14:creationId xmlns:p14="http://schemas.microsoft.com/office/powerpoint/2010/main" val="122499240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0" y="12685"/>
            <a:ext cx="9158199" cy="6845315"/>
          </a:xfrm>
          <a:prstGeom prst="rect">
            <a:avLst/>
          </a:prstGeom>
        </p:spPr>
      </p:pic>
      <p:sp>
        <p:nvSpPr>
          <p:cNvPr id="4" name="Заголовок 1"/>
          <p:cNvSpPr>
            <a:spLocks noGrp="1"/>
          </p:cNvSpPr>
          <p:nvPr>
            <p:ph idx="1"/>
          </p:nvPr>
        </p:nvSpPr>
        <p:spPr>
          <a:xfrm>
            <a:off x="-14200" y="12686"/>
            <a:ext cx="9158198" cy="2768242"/>
          </a:xfrm>
        </p:spPr>
        <p:txBody>
          <a:bodyPr>
            <a:normAutofit fontScale="92500" lnSpcReduction="20000"/>
          </a:bodyPr>
          <a:lstStyle/>
          <a:p>
            <a:pPr marL="0" indent="0" algn="ctr">
              <a:buNone/>
            </a:pPr>
            <a:r>
              <a:rPr lang="en-US" dirty="0" smtClean="0"/>
              <a:t>Founded in 1861 in response to the increasing industrialization of the United States, the institute used a polytechnic university model and stressed laboratory instruction. Today, the University comprises various academic departments with a strong emphasis on scientific, engineering, and technological education and research. </a:t>
            </a: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747" y="2708920"/>
            <a:ext cx="5434303" cy="3899112"/>
          </a:xfrm>
          <a:prstGeom prst="rect">
            <a:avLst/>
          </a:prstGeom>
          <a:ln>
            <a:noFill/>
          </a:ln>
          <a:effectLst>
            <a:softEdge rad="112500"/>
          </a:effectLst>
        </p:spPr>
      </p:pic>
    </p:spTree>
    <p:extLst>
      <p:ext uri="{BB962C8B-B14F-4D97-AF65-F5344CB8AC3E}">
        <p14:creationId xmlns:p14="http://schemas.microsoft.com/office/powerpoint/2010/main" val="55220503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0" y="0"/>
            <a:ext cx="9144000" cy="1124744"/>
          </a:xfrm>
        </p:spPr>
        <p:txBody>
          <a:bodyPr>
            <a:normAutofit/>
          </a:bodyPr>
          <a:lstStyle/>
          <a:p>
            <a:r>
              <a:rPr lang="en-US" sz="4000" b="1" u="sng" dirty="0" smtClean="0"/>
              <a:t>History</a:t>
            </a:r>
            <a:endParaRPr lang="ru-RU" sz="4000" b="1" u="sng"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611" y="1124744"/>
            <a:ext cx="7008778" cy="5256584"/>
          </a:xfrm>
          <a:prstGeom prst="rect">
            <a:avLst/>
          </a:prstGeom>
          <a:ln>
            <a:noFill/>
          </a:ln>
          <a:effectLst>
            <a:softEdge rad="112500"/>
          </a:effectLst>
        </p:spPr>
      </p:pic>
    </p:spTree>
    <p:extLst>
      <p:ext uri="{BB962C8B-B14F-4D97-AF65-F5344CB8AC3E}">
        <p14:creationId xmlns:p14="http://schemas.microsoft.com/office/powerpoint/2010/main" val="133518181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0" y="0"/>
            <a:ext cx="9159010" cy="6850072"/>
          </a:xfrm>
          <a:prstGeom prst="rect">
            <a:avLst/>
          </a:prstGeom>
        </p:spPr>
      </p:pic>
      <p:sp>
        <p:nvSpPr>
          <p:cNvPr id="3" name="Объект 2"/>
          <p:cNvSpPr>
            <a:spLocks noGrp="1"/>
          </p:cNvSpPr>
          <p:nvPr>
            <p:ph idx="1"/>
          </p:nvPr>
        </p:nvSpPr>
        <p:spPr>
          <a:xfrm>
            <a:off x="5292080" y="0"/>
            <a:ext cx="3851920" cy="6858000"/>
          </a:xfrm>
        </p:spPr>
        <p:txBody>
          <a:bodyPr>
            <a:normAutofit fontScale="92500" lnSpcReduction="20000"/>
          </a:bodyPr>
          <a:lstStyle/>
          <a:p>
            <a:pPr marL="0" indent="0" algn="ctr">
              <a:buNone/>
            </a:pPr>
            <a:r>
              <a:rPr lang="en-US" dirty="0" smtClean="0"/>
              <a:t>In 1859, a proposal was submitted to the Massachusetts General Court to use newly filled lands in Back Bay, Boston for a "Conservatory of Art and Science", but the proposal failed. A proposal by William Barton Rogers led to a charter for the incorporation of the Massachusetts Institute of Technology, signed by the governor of Massachusetts on April 10, 1861.</a:t>
            </a:r>
            <a:endParaRPr lang="ru-RU"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18740"/>
            <a:ext cx="5437102" cy="3620520"/>
          </a:xfrm>
          <a:prstGeom prst="rect">
            <a:avLst/>
          </a:prstGeom>
          <a:ln>
            <a:noFill/>
          </a:ln>
          <a:effectLst>
            <a:softEdge rad="112500"/>
          </a:effectLst>
        </p:spPr>
      </p:pic>
    </p:spTree>
    <p:extLst>
      <p:ext uri="{BB962C8B-B14F-4D97-AF65-F5344CB8AC3E}">
        <p14:creationId xmlns:p14="http://schemas.microsoft.com/office/powerpoint/2010/main" val="2173180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Заголовок 1"/>
          <p:cNvSpPr>
            <a:spLocks noGrp="1"/>
          </p:cNvSpPr>
          <p:nvPr>
            <p:ph idx="1"/>
          </p:nvPr>
        </p:nvSpPr>
        <p:spPr>
          <a:xfrm>
            <a:off x="0" y="1"/>
            <a:ext cx="9144000" cy="2636911"/>
          </a:xfrm>
        </p:spPr>
        <p:txBody>
          <a:bodyPr>
            <a:normAutofit fontScale="92500" lnSpcReduction="10000"/>
          </a:bodyPr>
          <a:lstStyle/>
          <a:p>
            <a:pPr marL="0" indent="0" algn="ctr">
              <a:buNone/>
            </a:pPr>
            <a:r>
              <a:rPr lang="en-US" dirty="0" smtClean="0"/>
              <a:t>Rogers wanted to establish an institution to address rapid scientific and technological advances. He did not wish to found a professional school. The Rogers Plan reflected the German research university model, emphasizing an independent faculty engaged in research as well as instruction oriented around seminars and laboratories.</a:t>
            </a: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310" y="2470457"/>
            <a:ext cx="7205381" cy="4387543"/>
          </a:xfrm>
          <a:prstGeom prst="rect">
            <a:avLst/>
          </a:prstGeom>
          <a:ln>
            <a:noFill/>
          </a:ln>
          <a:effectLst>
            <a:softEdge rad="112500"/>
          </a:effectLst>
        </p:spPr>
      </p:pic>
    </p:spTree>
    <p:extLst>
      <p:ext uri="{BB962C8B-B14F-4D97-AF65-F5344CB8AC3E}">
        <p14:creationId xmlns:p14="http://schemas.microsoft.com/office/powerpoint/2010/main" val="240546397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04" y="1052736"/>
            <a:ext cx="8100392" cy="5378009"/>
          </a:xfrm>
          <a:prstGeom prst="rect">
            <a:avLst/>
          </a:prstGeom>
          <a:ln>
            <a:noFill/>
          </a:ln>
          <a:effectLst>
            <a:softEdge rad="112500"/>
          </a:effectLst>
        </p:spPr>
      </p:pic>
      <p:sp>
        <p:nvSpPr>
          <p:cNvPr id="2" name="Заголовок 1"/>
          <p:cNvSpPr>
            <a:spLocks noGrp="1"/>
          </p:cNvSpPr>
          <p:nvPr>
            <p:ph type="title"/>
          </p:nvPr>
        </p:nvSpPr>
        <p:spPr>
          <a:xfrm>
            <a:off x="0" y="0"/>
            <a:ext cx="9144000" cy="980728"/>
          </a:xfrm>
        </p:spPr>
        <p:txBody>
          <a:bodyPr>
            <a:normAutofit/>
          </a:bodyPr>
          <a:lstStyle/>
          <a:p>
            <a:r>
              <a:rPr lang="en-US" sz="4000" b="1" u="sng" dirty="0" smtClean="0"/>
              <a:t>Campus</a:t>
            </a:r>
            <a:endParaRPr lang="ru-RU" sz="4000" b="1" u="sng" dirty="0"/>
          </a:p>
        </p:txBody>
      </p:sp>
    </p:spTree>
    <p:extLst>
      <p:ext uri="{BB962C8B-B14F-4D97-AF65-F5344CB8AC3E}">
        <p14:creationId xmlns:p14="http://schemas.microsoft.com/office/powerpoint/2010/main" val="287254618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17" y="0"/>
            <a:ext cx="9169017" cy="685799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500" y="1684412"/>
            <a:ext cx="5399500" cy="3489176"/>
          </a:xfrm>
          <a:prstGeom prst="rect">
            <a:avLst/>
          </a:prstGeom>
          <a:ln>
            <a:noFill/>
          </a:ln>
          <a:effectLst>
            <a:softEdge rad="112500"/>
          </a:effectLst>
        </p:spPr>
      </p:pic>
      <p:sp>
        <p:nvSpPr>
          <p:cNvPr id="3" name="Объект 2"/>
          <p:cNvSpPr>
            <a:spLocks noGrp="1"/>
          </p:cNvSpPr>
          <p:nvPr>
            <p:ph idx="1"/>
          </p:nvPr>
        </p:nvSpPr>
        <p:spPr>
          <a:xfrm>
            <a:off x="0" y="0"/>
            <a:ext cx="4788024" cy="6858000"/>
          </a:xfrm>
        </p:spPr>
        <p:txBody>
          <a:bodyPr>
            <a:normAutofit fontScale="92500" lnSpcReduction="10000"/>
          </a:bodyPr>
          <a:lstStyle/>
          <a:p>
            <a:pPr marL="0" indent="0" algn="ctr">
              <a:buNone/>
            </a:pPr>
            <a:r>
              <a:rPr lang="en-US" dirty="0" smtClean="0">
                <a:effectLst>
                  <a:outerShdw blurRad="38100" dist="38100" dir="2700000" algn="tl">
                    <a:srgbClr val="000000">
                      <a:alpha val="43137"/>
                    </a:srgbClr>
                  </a:outerShdw>
                </a:effectLst>
              </a:rPr>
              <a:t>MIT's 168-acre (68.0 ha) campus spans approximately a mile of the north side of the Charles River basin in the city of Cambridge. The campus is divided roughly in half by Massachusetts Avenue, with most dormitories and student life facilities to the west and most academic buildings to the east. The bridge closest to MIT is the Harvard Bridge, which is known for being marked off in a non-standard unit of length – the </a:t>
            </a:r>
            <a:r>
              <a:rPr lang="en-US" dirty="0" err="1" smtClean="0">
                <a:effectLst>
                  <a:outerShdw blurRad="38100" dist="38100" dir="2700000" algn="tl">
                    <a:srgbClr val="000000">
                      <a:alpha val="43137"/>
                    </a:srgbClr>
                  </a:outerShdw>
                </a:effectLst>
              </a:rPr>
              <a:t>smoot</a:t>
            </a:r>
            <a:r>
              <a:rPr lang="en-US" dirty="0" smtClean="0">
                <a:effectLst>
                  <a:outerShdw blurRad="38100" dist="38100" dir="2700000" algn="tl">
                    <a:srgbClr val="000000">
                      <a:alpha val="43137"/>
                    </a:srgbClr>
                  </a:outerShdw>
                </a:effectLst>
              </a:rPr>
              <a:t>. </a:t>
            </a:r>
          </a:p>
          <a:p>
            <a:endParaRPr lang="ru-RU" dirty="0"/>
          </a:p>
        </p:txBody>
      </p:sp>
    </p:spTree>
    <p:extLst>
      <p:ext uri="{BB962C8B-B14F-4D97-AF65-F5344CB8AC3E}">
        <p14:creationId xmlns:p14="http://schemas.microsoft.com/office/powerpoint/2010/main" val="129154820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1" y="0"/>
            <a:ext cx="9140619" cy="6858000"/>
          </a:xfrm>
        </p:spPr>
      </p:pic>
      <p:sp>
        <p:nvSpPr>
          <p:cNvPr id="2" name="Заголовок 1"/>
          <p:cNvSpPr>
            <a:spLocks noGrp="1"/>
          </p:cNvSpPr>
          <p:nvPr>
            <p:ph type="title"/>
          </p:nvPr>
        </p:nvSpPr>
        <p:spPr>
          <a:xfrm>
            <a:off x="0" y="0"/>
            <a:ext cx="9144000" cy="980728"/>
          </a:xfrm>
        </p:spPr>
        <p:txBody>
          <a:bodyPr>
            <a:normAutofit/>
          </a:bodyPr>
          <a:lstStyle/>
          <a:p>
            <a:r>
              <a:rPr lang="en-US" sz="4000" b="1" u="sng" dirty="0" smtClean="0"/>
              <a:t>Academics</a:t>
            </a:r>
            <a:endParaRPr lang="ru-RU" sz="4000" b="1" u="sng"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708" y="908720"/>
            <a:ext cx="7560840" cy="5670630"/>
          </a:xfrm>
          <a:prstGeom prst="rect">
            <a:avLst/>
          </a:prstGeom>
          <a:ln>
            <a:noFill/>
          </a:ln>
          <a:effectLst>
            <a:softEdge rad="112500"/>
          </a:effectLst>
        </p:spPr>
      </p:pic>
    </p:spTree>
    <p:extLst>
      <p:ext uri="{BB962C8B-B14F-4D97-AF65-F5344CB8AC3E}">
        <p14:creationId xmlns:p14="http://schemas.microsoft.com/office/powerpoint/2010/main" val="66639880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605</Words>
  <Application>Microsoft Office PowerPoint</Application>
  <PresentationFormat>Экран (4:3)</PresentationFormat>
  <Paragraphs>16</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Massachusetts Institute of Technology </vt:lpstr>
      <vt:lpstr>Презентация PowerPoint</vt:lpstr>
      <vt:lpstr>Презентация PowerPoint</vt:lpstr>
      <vt:lpstr>History</vt:lpstr>
      <vt:lpstr>Презентация PowerPoint</vt:lpstr>
      <vt:lpstr>Презентация PowerPoint</vt:lpstr>
      <vt:lpstr>Campus</vt:lpstr>
      <vt:lpstr>Презентация PowerPoint</vt:lpstr>
      <vt:lpstr>Academics</vt:lpstr>
      <vt:lpstr>Презентация PowerPoint</vt:lpstr>
      <vt:lpstr>Traditions and student activities</vt:lpstr>
      <vt:lpstr>Презентация PowerPoint</vt:lpstr>
      <vt:lpstr>Презентация PowerPoint</vt:lpstr>
      <vt:lpstr>Презентация PowerPoint</vt:lpstr>
      <vt:lpstr>Презентация PowerPoint</vt:lpstr>
      <vt:lpstr>Thanks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Institute of Technology</dc:title>
  <dc:creator>Sasha</dc:creator>
  <cp:lastModifiedBy>Sasha</cp:lastModifiedBy>
  <cp:revision>9</cp:revision>
  <dcterms:created xsi:type="dcterms:W3CDTF">2013-11-30T16:25:52Z</dcterms:created>
  <dcterms:modified xsi:type="dcterms:W3CDTF">2013-12-02T20:24:57Z</dcterms:modified>
</cp:coreProperties>
</file>