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8" r:id="rId3"/>
    <p:sldId id="259" r:id="rId4"/>
    <p:sldId id="260" r:id="rId5"/>
    <p:sldId id="257"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31.01.2015</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31.01.2015</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31.01.2015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31.01.2015</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31.01.2015</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31.01.2015</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571528"/>
            <a:ext cx="8786842" cy="3186122"/>
          </a:xfrm>
        </p:spPr>
        <p:txBody>
          <a:bodyPr>
            <a:normAutofit/>
          </a:bodyPr>
          <a:lstStyle/>
          <a:p>
            <a:pPr algn="ctr"/>
            <a:r>
              <a:rPr lang="en-US" sz="5400" b="1" spc="300" dirty="0" smtClean="0"/>
              <a:t>William </a:t>
            </a:r>
            <a:r>
              <a:rPr lang="en-US" sz="5400" b="1" spc="300" dirty="0" smtClean="0"/>
              <a:t>M</a:t>
            </a:r>
            <a:r>
              <a:rPr lang="en-US" sz="5400" b="1" spc="300" dirty="0" smtClean="0"/>
              <a:t>akepeace </a:t>
            </a:r>
            <a:r>
              <a:rPr lang="en-US" sz="5400" b="1" spc="300" dirty="0" smtClean="0"/>
              <a:t>T</a:t>
            </a:r>
            <a:r>
              <a:rPr lang="en-US" sz="5400" b="1" spc="300" dirty="0" smtClean="0"/>
              <a:t>hackeray</a:t>
            </a:r>
            <a:r>
              <a:rPr lang="en-US" sz="5400" spc="300" dirty="0" smtClean="0"/>
              <a:t/>
            </a:r>
            <a:br>
              <a:rPr lang="en-US" sz="5400" spc="300" dirty="0" smtClean="0"/>
            </a:br>
            <a:r>
              <a:rPr lang="en-US" sz="4000" dirty="0" smtClean="0">
                <a:effectLst/>
              </a:rPr>
              <a:t>(1811-1863)</a:t>
            </a:r>
            <a:endParaRPr lang="ru-RU" sz="4000" dirty="0">
              <a:effectLst/>
            </a:endParaRPr>
          </a:p>
        </p:txBody>
      </p:sp>
      <p:sp>
        <p:nvSpPr>
          <p:cNvPr id="3" name="Подзаголовок 2"/>
          <p:cNvSpPr>
            <a:spLocks noGrp="1"/>
          </p:cNvSpPr>
          <p:nvPr>
            <p:ph type="subTitle" idx="1"/>
          </p:nvPr>
        </p:nvSpPr>
        <p:spPr>
          <a:xfrm>
            <a:off x="5000628" y="3143248"/>
            <a:ext cx="4143372" cy="3214686"/>
          </a:xfrm>
        </p:spPr>
        <p:txBody>
          <a:bodyPr>
            <a:normAutofit fontScale="85000" lnSpcReduction="20000"/>
          </a:bodyPr>
          <a:lstStyle/>
          <a:p>
            <a:pPr algn="l"/>
            <a:r>
              <a:rPr lang="en-US" sz="2800" dirty="0" smtClean="0"/>
              <a:t>The great English novelist</a:t>
            </a:r>
          </a:p>
          <a:p>
            <a:pPr algn="l"/>
            <a:endParaRPr lang="en-US" sz="2800" dirty="0" smtClean="0"/>
          </a:p>
          <a:p>
            <a:pPr algn="l"/>
            <a:r>
              <a:rPr lang="en-US" sz="2800" dirty="0" smtClean="0"/>
              <a:t>A novel </a:t>
            </a:r>
            <a:r>
              <a:rPr lang="en-US" sz="2800" i="1" dirty="0" smtClean="0">
                <a:effectLst>
                  <a:outerShdw blurRad="38100" dist="38100" dir="2700000" algn="tl">
                    <a:srgbClr val="000000">
                      <a:alpha val="43137"/>
                    </a:srgbClr>
                  </a:outerShdw>
                </a:effectLst>
              </a:rPr>
              <a:t>Vanity Fair</a:t>
            </a:r>
          </a:p>
          <a:p>
            <a:pPr algn="l"/>
            <a:endParaRPr lang="en-US" sz="2800" i="1" dirty="0" smtClean="0">
              <a:effectLst>
                <a:outerShdw blurRad="38100" dist="38100" dir="2700000" algn="tl">
                  <a:srgbClr val="000000">
                    <a:alpha val="43137"/>
                  </a:srgbClr>
                </a:outerShdw>
              </a:effectLst>
            </a:endParaRPr>
          </a:p>
          <a:p>
            <a:pPr algn="l"/>
            <a:r>
              <a:rPr lang="en-US" sz="2800" dirty="0" smtClean="0"/>
              <a:t>Representation of modern for author England as a great fair</a:t>
            </a:r>
          </a:p>
          <a:p>
            <a:pPr algn="l"/>
            <a:endParaRPr lang="en-US" sz="2800" dirty="0" smtClean="0"/>
          </a:p>
          <a:p>
            <a:pPr algn="l"/>
            <a:r>
              <a:rPr lang="en-US" sz="2800" dirty="0" smtClean="0"/>
              <a:t>A </a:t>
            </a:r>
            <a:r>
              <a:rPr lang="en-US" sz="2800" dirty="0" smtClean="0"/>
              <a:t>panoramic portrait of English society</a:t>
            </a:r>
            <a:endParaRPr lang="ru-RU" sz="2800" dirty="0"/>
          </a:p>
        </p:txBody>
      </p:sp>
      <p:pic>
        <p:nvPicPr>
          <p:cNvPr id="14340" name="Picture 4" descr="http://www.thefamouspeople.com/profiles/images/william-makepeace-thackeray.jpg"/>
          <p:cNvPicPr>
            <a:picLocks noChangeAspect="1" noChangeArrowheads="1"/>
          </p:cNvPicPr>
          <p:nvPr/>
        </p:nvPicPr>
        <p:blipFill>
          <a:blip r:embed="rId2"/>
          <a:srcRect/>
          <a:stretch>
            <a:fillRect/>
          </a:stretch>
        </p:blipFill>
        <p:spPr bwMode="auto">
          <a:xfrm>
            <a:off x="214282" y="2857496"/>
            <a:ext cx="4572032" cy="3810027"/>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1538" y="142852"/>
            <a:ext cx="7572428" cy="1143000"/>
          </a:xfrm>
        </p:spPr>
        <p:txBody>
          <a:bodyPr/>
          <a:lstStyle/>
          <a:p>
            <a:r>
              <a:rPr lang="en-US" dirty="0" smtClean="0"/>
              <a:t>Biography</a:t>
            </a:r>
            <a:endParaRPr lang="ru-RU" dirty="0"/>
          </a:p>
        </p:txBody>
      </p:sp>
      <p:sp>
        <p:nvSpPr>
          <p:cNvPr id="3" name="Содержимое 2"/>
          <p:cNvSpPr>
            <a:spLocks noGrp="1"/>
          </p:cNvSpPr>
          <p:nvPr>
            <p:ph idx="1"/>
          </p:nvPr>
        </p:nvSpPr>
        <p:spPr>
          <a:xfrm>
            <a:off x="2928926" y="1500174"/>
            <a:ext cx="6000792" cy="5140374"/>
          </a:xfrm>
        </p:spPr>
        <p:txBody>
          <a:bodyPr>
            <a:normAutofit fontScale="55000" lnSpcReduction="20000"/>
          </a:bodyPr>
          <a:lstStyle/>
          <a:p>
            <a:r>
              <a:rPr lang="en-US" altLang="zh-CN" dirty="0" smtClean="0"/>
              <a:t>William Makepeace Thackeray was born in Calcutta in 1811. He was educated at Charterhouse and Trinity College, Cambridge. However, Thackeray became addicted to gambling and left Cambridge in 1830 without a degree and heavily in debt.</a:t>
            </a:r>
          </a:p>
          <a:p>
            <a:r>
              <a:rPr lang="en-US" altLang="zh-CN" dirty="0" smtClean="0"/>
              <a:t> At first Thackeray tried to make a living as a painter but after this ended in failure he turned to journalism. Thackeray moved to Paris where he became the French correspondent for the radical newspaper, </a:t>
            </a:r>
            <a:r>
              <a:rPr lang="en-US" altLang="zh-CN" i="1" dirty="0" smtClean="0"/>
              <a:t>The Constitutional</a:t>
            </a:r>
            <a:r>
              <a:rPr lang="en-US" altLang="zh-CN" dirty="0" smtClean="0"/>
              <a:t>. </a:t>
            </a:r>
            <a:endParaRPr lang="en-US" altLang="zh-CN" dirty="0" smtClean="0"/>
          </a:p>
          <a:p>
            <a:r>
              <a:rPr lang="en-US" altLang="zh-CN" dirty="0" smtClean="0"/>
              <a:t>When </a:t>
            </a:r>
            <a:r>
              <a:rPr lang="en-US" altLang="zh-CN" i="1" dirty="0" smtClean="0"/>
              <a:t>The Constitutional</a:t>
            </a:r>
            <a:r>
              <a:rPr lang="en-US" altLang="zh-CN" dirty="0" smtClean="0"/>
              <a:t> ceased publication, Thackeray moved back to England and began contributing articles to a wide variety of newspapers and journals, including </a:t>
            </a:r>
            <a:r>
              <a:rPr lang="en-US" altLang="zh-CN" i="1" dirty="0" smtClean="0"/>
              <a:t>The Times</a:t>
            </a:r>
            <a:r>
              <a:rPr lang="en-US" altLang="zh-CN" dirty="0" smtClean="0"/>
              <a:t>, </a:t>
            </a:r>
            <a:r>
              <a:rPr lang="en-US" altLang="zh-CN" i="1" dirty="0" smtClean="0"/>
              <a:t>The Morning Chronicle</a:t>
            </a:r>
            <a:r>
              <a:rPr lang="en-US" altLang="zh-CN" dirty="0" smtClean="0"/>
              <a:t>, </a:t>
            </a:r>
            <a:r>
              <a:rPr lang="en-US" altLang="zh-CN" i="1" dirty="0" smtClean="0"/>
              <a:t>Fraser's Magazine</a:t>
            </a:r>
            <a:r>
              <a:rPr lang="en-US" altLang="zh-CN" dirty="0" smtClean="0"/>
              <a:t> and </a:t>
            </a:r>
            <a:r>
              <a:rPr lang="en-US" altLang="zh-CN" i="1" dirty="0" smtClean="0"/>
              <a:t>Punch </a:t>
            </a:r>
            <a:r>
              <a:rPr lang="en-US" altLang="zh-CN" i="1" dirty="0" smtClean="0"/>
              <a:t>Magazine.</a:t>
            </a:r>
          </a:p>
          <a:p>
            <a:r>
              <a:rPr lang="en-US" altLang="zh-CN" dirty="0" smtClean="0"/>
              <a:t>Thackeray also began writing </a:t>
            </a:r>
            <a:r>
              <a:rPr lang="en-US" altLang="zh-CN" dirty="0" smtClean="0"/>
              <a:t>novels. Thackeray </a:t>
            </a:r>
            <a:r>
              <a:rPr lang="en-US" altLang="zh-CN" dirty="0" smtClean="0"/>
              <a:t>published his most famous novel, </a:t>
            </a:r>
            <a:r>
              <a:rPr lang="en-US" altLang="zh-CN" i="1" dirty="0" smtClean="0"/>
              <a:t>Vanity Fair</a:t>
            </a:r>
            <a:r>
              <a:rPr lang="en-US" altLang="zh-CN" dirty="0" smtClean="0"/>
              <a:t>. This was followed by </a:t>
            </a:r>
            <a:r>
              <a:rPr lang="en-US" altLang="zh-CN" i="1" dirty="0" smtClean="0"/>
              <a:t>The History of Henry </a:t>
            </a:r>
            <a:r>
              <a:rPr lang="en-US" altLang="zh-CN" i="1" dirty="0" err="1" smtClean="0"/>
              <a:t>Esmond</a:t>
            </a:r>
            <a:r>
              <a:rPr lang="en-US" altLang="zh-CN" dirty="0" smtClean="0"/>
              <a:t>, </a:t>
            </a:r>
            <a:r>
              <a:rPr lang="en-US" altLang="zh-CN" i="1" dirty="0" smtClean="0"/>
              <a:t>The </a:t>
            </a:r>
            <a:r>
              <a:rPr lang="en-US" altLang="zh-CN" i="1" dirty="0" err="1" smtClean="0"/>
              <a:t>Newcomes</a:t>
            </a:r>
            <a:r>
              <a:rPr lang="en-US" altLang="zh-CN" dirty="0" smtClean="0"/>
              <a:t> </a:t>
            </a:r>
            <a:r>
              <a:rPr lang="en-US" altLang="zh-CN" dirty="0" smtClean="0"/>
              <a:t>and </a:t>
            </a:r>
            <a:r>
              <a:rPr lang="en-US" altLang="zh-CN" i="1" dirty="0" smtClean="0"/>
              <a:t>The </a:t>
            </a:r>
            <a:r>
              <a:rPr lang="en-US" altLang="zh-CN" i="1" dirty="0" smtClean="0"/>
              <a:t>Virginians</a:t>
            </a:r>
            <a:r>
              <a:rPr lang="en-US" altLang="zh-CN" dirty="0" smtClean="0"/>
              <a:t>. </a:t>
            </a:r>
          </a:p>
          <a:p>
            <a:r>
              <a:rPr lang="en-US" altLang="zh-CN" dirty="0" smtClean="0"/>
              <a:t>Although a successful novelist, he continued to write articles for journals such as </a:t>
            </a:r>
            <a:r>
              <a:rPr lang="en-US" altLang="zh-CN" i="1" dirty="0" smtClean="0"/>
              <a:t>Punch </a:t>
            </a:r>
            <a:r>
              <a:rPr lang="en-US" altLang="zh-CN" i="1" dirty="0" smtClean="0"/>
              <a:t>Magazine. </a:t>
            </a:r>
            <a:r>
              <a:rPr lang="en-US" altLang="zh-CN" dirty="0" smtClean="0"/>
              <a:t>Thackeray </a:t>
            </a:r>
            <a:r>
              <a:rPr lang="en-US" altLang="zh-CN" dirty="0" smtClean="0"/>
              <a:t>died in 1863. </a:t>
            </a:r>
          </a:p>
          <a:p>
            <a:endParaRPr lang="en-US" altLang="zh-CN" dirty="0" smtClean="0">
              <a:latin typeface="Calibri" pitchFamily="34" charset="0"/>
            </a:endParaRPr>
          </a:p>
          <a:p>
            <a:endParaRPr lang="en-US" altLang="zh-CN" dirty="0" smtClean="0">
              <a:latin typeface="Calibri" pitchFamily="34" charset="0"/>
            </a:endParaRPr>
          </a:p>
          <a:p>
            <a:endParaRPr lang="en-US" altLang="zh-CN" dirty="0" smtClean="0">
              <a:latin typeface="Calibri" pitchFamily="34" charset="0"/>
            </a:endParaRPr>
          </a:p>
          <a:p>
            <a:endParaRPr lang="ru-RU" dirty="0"/>
          </a:p>
        </p:txBody>
      </p:sp>
      <p:pic>
        <p:nvPicPr>
          <p:cNvPr id="28676" name="Picture 4" descr="http://images.npg.org.uk/264_325/8/9/mw06289.jpg"/>
          <p:cNvPicPr>
            <a:picLocks noChangeAspect="1" noChangeArrowheads="1"/>
          </p:cNvPicPr>
          <p:nvPr/>
        </p:nvPicPr>
        <p:blipFill>
          <a:blip r:embed="rId2">
            <a:duotone>
              <a:prstClr val="black"/>
              <a:schemeClr val="accent4">
                <a:tint val="45000"/>
                <a:satMod val="400000"/>
              </a:schemeClr>
            </a:duotone>
          </a:blip>
          <a:srcRect/>
          <a:stretch>
            <a:fillRect/>
          </a:stretch>
        </p:blipFill>
        <p:spPr bwMode="auto">
          <a:xfrm>
            <a:off x="285720" y="2000240"/>
            <a:ext cx="2714644" cy="4103532"/>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Private life</a:t>
            </a:r>
            <a:endParaRPr lang="ru-RU" dirty="0"/>
          </a:p>
        </p:txBody>
      </p:sp>
      <p:sp>
        <p:nvSpPr>
          <p:cNvPr id="3" name="Содержимое 2"/>
          <p:cNvSpPr>
            <a:spLocks noGrp="1"/>
          </p:cNvSpPr>
          <p:nvPr>
            <p:ph idx="1"/>
          </p:nvPr>
        </p:nvSpPr>
        <p:spPr>
          <a:xfrm>
            <a:off x="457200" y="1646237"/>
            <a:ext cx="4686304" cy="4526280"/>
          </a:xfrm>
        </p:spPr>
        <p:txBody>
          <a:bodyPr>
            <a:normAutofit fontScale="77500" lnSpcReduction="20000"/>
          </a:bodyPr>
          <a:lstStyle/>
          <a:p>
            <a:r>
              <a:rPr lang="en-US" dirty="0" smtClean="0"/>
              <a:t>In </a:t>
            </a:r>
            <a:r>
              <a:rPr lang="ru-RU" dirty="0" smtClean="0"/>
              <a:t>1836 </a:t>
            </a:r>
            <a:r>
              <a:rPr lang="en-US" dirty="0" smtClean="0"/>
              <a:t>h</a:t>
            </a:r>
            <a:r>
              <a:rPr lang="ru-RU" dirty="0" err="1" smtClean="0"/>
              <a:t>e</a:t>
            </a:r>
            <a:r>
              <a:rPr lang="ru-RU" dirty="0" smtClean="0"/>
              <a:t> </a:t>
            </a:r>
            <a:r>
              <a:rPr lang="ru-RU" dirty="0" err="1" smtClean="0"/>
              <a:t>met</a:t>
            </a:r>
            <a:r>
              <a:rPr lang="ru-RU" dirty="0" smtClean="0"/>
              <a:t> </a:t>
            </a:r>
            <a:r>
              <a:rPr lang="ru-RU" dirty="0" err="1" smtClean="0"/>
              <a:t>Isabella</a:t>
            </a:r>
            <a:r>
              <a:rPr lang="ru-RU" dirty="0" smtClean="0"/>
              <a:t> </a:t>
            </a:r>
            <a:r>
              <a:rPr lang="ru-RU" dirty="0" err="1" smtClean="0"/>
              <a:t>Shawe</a:t>
            </a:r>
            <a:r>
              <a:rPr lang="ru-RU" dirty="0" smtClean="0"/>
              <a:t>, </a:t>
            </a:r>
            <a:r>
              <a:rPr lang="ru-RU" dirty="0" err="1" smtClean="0"/>
              <a:t>a</a:t>
            </a:r>
            <a:r>
              <a:rPr lang="ru-RU" dirty="0" smtClean="0"/>
              <a:t> </a:t>
            </a:r>
            <a:r>
              <a:rPr lang="ru-RU" dirty="0" err="1" smtClean="0"/>
              <a:t>timid</a:t>
            </a:r>
            <a:r>
              <a:rPr lang="ru-RU" dirty="0" smtClean="0"/>
              <a:t>, </a:t>
            </a:r>
            <a:r>
              <a:rPr lang="ru-RU" dirty="0" err="1" smtClean="0"/>
              <a:t>simple</a:t>
            </a:r>
            <a:r>
              <a:rPr lang="ru-RU" dirty="0" smtClean="0"/>
              <a:t> </a:t>
            </a:r>
            <a:r>
              <a:rPr lang="ru-RU" dirty="0" err="1" smtClean="0"/>
              <a:t>and</a:t>
            </a:r>
            <a:r>
              <a:rPr lang="ru-RU" dirty="0" smtClean="0"/>
              <a:t> </a:t>
            </a:r>
            <a:r>
              <a:rPr lang="ru-RU" dirty="0" err="1" smtClean="0"/>
              <a:t>artless</a:t>
            </a:r>
            <a:r>
              <a:rPr lang="ru-RU" dirty="0" smtClean="0"/>
              <a:t> </a:t>
            </a:r>
            <a:r>
              <a:rPr lang="ru-RU" dirty="0" err="1" smtClean="0"/>
              <a:t>girl</a:t>
            </a:r>
            <a:r>
              <a:rPr lang="ru-RU" dirty="0" smtClean="0"/>
              <a:t>. </a:t>
            </a:r>
            <a:r>
              <a:rPr lang="ru-RU" dirty="0" err="1" smtClean="0"/>
              <a:t>He</a:t>
            </a:r>
            <a:r>
              <a:rPr lang="ru-RU" dirty="0" smtClean="0"/>
              <a:t> </a:t>
            </a:r>
            <a:r>
              <a:rPr lang="ru-RU" dirty="0" err="1" smtClean="0"/>
              <a:t>fell</a:t>
            </a:r>
            <a:r>
              <a:rPr lang="ru-RU" dirty="0" smtClean="0"/>
              <a:t> </a:t>
            </a:r>
            <a:r>
              <a:rPr lang="ru-RU" dirty="0" err="1" smtClean="0"/>
              <a:t>outrightly</a:t>
            </a:r>
            <a:r>
              <a:rPr lang="ru-RU" dirty="0" smtClean="0"/>
              <a:t> </a:t>
            </a:r>
            <a:r>
              <a:rPr lang="ru-RU" dirty="0" err="1" smtClean="0"/>
              <a:t>in</a:t>
            </a:r>
            <a:r>
              <a:rPr lang="ru-RU" dirty="0" smtClean="0"/>
              <a:t> </a:t>
            </a:r>
            <a:r>
              <a:rPr lang="ru-RU" dirty="0" err="1" smtClean="0"/>
              <a:t>love</a:t>
            </a:r>
            <a:r>
              <a:rPr lang="ru-RU" dirty="0" smtClean="0"/>
              <a:t> </a:t>
            </a:r>
            <a:r>
              <a:rPr lang="ru-RU" dirty="0" err="1" smtClean="0"/>
              <a:t>with</a:t>
            </a:r>
            <a:r>
              <a:rPr lang="ru-RU" dirty="0" smtClean="0"/>
              <a:t> </a:t>
            </a:r>
            <a:r>
              <a:rPr lang="ru-RU" dirty="0" err="1" smtClean="0"/>
              <a:t>Isabella</a:t>
            </a:r>
            <a:r>
              <a:rPr lang="en-US" dirty="0" smtClean="0"/>
              <a:t> and they married. </a:t>
            </a:r>
            <a:r>
              <a:rPr lang="ru-RU" dirty="0" err="1" smtClean="0"/>
              <a:t>Thackeray</a:t>
            </a:r>
            <a:r>
              <a:rPr lang="ru-RU" dirty="0" smtClean="0"/>
              <a:t> </a:t>
            </a:r>
            <a:r>
              <a:rPr lang="ru-RU" dirty="0" err="1" smtClean="0"/>
              <a:t>and</a:t>
            </a:r>
            <a:r>
              <a:rPr lang="ru-RU" dirty="0" smtClean="0"/>
              <a:t> </a:t>
            </a:r>
            <a:r>
              <a:rPr lang="ru-RU" dirty="0" err="1" smtClean="0"/>
              <a:t>Isabella</a:t>
            </a:r>
            <a:r>
              <a:rPr lang="ru-RU" dirty="0" smtClean="0"/>
              <a:t> </a:t>
            </a:r>
            <a:r>
              <a:rPr lang="ru-RU" dirty="0" err="1" smtClean="0"/>
              <a:t>Shawe</a:t>
            </a:r>
            <a:r>
              <a:rPr lang="ru-RU" dirty="0" smtClean="0"/>
              <a:t> </a:t>
            </a:r>
            <a:r>
              <a:rPr lang="ru-RU" dirty="0" err="1" smtClean="0"/>
              <a:t>had</a:t>
            </a:r>
            <a:r>
              <a:rPr lang="ru-RU" dirty="0" smtClean="0"/>
              <a:t> </a:t>
            </a:r>
            <a:r>
              <a:rPr lang="ru-RU" dirty="0" err="1" smtClean="0"/>
              <a:t>a</a:t>
            </a:r>
            <a:r>
              <a:rPr lang="ru-RU" dirty="0" smtClean="0"/>
              <a:t> </a:t>
            </a:r>
            <a:r>
              <a:rPr lang="ru-RU" dirty="0" err="1" smtClean="0"/>
              <a:t>happy</a:t>
            </a:r>
            <a:r>
              <a:rPr lang="ru-RU" dirty="0" smtClean="0"/>
              <a:t> </a:t>
            </a:r>
            <a:r>
              <a:rPr lang="ru-RU" dirty="0" err="1" smtClean="0"/>
              <a:t>life</a:t>
            </a:r>
            <a:r>
              <a:rPr lang="ru-RU" dirty="0" smtClean="0"/>
              <a:t> </a:t>
            </a:r>
            <a:r>
              <a:rPr lang="ru-RU" dirty="0" err="1" smtClean="0"/>
              <a:t>during</a:t>
            </a:r>
            <a:r>
              <a:rPr lang="ru-RU" dirty="0" smtClean="0"/>
              <a:t> </a:t>
            </a:r>
            <a:r>
              <a:rPr lang="ru-RU" dirty="0" err="1" smtClean="0"/>
              <a:t>their</a:t>
            </a:r>
            <a:r>
              <a:rPr lang="ru-RU" dirty="0" smtClean="0"/>
              <a:t> </a:t>
            </a:r>
            <a:r>
              <a:rPr lang="ru-RU" dirty="0" err="1" smtClean="0"/>
              <a:t>first</a:t>
            </a:r>
            <a:r>
              <a:rPr lang="ru-RU" dirty="0" smtClean="0"/>
              <a:t> </a:t>
            </a:r>
            <a:r>
              <a:rPr lang="ru-RU" dirty="0" err="1" smtClean="0"/>
              <a:t>years</a:t>
            </a:r>
            <a:r>
              <a:rPr lang="ru-RU" dirty="0" smtClean="0"/>
              <a:t> </a:t>
            </a:r>
            <a:r>
              <a:rPr lang="ru-RU" dirty="0" err="1" smtClean="0"/>
              <a:t>of</a:t>
            </a:r>
            <a:r>
              <a:rPr lang="ru-RU" dirty="0" smtClean="0"/>
              <a:t> </a:t>
            </a:r>
            <a:r>
              <a:rPr lang="ru-RU" dirty="0" err="1" smtClean="0"/>
              <a:t>marriage</a:t>
            </a:r>
            <a:r>
              <a:rPr lang="ru-RU" dirty="0" smtClean="0"/>
              <a:t>. </a:t>
            </a:r>
            <a:r>
              <a:rPr lang="ru-RU" dirty="0" err="1" smtClean="0"/>
              <a:t>But</a:t>
            </a:r>
            <a:r>
              <a:rPr lang="ru-RU" dirty="0" smtClean="0"/>
              <a:t> </a:t>
            </a:r>
            <a:r>
              <a:rPr lang="ru-RU" dirty="0" err="1" smtClean="0"/>
              <a:t>as</a:t>
            </a:r>
            <a:r>
              <a:rPr lang="ru-RU" dirty="0" smtClean="0"/>
              <a:t> </a:t>
            </a:r>
            <a:r>
              <a:rPr lang="ru-RU" dirty="0" err="1" smtClean="0"/>
              <a:t>financial</a:t>
            </a:r>
            <a:r>
              <a:rPr lang="ru-RU" dirty="0" smtClean="0"/>
              <a:t> </a:t>
            </a:r>
            <a:r>
              <a:rPr lang="ru-RU" dirty="0" err="1" smtClean="0"/>
              <a:t>demands</a:t>
            </a:r>
            <a:r>
              <a:rPr lang="ru-RU" dirty="0" smtClean="0"/>
              <a:t> </a:t>
            </a:r>
            <a:r>
              <a:rPr lang="ru-RU" dirty="0" err="1" smtClean="0"/>
              <a:t>forced</a:t>
            </a:r>
            <a:r>
              <a:rPr lang="ru-RU" dirty="0" smtClean="0"/>
              <a:t> </a:t>
            </a:r>
            <a:r>
              <a:rPr lang="ru-RU" dirty="0" err="1" smtClean="0"/>
              <a:t>Thackeray</a:t>
            </a:r>
            <a:r>
              <a:rPr lang="ru-RU" dirty="0" smtClean="0"/>
              <a:t> </a:t>
            </a:r>
            <a:r>
              <a:rPr lang="ru-RU" dirty="0" err="1" smtClean="0"/>
              <a:t>into</a:t>
            </a:r>
            <a:r>
              <a:rPr lang="ru-RU" dirty="0" smtClean="0"/>
              <a:t> </a:t>
            </a:r>
            <a:r>
              <a:rPr lang="ru-RU" dirty="0" err="1" smtClean="0"/>
              <a:t>more</a:t>
            </a:r>
            <a:r>
              <a:rPr lang="ru-RU" dirty="0" smtClean="0"/>
              <a:t> </a:t>
            </a:r>
            <a:r>
              <a:rPr lang="ru-RU" dirty="0" err="1" smtClean="0"/>
              <a:t>and</a:t>
            </a:r>
            <a:r>
              <a:rPr lang="ru-RU" dirty="0" smtClean="0"/>
              <a:t> </a:t>
            </a:r>
            <a:r>
              <a:rPr lang="ru-RU" dirty="0" err="1" smtClean="0"/>
              <a:t>more</a:t>
            </a:r>
            <a:r>
              <a:rPr lang="ru-RU" dirty="0" smtClean="0"/>
              <a:t> </a:t>
            </a:r>
            <a:r>
              <a:rPr lang="ru-RU" dirty="0" err="1" smtClean="0"/>
              <a:t>work</a:t>
            </a:r>
            <a:r>
              <a:rPr lang="ru-RU" dirty="0" smtClean="0"/>
              <a:t>, </a:t>
            </a:r>
            <a:r>
              <a:rPr lang="ru-RU" dirty="0" err="1" smtClean="0"/>
              <a:t>Isabella</a:t>
            </a:r>
            <a:r>
              <a:rPr lang="ru-RU" dirty="0" smtClean="0"/>
              <a:t> </a:t>
            </a:r>
            <a:r>
              <a:rPr lang="ru-RU" dirty="0" err="1" smtClean="0"/>
              <a:t>became</a:t>
            </a:r>
            <a:r>
              <a:rPr lang="ru-RU" dirty="0" smtClean="0"/>
              <a:t> </a:t>
            </a:r>
            <a:r>
              <a:rPr lang="ru-RU" dirty="0" err="1" smtClean="0"/>
              <a:t>isolated</a:t>
            </a:r>
            <a:r>
              <a:rPr lang="ru-RU" dirty="0" smtClean="0"/>
              <a:t> </a:t>
            </a:r>
            <a:r>
              <a:rPr lang="ru-RU" dirty="0" err="1" smtClean="0"/>
              <a:t>and</a:t>
            </a:r>
            <a:r>
              <a:rPr lang="ru-RU" dirty="0" smtClean="0"/>
              <a:t> </a:t>
            </a:r>
            <a:r>
              <a:rPr lang="ru-RU" dirty="0" err="1" smtClean="0"/>
              <a:t>lonely</a:t>
            </a:r>
            <a:r>
              <a:rPr lang="ru-RU" dirty="0" smtClean="0"/>
              <a:t>. </a:t>
            </a:r>
            <a:r>
              <a:rPr lang="ru-RU" dirty="0" err="1" smtClean="0"/>
              <a:t>The</a:t>
            </a:r>
            <a:r>
              <a:rPr lang="ru-RU" dirty="0" smtClean="0"/>
              <a:t> </a:t>
            </a:r>
            <a:r>
              <a:rPr lang="ru-RU" dirty="0" err="1" smtClean="0"/>
              <a:t>happy</a:t>
            </a:r>
            <a:r>
              <a:rPr lang="ru-RU" dirty="0" smtClean="0"/>
              <a:t> </a:t>
            </a:r>
            <a:r>
              <a:rPr lang="ru-RU" dirty="0" err="1" smtClean="0"/>
              <a:t>years</a:t>
            </a:r>
            <a:r>
              <a:rPr lang="ru-RU" dirty="0" smtClean="0"/>
              <a:t> </a:t>
            </a:r>
            <a:r>
              <a:rPr lang="ru-RU" dirty="0" err="1" smtClean="0"/>
              <a:t>of</a:t>
            </a:r>
            <a:r>
              <a:rPr lang="ru-RU" dirty="0" smtClean="0"/>
              <a:t> </a:t>
            </a:r>
            <a:r>
              <a:rPr lang="ru-RU" dirty="0" err="1" smtClean="0"/>
              <a:t>marriage</a:t>
            </a:r>
            <a:r>
              <a:rPr lang="ru-RU" dirty="0" smtClean="0"/>
              <a:t> </a:t>
            </a:r>
            <a:r>
              <a:rPr lang="ru-RU" dirty="0" err="1" smtClean="0"/>
              <a:t>was</a:t>
            </a:r>
            <a:r>
              <a:rPr lang="ru-RU" dirty="0" smtClean="0"/>
              <a:t> </a:t>
            </a:r>
            <a:r>
              <a:rPr lang="ru-RU" dirty="0" err="1" smtClean="0"/>
              <a:t>eclipsed</a:t>
            </a:r>
            <a:r>
              <a:rPr lang="ru-RU" dirty="0" smtClean="0"/>
              <a:t> </a:t>
            </a:r>
            <a:r>
              <a:rPr lang="ru-RU" dirty="0" err="1" smtClean="0"/>
              <a:t>by</a:t>
            </a:r>
            <a:r>
              <a:rPr lang="ru-RU" dirty="0" smtClean="0"/>
              <a:t> </a:t>
            </a:r>
            <a:r>
              <a:rPr lang="ru-RU" dirty="0" err="1" smtClean="0"/>
              <a:t>the</a:t>
            </a:r>
            <a:r>
              <a:rPr lang="ru-RU" dirty="0" smtClean="0"/>
              <a:t> </a:t>
            </a:r>
            <a:r>
              <a:rPr lang="ru-RU" dirty="0" err="1" smtClean="0"/>
              <a:t>tragic</a:t>
            </a:r>
            <a:r>
              <a:rPr lang="ru-RU" dirty="0" smtClean="0"/>
              <a:t> </a:t>
            </a:r>
            <a:r>
              <a:rPr lang="ru-RU" dirty="0" err="1" smtClean="0"/>
              <a:t>death</a:t>
            </a:r>
            <a:r>
              <a:rPr lang="ru-RU" dirty="0" smtClean="0"/>
              <a:t> </a:t>
            </a:r>
            <a:r>
              <a:rPr lang="ru-RU" dirty="0" err="1" smtClean="0"/>
              <a:t>of</a:t>
            </a:r>
            <a:r>
              <a:rPr lang="ru-RU" dirty="0" smtClean="0"/>
              <a:t> </a:t>
            </a:r>
            <a:r>
              <a:rPr lang="ru-RU" dirty="0" err="1" smtClean="0"/>
              <a:t>their</a:t>
            </a:r>
            <a:r>
              <a:rPr lang="ru-RU" dirty="0" smtClean="0"/>
              <a:t> </a:t>
            </a:r>
            <a:r>
              <a:rPr lang="ru-RU" dirty="0" err="1" smtClean="0"/>
              <a:t>second</a:t>
            </a:r>
            <a:r>
              <a:rPr lang="ru-RU" dirty="0" smtClean="0"/>
              <a:t> </a:t>
            </a:r>
            <a:r>
              <a:rPr lang="ru-RU" dirty="0" err="1" smtClean="0"/>
              <a:t>daughter</a:t>
            </a:r>
            <a:r>
              <a:rPr lang="ru-RU" dirty="0" smtClean="0"/>
              <a:t> </a:t>
            </a:r>
            <a:r>
              <a:rPr lang="ru-RU" dirty="0" err="1" smtClean="0"/>
              <a:t>Jane</a:t>
            </a:r>
            <a:r>
              <a:rPr lang="en-US" dirty="0" smtClean="0"/>
              <a:t>.</a:t>
            </a:r>
            <a:endParaRPr lang="en-US" altLang="zh-CN" dirty="0" smtClean="0"/>
          </a:p>
          <a:p>
            <a:endParaRPr lang="ru-RU" dirty="0"/>
          </a:p>
        </p:txBody>
      </p:sp>
      <p:pic>
        <p:nvPicPr>
          <p:cNvPr id="27650" name="Picture 2" descr="http://publishing.cdlib.org/ucpressebooks/data/13030/98/ft9c600998/figures/ft9c600998_00005.jpg"/>
          <p:cNvPicPr>
            <a:picLocks noChangeAspect="1" noChangeArrowheads="1"/>
          </p:cNvPicPr>
          <p:nvPr/>
        </p:nvPicPr>
        <p:blipFill>
          <a:blip r:embed="rId2">
            <a:duotone>
              <a:prstClr val="black"/>
              <a:schemeClr val="accent4">
                <a:tint val="45000"/>
                <a:satMod val="400000"/>
              </a:schemeClr>
            </a:duotone>
          </a:blip>
          <a:srcRect/>
          <a:stretch>
            <a:fillRect/>
          </a:stretch>
        </p:blipFill>
        <p:spPr bwMode="auto">
          <a:xfrm>
            <a:off x="5500694" y="1857364"/>
            <a:ext cx="3103246" cy="4400565"/>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Thackeray’s best novels</a:t>
            </a:r>
            <a:endParaRPr lang="ru-RU" dirty="0"/>
          </a:p>
        </p:txBody>
      </p:sp>
      <p:sp>
        <p:nvSpPr>
          <p:cNvPr id="3" name="Содержимое 2"/>
          <p:cNvSpPr>
            <a:spLocks noGrp="1"/>
          </p:cNvSpPr>
          <p:nvPr>
            <p:ph idx="1"/>
          </p:nvPr>
        </p:nvSpPr>
        <p:spPr>
          <a:xfrm>
            <a:off x="500034" y="1643050"/>
            <a:ext cx="8429684" cy="2000264"/>
          </a:xfrm>
        </p:spPr>
        <p:txBody>
          <a:bodyPr numCol="2">
            <a:normAutofit fontScale="55000" lnSpcReduction="20000"/>
          </a:bodyPr>
          <a:lstStyle/>
          <a:p>
            <a:r>
              <a:rPr lang="en-US" i="1" dirty="0" smtClean="0"/>
              <a:t>The </a:t>
            </a:r>
            <a:r>
              <a:rPr lang="en-US" i="1" dirty="0" err="1" smtClean="0"/>
              <a:t>Yellowplush</a:t>
            </a:r>
            <a:r>
              <a:rPr lang="en-US" i="1" dirty="0" smtClean="0"/>
              <a:t> </a:t>
            </a:r>
            <a:r>
              <a:rPr lang="en-US" i="1" dirty="0" smtClean="0"/>
              <a:t>Papers </a:t>
            </a:r>
            <a:r>
              <a:rPr lang="en-US" dirty="0" smtClean="0"/>
              <a:t>(1837)</a:t>
            </a:r>
            <a:endParaRPr lang="en-US" dirty="0" smtClean="0"/>
          </a:p>
          <a:p>
            <a:r>
              <a:rPr lang="en-US" i="1" dirty="0" smtClean="0"/>
              <a:t>Catherine</a:t>
            </a:r>
            <a:r>
              <a:rPr lang="en-US" dirty="0" smtClean="0"/>
              <a:t> (</a:t>
            </a:r>
            <a:r>
              <a:rPr lang="en-US" dirty="0" smtClean="0"/>
              <a:t>1839)</a:t>
            </a:r>
            <a:endParaRPr lang="en-US" dirty="0" smtClean="0"/>
          </a:p>
          <a:p>
            <a:r>
              <a:rPr lang="en-US" i="1" dirty="0" smtClean="0"/>
              <a:t>A Shabby Genteel Story</a:t>
            </a:r>
            <a:r>
              <a:rPr lang="en-US" dirty="0" smtClean="0"/>
              <a:t> (1840</a:t>
            </a:r>
            <a:r>
              <a:rPr lang="en-US" dirty="0" smtClean="0"/>
              <a:t>)</a:t>
            </a:r>
            <a:endParaRPr lang="en-US" dirty="0" smtClean="0"/>
          </a:p>
          <a:p>
            <a:r>
              <a:rPr lang="en-US" i="1" dirty="0" smtClean="0"/>
              <a:t>The Irish Sketchbook</a:t>
            </a:r>
            <a:r>
              <a:rPr lang="en-US" dirty="0" smtClean="0"/>
              <a:t> (1843</a:t>
            </a:r>
            <a:r>
              <a:rPr lang="en-US" dirty="0" smtClean="0"/>
              <a:t>)</a:t>
            </a:r>
            <a:endParaRPr lang="en-US" dirty="0" smtClean="0"/>
          </a:p>
          <a:p>
            <a:r>
              <a:rPr lang="en-US" i="1" dirty="0" smtClean="0"/>
              <a:t>The Luck of Barry Lyndon</a:t>
            </a:r>
            <a:r>
              <a:rPr lang="en-US" dirty="0" smtClean="0"/>
              <a:t> (1844</a:t>
            </a:r>
            <a:r>
              <a:rPr lang="en-US" dirty="0" smtClean="0"/>
              <a:t>)</a:t>
            </a:r>
            <a:endParaRPr lang="en-US" dirty="0" smtClean="0"/>
          </a:p>
          <a:p>
            <a:r>
              <a:rPr lang="en-US" i="1" dirty="0" smtClean="0"/>
              <a:t>Mrs</a:t>
            </a:r>
            <a:r>
              <a:rPr lang="en-US" i="1" dirty="0" smtClean="0"/>
              <a:t>. Perkins's Ball</a:t>
            </a:r>
            <a:r>
              <a:rPr lang="en-US" dirty="0" smtClean="0"/>
              <a:t> (1846</a:t>
            </a:r>
            <a:r>
              <a:rPr lang="en-US" dirty="0" smtClean="0"/>
              <a:t>)</a:t>
            </a:r>
            <a:endParaRPr lang="en-US" dirty="0" smtClean="0"/>
          </a:p>
          <a:p>
            <a:r>
              <a:rPr lang="en-US" i="1" dirty="0" smtClean="0"/>
              <a:t>The Book of </a:t>
            </a:r>
            <a:r>
              <a:rPr lang="en-US" i="1" dirty="0" smtClean="0"/>
              <a:t>Snobs </a:t>
            </a:r>
            <a:r>
              <a:rPr lang="en-US" dirty="0" smtClean="0"/>
              <a:t>(1848)</a:t>
            </a:r>
          </a:p>
          <a:p>
            <a:r>
              <a:rPr lang="en-US" i="1" dirty="0" smtClean="0"/>
              <a:t>Vanity Fair </a:t>
            </a:r>
            <a:r>
              <a:rPr lang="en-US" dirty="0" smtClean="0"/>
              <a:t>(1848)</a:t>
            </a:r>
          </a:p>
          <a:p>
            <a:r>
              <a:rPr lang="en-US" i="1" dirty="0" smtClean="0"/>
              <a:t>Rebecca </a:t>
            </a:r>
            <a:r>
              <a:rPr lang="en-US" i="1" dirty="0" smtClean="0"/>
              <a:t>and Rowena</a:t>
            </a:r>
            <a:r>
              <a:rPr lang="en-US" dirty="0" smtClean="0"/>
              <a:t> (1850</a:t>
            </a:r>
            <a:r>
              <a:rPr lang="en-US" dirty="0" smtClean="0"/>
              <a:t>)</a:t>
            </a:r>
            <a:endParaRPr lang="en-US" dirty="0" smtClean="0"/>
          </a:p>
          <a:p>
            <a:r>
              <a:rPr lang="en-US" i="1" dirty="0" smtClean="0"/>
              <a:t>The Paris Sketchbook</a:t>
            </a:r>
            <a:r>
              <a:rPr lang="en-US" dirty="0" smtClean="0"/>
              <a:t> (1840</a:t>
            </a:r>
            <a:r>
              <a:rPr lang="en-US" dirty="0" smtClean="0"/>
              <a:t>)</a:t>
            </a:r>
            <a:endParaRPr lang="en-US" dirty="0" smtClean="0"/>
          </a:p>
          <a:p>
            <a:r>
              <a:rPr lang="en-US" i="1" dirty="0" smtClean="0"/>
              <a:t>Men's Wives</a:t>
            </a:r>
            <a:r>
              <a:rPr lang="en-US" dirty="0" smtClean="0"/>
              <a:t> (1852</a:t>
            </a:r>
            <a:r>
              <a:rPr lang="en-US" dirty="0" smtClean="0"/>
              <a:t>)</a:t>
            </a:r>
            <a:endParaRPr lang="en-US" dirty="0" smtClean="0"/>
          </a:p>
          <a:p>
            <a:r>
              <a:rPr lang="en-US" i="1" dirty="0" smtClean="0"/>
              <a:t>The </a:t>
            </a:r>
            <a:r>
              <a:rPr lang="en-US" i="1" dirty="0" smtClean="0"/>
              <a:t>Rose and the Ring</a:t>
            </a:r>
            <a:r>
              <a:rPr lang="en-US" dirty="0" smtClean="0"/>
              <a:t> (1855</a:t>
            </a:r>
            <a:r>
              <a:rPr lang="en-US" dirty="0" smtClean="0"/>
              <a:t>)</a:t>
            </a:r>
            <a:endParaRPr lang="en-US" dirty="0" smtClean="0"/>
          </a:p>
          <a:p>
            <a:r>
              <a:rPr lang="en-US" i="1" dirty="0" smtClean="0"/>
              <a:t>The Virginians</a:t>
            </a:r>
            <a:r>
              <a:rPr lang="en-US" dirty="0" smtClean="0"/>
              <a:t> </a:t>
            </a:r>
            <a:r>
              <a:rPr lang="en-US" dirty="0" smtClean="0"/>
              <a:t>(1859)</a:t>
            </a:r>
            <a:endParaRPr lang="en-US" dirty="0" smtClean="0"/>
          </a:p>
          <a:p>
            <a:r>
              <a:rPr lang="en-US" i="1" dirty="0" smtClean="0"/>
              <a:t>Four Georges</a:t>
            </a:r>
            <a:r>
              <a:rPr lang="en-US" dirty="0" smtClean="0"/>
              <a:t> </a:t>
            </a:r>
            <a:r>
              <a:rPr lang="en-US" dirty="0" smtClean="0"/>
              <a:t>(1861)</a:t>
            </a:r>
            <a:endParaRPr lang="en-US" dirty="0" smtClean="0"/>
          </a:p>
          <a:p>
            <a:r>
              <a:rPr lang="en-US" i="1" dirty="0" smtClean="0"/>
              <a:t>The Adventures of Philip</a:t>
            </a:r>
            <a:r>
              <a:rPr lang="en-US" dirty="0" smtClean="0"/>
              <a:t> (1862</a:t>
            </a:r>
            <a:r>
              <a:rPr lang="en-US" dirty="0" smtClean="0"/>
              <a:t>)</a:t>
            </a:r>
            <a:endParaRPr lang="en-US" dirty="0" smtClean="0"/>
          </a:p>
          <a:p>
            <a:endParaRPr lang="ru-RU" dirty="0"/>
          </a:p>
        </p:txBody>
      </p:sp>
      <p:pic>
        <p:nvPicPr>
          <p:cNvPr id="29698" name="Picture 2" descr="http://www.rookebooks.com/FCKfiles/Image/books/09ha-04-10/DSC_0002"/>
          <p:cNvPicPr>
            <a:picLocks noChangeAspect="1" noChangeArrowheads="1"/>
          </p:cNvPicPr>
          <p:nvPr/>
        </p:nvPicPr>
        <p:blipFill>
          <a:blip r:embed="rId2"/>
          <a:srcRect t="14493" b="7608"/>
          <a:stretch>
            <a:fillRect/>
          </a:stretch>
        </p:blipFill>
        <p:spPr bwMode="auto">
          <a:xfrm>
            <a:off x="357158" y="3500438"/>
            <a:ext cx="4357718" cy="3071834"/>
          </a:xfrm>
          <a:prstGeom prst="rect">
            <a:avLst/>
          </a:prstGeom>
          <a:ln>
            <a:noFill/>
          </a:ln>
          <a:effectLst>
            <a:softEdge rad="112500"/>
          </a:effectLst>
        </p:spPr>
      </p:pic>
      <p:pic>
        <p:nvPicPr>
          <p:cNvPr id="29700" name="Picture 4" descr="http://www.jotdown.es/wp-content/uploads/2013/05/William-Makepeace-Thackeray.jpg"/>
          <p:cNvPicPr>
            <a:picLocks noChangeAspect="1" noChangeArrowheads="1"/>
          </p:cNvPicPr>
          <p:nvPr/>
        </p:nvPicPr>
        <p:blipFill>
          <a:blip r:embed="rId3">
            <a:duotone>
              <a:prstClr val="black"/>
              <a:schemeClr val="accent4">
                <a:tint val="45000"/>
                <a:satMod val="400000"/>
              </a:schemeClr>
            </a:duotone>
          </a:blip>
          <a:srcRect/>
          <a:stretch>
            <a:fillRect/>
          </a:stretch>
        </p:blipFill>
        <p:spPr bwMode="auto">
          <a:xfrm>
            <a:off x="4929190" y="3286124"/>
            <a:ext cx="3429023" cy="3304170"/>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1500190"/>
          </a:xfrm>
        </p:spPr>
        <p:txBody>
          <a:bodyPr>
            <a:normAutofit/>
          </a:bodyPr>
          <a:lstStyle/>
          <a:p>
            <a:pPr lvl="0"/>
            <a:r>
              <a:rPr lang="en-US" altLang="zh-CN" sz="3200" b="1" i="1" dirty="0" smtClean="0">
                <a:solidFill>
                  <a:schemeClr val="tx2">
                    <a:lumMod val="90000"/>
                  </a:schemeClr>
                </a:solidFill>
                <a:latin typeface="Calibri" pitchFamily="34" charset="0"/>
              </a:rPr>
              <a:t>Vanity Fair </a:t>
            </a:r>
            <a:r>
              <a:rPr lang="en-US" altLang="zh-CN" sz="3200" b="1" i="1" dirty="0" smtClean="0">
                <a:solidFill>
                  <a:schemeClr val="tx2">
                    <a:lumMod val="90000"/>
                  </a:schemeClr>
                </a:solidFill>
                <a:latin typeface="Calibri" pitchFamily="34" charset="0"/>
              </a:rPr>
              <a:t/>
            </a:r>
            <a:br>
              <a:rPr lang="en-US" altLang="zh-CN" sz="3200" b="1" i="1" dirty="0" smtClean="0">
                <a:solidFill>
                  <a:schemeClr val="tx2">
                    <a:lumMod val="90000"/>
                  </a:schemeClr>
                </a:solidFill>
                <a:latin typeface="Calibri" pitchFamily="34" charset="0"/>
              </a:rPr>
            </a:br>
            <a:r>
              <a:rPr lang="en-US" altLang="zh-CN" sz="3200" b="1" i="1" dirty="0" smtClean="0">
                <a:solidFill>
                  <a:schemeClr val="tx2">
                    <a:lumMod val="90000"/>
                  </a:schemeClr>
                </a:solidFill>
                <a:latin typeface="Calibri" pitchFamily="34" charset="0"/>
              </a:rPr>
              <a:t>a </a:t>
            </a:r>
            <a:r>
              <a:rPr lang="en-US" altLang="zh-CN" sz="3200" b="1" i="1" dirty="0" smtClean="0">
                <a:solidFill>
                  <a:schemeClr val="tx2">
                    <a:lumMod val="90000"/>
                  </a:schemeClr>
                </a:solidFill>
                <a:latin typeface="Calibri" pitchFamily="34" charset="0"/>
              </a:rPr>
              <a:t>Novel Without a </a:t>
            </a:r>
            <a:r>
              <a:rPr lang="en-US" altLang="zh-CN" sz="3200" b="1" i="1" dirty="0" smtClean="0">
                <a:solidFill>
                  <a:schemeClr val="tx2">
                    <a:lumMod val="90000"/>
                  </a:schemeClr>
                </a:solidFill>
                <a:latin typeface="Calibri" pitchFamily="34" charset="0"/>
              </a:rPr>
              <a:t>Hero</a:t>
            </a:r>
            <a:r>
              <a:rPr lang="en-US" sz="2400" dirty="0" smtClean="0">
                <a:solidFill>
                  <a:schemeClr val="tx1"/>
                </a:solidFill>
                <a:effectLst/>
                <a:latin typeface="+mn-lt"/>
                <a:ea typeface="+mn-ea"/>
                <a:cs typeface="+mn-cs"/>
              </a:rPr>
              <a:t/>
            </a:r>
            <a:br>
              <a:rPr lang="en-US" sz="2400" dirty="0" smtClean="0">
                <a:solidFill>
                  <a:schemeClr val="tx1"/>
                </a:solidFill>
                <a:effectLst/>
                <a:latin typeface="+mn-lt"/>
                <a:ea typeface="+mn-ea"/>
                <a:cs typeface="+mn-cs"/>
              </a:rPr>
            </a:br>
            <a:endParaRPr lang="ru-RU" sz="2400" i="1" dirty="0">
              <a:effectLst/>
            </a:endParaRPr>
          </a:p>
        </p:txBody>
      </p:sp>
      <p:pic>
        <p:nvPicPr>
          <p:cNvPr id="1026" name="Picture 2" descr="http://www.aphorism4all.com/images/1354878726.jpg"/>
          <p:cNvPicPr>
            <a:picLocks noChangeAspect="1" noChangeArrowheads="1"/>
          </p:cNvPicPr>
          <p:nvPr/>
        </p:nvPicPr>
        <p:blipFill>
          <a:blip r:embed="rId2">
            <a:duotone>
              <a:prstClr val="black"/>
              <a:schemeClr val="accent4">
                <a:tint val="45000"/>
                <a:satMod val="400000"/>
              </a:schemeClr>
            </a:duotone>
          </a:blip>
          <a:srcRect/>
          <a:stretch>
            <a:fillRect/>
          </a:stretch>
        </p:blipFill>
        <p:spPr bwMode="auto">
          <a:xfrm>
            <a:off x="214282" y="1571612"/>
            <a:ext cx="3333750" cy="4991104"/>
          </a:xfrm>
          <a:prstGeom prst="rect">
            <a:avLst/>
          </a:prstGeom>
          <a:ln>
            <a:noFill/>
          </a:ln>
          <a:effectLst>
            <a:softEdge rad="112500"/>
          </a:effectLst>
        </p:spPr>
      </p:pic>
      <p:sp>
        <p:nvSpPr>
          <p:cNvPr id="7" name="Содержимое 2"/>
          <p:cNvSpPr txBox="1">
            <a:spLocks/>
          </p:cNvSpPr>
          <p:nvPr/>
        </p:nvSpPr>
        <p:spPr>
          <a:xfrm>
            <a:off x="3643306" y="2714620"/>
            <a:ext cx="5214974" cy="5026346"/>
          </a:xfrm>
          <a:prstGeom prst="rect">
            <a:avLst/>
          </a:prstGeom>
        </p:spPr>
        <p:txBody>
          <a:bodyPr>
            <a:normAutofit/>
          </a:bodyPr>
          <a:lstStyle/>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None/>
              <a:tabLst/>
              <a:defRPr/>
            </a:pPr>
            <a:endParaRPr kumimoji="0" lang="en-US" altLang="zh-CN" sz="3200" b="0" i="0" u="none" strike="noStrike" kern="1200" cap="none" spc="0" normalizeH="0" baseline="0" noProof="0" smtClean="0">
              <a:ln>
                <a:noFill/>
              </a:ln>
              <a:solidFill>
                <a:schemeClr val="tx1"/>
              </a:solidFill>
              <a:effectLst/>
              <a:uLnTx/>
              <a:uFillTx/>
              <a:latin typeface="Calibri" pitchFamily="34" charset="0"/>
              <a:ea typeface="+mn-ea"/>
              <a:cs typeface="+mn-cs"/>
            </a:endParaRPr>
          </a:p>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Содержимое 2"/>
          <p:cNvSpPr txBox="1">
            <a:spLocks/>
          </p:cNvSpPr>
          <p:nvPr/>
        </p:nvSpPr>
        <p:spPr>
          <a:xfrm>
            <a:off x="3795706" y="2867020"/>
            <a:ext cx="5214974" cy="5026346"/>
          </a:xfrm>
          <a:prstGeom prst="rect">
            <a:avLst/>
          </a:prstGeom>
        </p:spPr>
        <p:txBody>
          <a:bodyPr>
            <a:normAutofit/>
          </a:bodyPr>
          <a:lstStyle/>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None/>
              <a:tabLst/>
              <a:defRPr/>
            </a:pPr>
            <a:endParaRPr kumimoji="0" lang="en-US" altLang="zh-CN" sz="3200" b="0" i="0" u="none" strike="noStrike" kern="1200" cap="none" spc="0" normalizeH="0" baseline="0" noProof="0" smtClean="0">
              <a:ln>
                <a:noFill/>
              </a:ln>
              <a:solidFill>
                <a:schemeClr val="tx1"/>
              </a:solidFill>
              <a:effectLst/>
              <a:uLnTx/>
              <a:uFillTx/>
              <a:latin typeface="Calibri" pitchFamily="34" charset="0"/>
              <a:ea typeface="+mn-ea"/>
              <a:cs typeface="+mn-cs"/>
            </a:endParaRPr>
          </a:p>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Содержимое 2"/>
          <p:cNvSpPr txBox="1">
            <a:spLocks/>
          </p:cNvSpPr>
          <p:nvPr/>
        </p:nvSpPr>
        <p:spPr>
          <a:xfrm>
            <a:off x="3286084" y="1357274"/>
            <a:ext cx="5857916" cy="5500726"/>
          </a:xfrm>
          <a:prstGeom prst="rect">
            <a:avLst/>
          </a:prstGeom>
        </p:spPr>
        <p:txBody>
          <a:bodyPr>
            <a:normAutofit fontScale="62500" lnSpcReduction="20000"/>
          </a:bodyPr>
          <a:lstStyle/>
          <a:p>
            <a:pPr marL="292100" indent="-292100" algn="r">
              <a:buClr>
                <a:schemeClr val="accent1"/>
              </a:buClr>
              <a:buSzPct val="70000"/>
            </a:pPr>
            <a:r>
              <a:rPr lang="en-US" sz="3200" i="1" dirty="0" smtClean="0"/>
              <a:t>“An evil person is like a dirty window, they never let the light shine through.”</a:t>
            </a:r>
            <a:r>
              <a:rPr lang="en-US" sz="4000" i="1" dirty="0" smtClean="0"/>
              <a:t/>
            </a:r>
            <a:br>
              <a:rPr lang="en-US" sz="4000" i="1" dirty="0" smtClean="0"/>
            </a:br>
            <a:r>
              <a:rPr lang="en-US" sz="2800" i="1" dirty="0" smtClean="0"/>
              <a:t>William Thackeray</a:t>
            </a:r>
            <a:endParaRPr lang="ru-RU" sz="2800" i="1" dirty="0" smtClean="0"/>
          </a:p>
          <a:p>
            <a:pPr marL="292100" indent="-292100">
              <a:buClr>
                <a:schemeClr val="accent1"/>
              </a:buClr>
              <a:buSzPct val="70000"/>
              <a:buFont typeface="Wingdings 2"/>
              <a:buChar char=""/>
            </a:pPr>
            <a:endParaRPr lang="en-US" altLang="zh-CN" sz="3200" i="1" dirty="0" smtClean="0">
              <a:effectLst>
                <a:outerShdw blurRad="38100" dist="38100" dir="2700000" algn="tl">
                  <a:srgbClr val="000000">
                    <a:alpha val="43137"/>
                  </a:srgbClr>
                </a:outerShdw>
              </a:effectLst>
            </a:endParaRPr>
          </a:p>
          <a:p>
            <a:pPr marL="292100" indent="-292100">
              <a:buClr>
                <a:schemeClr val="accent1"/>
              </a:buClr>
              <a:buSzPct val="70000"/>
              <a:buFont typeface="Wingdings 2"/>
              <a:buChar char=""/>
            </a:pPr>
            <a:r>
              <a:rPr lang="en-US" altLang="zh-CN" sz="3200" i="1" dirty="0" smtClean="0">
                <a:effectLst>
                  <a:outerShdw blurRad="38100" dist="38100" dir="2700000" algn="tl">
                    <a:srgbClr val="000000">
                      <a:alpha val="43137"/>
                    </a:srgbClr>
                  </a:outerShdw>
                </a:effectLst>
              </a:rPr>
              <a:t>Vanity Fair</a:t>
            </a:r>
            <a:r>
              <a:rPr lang="en-US" altLang="zh-CN" sz="3200" dirty="0" smtClean="0"/>
              <a:t>, based </a:t>
            </a:r>
            <a:r>
              <a:rPr lang="en-US" altLang="zh-CN" sz="3200" dirty="0" smtClean="0"/>
              <a:t>on the writer's penetrating observation of human </a:t>
            </a:r>
            <a:r>
              <a:rPr lang="en-US" altLang="zh-CN" sz="3200" dirty="0" smtClean="0"/>
              <a:t>nature, exposes </a:t>
            </a:r>
            <a:r>
              <a:rPr lang="en-US" altLang="zh-CN" sz="3200" dirty="0" smtClean="0"/>
              <a:t>all aspects of it: people are weak and vain, self-absorbed, self-deceived. Three kinds of people are shown and criticized here: social climbers, snobs and egotists. </a:t>
            </a:r>
            <a:endParaRPr lang="en-US" altLang="zh-CN" sz="3200" dirty="0" smtClean="0"/>
          </a:p>
          <a:p>
            <a:pPr marL="292100" indent="-292100">
              <a:buClr>
                <a:schemeClr val="accent1"/>
              </a:buClr>
              <a:buSzPct val="70000"/>
              <a:buFont typeface="Wingdings 2"/>
              <a:buChar char=""/>
            </a:pPr>
            <a:endParaRPr lang="en-US" altLang="zh-CN" sz="3200" dirty="0" smtClean="0"/>
          </a:p>
          <a:p>
            <a:pPr marL="292100" indent="-292100">
              <a:buClr>
                <a:schemeClr val="accent1"/>
              </a:buClr>
              <a:buSzPct val="70000"/>
              <a:buFont typeface="Wingdings 2"/>
              <a:buChar char=""/>
            </a:pPr>
            <a:r>
              <a:rPr lang="en-US" altLang="zh-CN" sz="3200" dirty="0" smtClean="0"/>
              <a:t>By tracing the interweaving destinies of two contrasted heroines during the period of Waterloo and its aftermath, the novel is a vast satirical panorama of a materialistic society</a:t>
            </a:r>
            <a:r>
              <a:rPr lang="en-US" altLang="zh-CN" sz="3200" dirty="0" smtClean="0"/>
              <a:t>.</a:t>
            </a:r>
          </a:p>
          <a:p>
            <a:pPr marL="292100" indent="-292100">
              <a:buClr>
                <a:schemeClr val="accent1"/>
              </a:buClr>
              <a:buSzPct val="70000"/>
            </a:pPr>
            <a:r>
              <a:rPr lang="en-US" altLang="zh-CN" sz="3200" dirty="0" smtClean="0"/>
              <a:t> </a:t>
            </a:r>
          </a:p>
          <a:p>
            <a:pPr marL="292100" indent="-292100">
              <a:buClr>
                <a:schemeClr val="accent1"/>
              </a:buClr>
              <a:buSzPct val="70000"/>
              <a:buFont typeface="Wingdings 2"/>
              <a:buChar char=""/>
            </a:pPr>
            <a:r>
              <a:rPr lang="en-US" altLang="zh-CN" sz="3200" dirty="0" smtClean="0"/>
              <a:t>Satire is the most distinguishing feature of the novel. </a:t>
            </a:r>
            <a:r>
              <a:rPr lang="en-US" altLang="zh-CN" sz="3200" dirty="0" smtClean="0"/>
              <a:t>The </a:t>
            </a:r>
            <a:r>
              <a:rPr lang="en-US" altLang="zh-CN" sz="3200" dirty="0" smtClean="0"/>
              <a:t>reader can find satire everywhere — from the title to descriptions and portrayal of characters, from the author's comments to the narrations of the characters' life.</a:t>
            </a:r>
          </a:p>
          <a:p>
            <a:pPr marL="292100" indent="-292100">
              <a:buClr>
                <a:schemeClr val="accent1"/>
              </a:buClr>
              <a:buSzPct val="70000"/>
              <a:buFont typeface="Wingdings 2"/>
              <a:buChar char=""/>
            </a:pPr>
            <a:endParaRPr lang="en-US" altLang="zh-CN" sz="3200" dirty="0" smtClean="0"/>
          </a:p>
          <a:p>
            <a:pPr marL="292100" indent="-292100">
              <a:buClr>
                <a:schemeClr val="accent1"/>
              </a:buClr>
              <a:buSzPct val="70000"/>
              <a:buFont typeface="Wingdings 2"/>
              <a:buChar char=""/>
            </a:pPr>
            <a:endParaRPr lang="en-US" altLang="zh-CN" sz="3200" dirty="0" smtClean="0">
              <a:latin typeface="Calibri" pitchFamily="34" charset="0"/>
            </a:endParaRPr>
          </a:p>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endParaRPr kumimoji="0" lang="ru-RU" sz="3200" b="0" i="0" u="none" strike="noStrike" kern="1200" cap="none" spc="0" normalizeH="0" baseline="0" noProof="0" dirty="0" smtClean="0">
              <a:ln>
                <a:noFill/>
              </a:ln>
              <a:solidFill>
                <a:schemeClr val="tx1"/>
              </a:solidFill>
              <a:effectLst/>
              <a:uLnTx/>
              <a:uFillTx/>
              <a:latin typeface="+mn-lt"/>
              <a:ea typeface="+mn-ea"/>
              <a:cs typeface="+mn-cs"/>
            </a:endParaRPr>
          </a:p>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143000"/>
          </a:xfrm>
        </p:spPr>
        <p:txBody>
          <a:bodyPr>
            <a:normAutofit fontScale="90000"/>
          </a:bodyPr>
          <a:lstStyle/>
          <a:p>
            <a:r>
              <a:rPr lang="en-US" altLang="zh-CN" sz="4800" b="1" i="1" dirty="0" smtClean="0">
                <a:solidFill>
                  <a:schemeClr val="tx2">
                    <a:lumMod val="90000"/>
                  </a:schemeClr>
                </a:solidFill>
                <a:latin typeface="Calibri" pitchFamily="34" charset="0"/>
              </a:rPr>
              <a:t>Vanity Fair </a:t>
            </a:r>
            <a:br>
              <a:rPr lang="en-US" altLang="zh-CN" sz="4800" b="1" i="1" dirty="0" smtClean="0">
                <a:solidFill>
                  <a:schemeClr val="tx2">
                    <a:lumMod val="90000"/>
                  </a:schemeClr>
                </a:solidFill>
                <a:latin typeface="Calibri" pitchFamily="34" charset="0"/>
              </a:rPr>
            </a:br>
            <a:r>
              <a:rPr lang="en-US" altLang="zh-CN" sz="4800" b="1" i="1" dirty="0" smtClean="0">
                <a:solidFill>
                  <a:schemeClr val="tx2">
                    <a:lumMod val="90000"/>
                  </a:schemeClr>
                </a:solidFill>
                <a:latin typeface="Calibri" pitchFamily="34" charset="0"/>
              </a:rPr>
              <a:t>a Novel Without a Hero</a:t>
            </a:r>
            <a:endParaRPr lang="ru-RU" dirty="0"/>
          </a:p>
        </p:txBody>
      </p:sp>
      <p:sp>
        <p:nvSpPr>
          <p:cNvPr id="3" name="Содержимое 2"/>
          <p:cNvSpPr>
            <a:spLocks noGrp="1"/>
          </p:cNvSpPr>
          <p:nvPr>
            <p:ph idx="1"/>
          </p:nvPr>
        </p:nvSpPr>
        <p:spPr>
          <a:xfrm>
            <a:off x="214282" y="1500150"/>
            <a:ext cx="5500726" cy="5357850"/>
          </a:xfrm>
        </p:spPr>
        <p:txBody>
          <a:bodyPr>
            <a:normAutofit fontScale="92500" lnSpcReduction="20000"/>
          </a:bodyPr>
          <a:lstStyle/>
          <a:p>
            <a:r>
              <a:rPr lang="en-US" altLang="zh-CN" dirty="0" smtClean="0">
                <a:latin typeface="Calibri" pitchFamily="34" charset="0"/>
              </a:rPr>
              <a:t>The story is set at the time of the Napoleonic wars, and gives a satirical picture of a worldly society, which Thackeray intended to be applied also to his own times.</a:t>
            </a:r>
            <a:r>
              <a:rPr lang="en-US" altLang="zh-CN" dirty="0" smtClean="0"/>
              <a:t> </a:t>
            </a:r>
            <a:r>
              <a:rPr lang="en-US" altLang="zh-CN" dirty="0" smtClean="0">
                <a:latin typeface="Calibri" pitchFamily="34" charset="0"/>
              </a:rPr>
              <a:t>It follows the fortunes of two sharply contrasted </a:t>
            </a:r>
            <a:r>
              <a:rPr lang="en-US" altLang="zh-CN" dirty="0" smtClean="0">
                <a:latin typeface="Calibri" pitchFamily="34" charset="0"/>
              </a:rPr>
              <a:t>characters - Becky </a:t>
            </a:r>
            <a:r>
              <a:rPr lang="en-US" altLang="zh-CN" dirty="0" smtClean="0">
                <a:latin typeface="Calibri" pitchFamily="34" charset="0"/>
              </a:rPr>
              <a:t>Sharp </a:t>
            </a:r>
            <a:r>
              <a:rPr lang="en-US" altLang="zh-CN" dirty="0" smtClean="0">
                <a:latin typeface="Calibri" pitchFamily="34" charset="0"/>
              </a:rPr>
              <a:t>and </a:t>
            </a:r>
            <a:r>
              <a:rPr lang="en-US" altLang="zh-CN" dirty="0" smtClean="0">
                <a:latin typeface="Calibri" pitchFamily="34" charset="0"/>
              </a:rPr>
              <a:t>Amelia </a:t>
            </a:r>
            <a:r>
              <a:rPr lang="en-US" altLang="zh-CN" dirty="0" err="1" smtClean="0">
                <a:latin typeface="Calibri" pitchFamily="34" charset="0"/>
              </a:rPr>
              <a:t>Sedley</a:t>
            </a:r>
            <a:r>
              <a:rPr lang="en-US" altLang="zh-CN" dirty="0" smtClean="0">
                <a:latin typeface="Calibri" pitchFamily="34" charset="0"/>
              </a:rPr>
              <a:t>.</a:t>
            </a:r>
            <a:r>
              <a:rPr lang="en-US" altLang="zh-CN" dirty="0" smtClean="0"/>
              <a:t> </a:t>
            </a:r>
          </a:p>
          <a:p>
            <a:r>
              <a:rPr lang="en-US" altLang="zh-CN" dirty="0" smtClean="0">
                <a:latin typeface="Calibri" pitchFamily="34" charset="0"/>
              </a:rPr>
              <a:t>The two girls, as unlike in character as they are in fortune, have been educated at Miss Pinkerton's Academy for young ladies.</a:t>
            </a:r>
            <a:r>
              <a:rPr lang="en-US" altLang="zh-CN" dirty="0" smtClean="0"/>
              <a:t> </a:t>
            </a:r>
            <a:endParaRPr lang="en-US" altLang="zh-CN" dirty="0" smtClean="0"/>
          </a:p>
          <a:p>
            <a:endParaRPr lang="en-US" altLang="zh-CN" dirty="0" smtClean="0"/>
          </a:p>
          <a:p>
            <a:endParaRPr lang="en-US" altLang="zh-CN" dirty="0" smtClean="0"/>
          </a:p>
          <a:p>
            <a:endParaRPr lang="en-US" altLang="zh-CN" dirty="0" smtClean="0">
              <a:solidFill>
                <a:srgbClr val="FF0000"/>
              </a:solidFill>
              <a:latin typeface="Calibri" pitchFamily="34" charset="0"/>
            </a:endParaRPr>
          </a:p>
          <a:p>
            <a:endParaRPr lang="ru-RU" dirty="0"/>
          </a:p>
        </p:txBody>
      </p:sp>
      <p:pic>
        <p:nvPicPr>
          <p:cNvPr id="4" name="Picture 5" descr="http://www.filmreference.com/images/sjff_01_img0051.jpg"/>
          <p:cNvPicPr>
            <a:picLocks noChangeAspect="1" noChangeArrowheads="1"/>
          </p:cNvPicPr>
          <p:nvPr/>
        </p:nvPicPr>
        <p:blipFill>
          <a:blip r:embed="rId2">
            <a:duotone>
              <a:prstClr val="black"/>
              <a:schemeClr val="tx2">
                <a:tint val="45000"/>
                <a:satMod val="400000"/>
              </a:schemeClr>
            </a:duotone>
          </a:blip>
          <a:srcRect l="3279"/>
          <a:stretch>
            <a:fillRect/>
          </a:stretch>
        </p:blipFill>
        <p:spPr bwMode="auto">
          <a:xfrm>
            <a:off x="5214942" y="2357430"/>
            <a:ext cx="3714776" cy="2886397"/>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normAutofit fontScale="90000"/>
          </a:bodyPr>
          <a:lstStyle/>
          <a:p>
            <a:r>
              <a:rPr lang="en-US" altLang="zh-CN" sz="4800" b="1" i="1" dirty="0" smtClean="0">
                <a:solidFill>
                  <a:schemeClr val="tx2">
                    <a:lumMod val="90000"/>
                  </a:schemeClr>
                </a:solidFill>
                <a:latin typeface="Calibri" pitchFamily="34" charset="0"/>
              </a:rPr>
              <a:t>Vanity Fair </a:t>
            </a:r>
            <a:br>
              <a:rPr lang="en-US" altLang="zh-CN" sz="4800" b="1" i="1" dirty="0" smtClean="0">
                <a:solidFill>
                  <a:schemeClr val="tx2">
                    <a:lumMod val="90000"/>
                  </a:schemeClr>
                </a:solidFill>
                <a:latin typeface="Calibri" pitchFamily="34" charset="0"/>
              </a:rPr>
            </a:br>
            <a:r>
              <a:rPr lang="en-US" altLang="zh-CN" sz="4800" b="1" i="1" dirty="0" smtClean="0">
                <a:solidFill>
                  <a:schemeClr val="tx2">
                    <a:lumMod val="90000"/>
                  </a:schemeClr>
                </a:solidFill>
                <a:latin typeface="Calibri" pitchFamily="34" charset="0"/>
              </a:rPr>
              <a:t>a Novel Without a Hero</a:t>
            </a:r>
            <a:endParaRPr lang="ru-RU" dirty="0"/>
          </a:p>
        </p:txBody>
      </p:sp>
      <p:sp>
        <p:nvSpPr>
          <p:cNvPr id="3" name="Содержимое 2"/>
          <p:cNvSpPr>
            <a:spLocks noGrp="1"/>
          </p:cNvSpPr>
          <p:nvPr>
            <p:ph idx="1"/>
          </p:nvPr>
        </p:nvSpPr>
        <p:spPr>
          <a:xfrm>
            <a:off x="2928926" y="1428736"/>
            <a:ext cx="6215074" cy="5429264"/>
          </a:xfrm>
        </p:spPr>
        <p:txBody>
          <a:bodyPr>
            <a:normAutofit fontScale="70000" lnSpcReduction="20000"/>
          </a:bodyPr>
          <a:lstStyle/>
          <a:p>
            <a:r>
              <a:rPr lang="en-US" altLang="zh-CN" dirty="0" smtClean="0">
                <a:latin typeface="Calibri" pitchFamily="34" charset="0"/>
              </a:rPr>
              <a:t>Becky becomes </a:t>
            </a:r>
            <a:r>
              <a:rPr lang="en-US" altLang="zh-CN" dirty="0" smtClean="0">
                <a:latin typeface="Calibri" pitchFamily="34" charset="0"/>
              </a:rPr>
              <a:t>governess to the children of Sir Pitt Crawley. </a:t>
            </a:r>
            <a:r>
              <a:rPr lang="en-US" altLang="zh-CN" dirty="0" smtClean="0">
                <a:latin typeface="Calibri" pitchFamily="34" charset="0"/>
              </a:rPr>
              <a:t>She is </a:t>
            </a:r>
            <a:r>
              <a:rPr lang="en-US" altLang="zh-CN" dirty="0" smtClean="0">
                <a:latin typeface="Calibri" pitchFamily="34" charset="0"/>
              </a:rPr>
              <a:t>already married, to his younger son </a:t>
            </a:r>
            <a:r>
              <a:rPr lang="en-US" altLang="zh-CN" dirty="0" err="1" smtClean="0">
                <a:latin typeface="Calibri" pitchFamily="34" charset="0"/>
              </a:rPr>
              <a:t>Rawdon</a:t>
            </a:r>
            <a:r>
              <a:rPr lang="en-US" altLang="zh-CN" dirty="0" smtClean="0">
                <a:latin typeface="Calibri" pitchFamily="34" charset="0"/>
              </a:rPr>
              <a:t>. </a:t>
            </a:r>
          </a:p>
          <a:p>
            <a:r>
              <a:rPr lang="en-US" altLang="zh-CN" dirty="0" smtClean="0">
                <a:latin typeface="Calibri" pitchFamily="34" charset="0"/>
              </a:rPr>
              <a:t>Amelia's </a:t>
            </a:r>
            <a:r>
              <a:rPr lang="en-US" altLang="zh-CN" dirty="0" smtClean="0">
                <a:latin typeface="Calibri" pitchFamily="34" charset="0"/>
              </a:rPr>
              <a:t>engagement to George Osborne, the handsome but vain and shallow son of another magnate, has been broken off. William Dobbin is secretly in love with Amelia, but he persuades George to go on with the marriage.</a:t>
            </a:r>
          </a:p>
          <a:p>
            <a:r>
              <a:rPr lang="en-US" altLang="zh-CN" dirty="0" smtClean="0">
                <a:latin typeface="Calibri" pitchFamily="34" charset="0"/>
              </a:rPr>
              <a:t>Amelia and Becky accompany their husbands to Belgium, where Becky carries on an intrigue with George. George is killed at Waterloo, and Amelia, with her baby, goes to live in poverty with her parents. </a:t>
            </a:r>
            <a:r>
              <a:rPr lang="en-US" altLang="zh-CN" dirty="0" smtClean="0">
                <a:latin typeface="Calibri" pitchFamily="34" charset="0"/>
              </a:rPr>
              <a:t>Dobbin was </a:t>
            </a:r>
            <a:r>
              <a:rPr lang="en-US" altLang="zh-CN" dirty="0" smtClean="0">
                <a:latin typeface="Calibri" pitchFamily="34" charset="0"/>
              </a:rPr>
              <a:t>despairing of ever winning Amelia's </a:t>
            </a:r>
            <a:r>
              <a:rPr lang="en-US" altLang="zh-CN" dirty="0" smtClean="0">
                <a:latin typeface="Calibri" pitchFamily="34" charset="0"/>
              </a:rPr>
              <a:t>love. </a:t>
            </a:r>
            <a:endParaRPr lang="en-US" altLang="zh-CN" dirty="0" smtClean="0">
              <a:latin typeface="Calibri" pitchFamily="34" charset="0"/>
            </a:endParaRPr>
          </a:p>
          <a:p>
            <a:r>
              <a:rPr lang="en-US" altLang="zh-CN" dirty="0" smtClean="0">
                <a:latin typeface="Calibri" pitchFamily="34" charset="0"/>
              </a:rPr>
              <a:t>Becky leads a disreputable </a:t>
            </a:r>
            <a:r>
              <a:rPr lang="en-US" altLang="zh-CN" dirty="0" smtClean="0">
                <a:latin typeface="Calibri" pitchFamily="34" charset="0"/>
              </a:rPr>
              <a:t>life. </a:t>
            </a:r>
            <a:endParaRPr lang="en-US" altLang="zh-CN" dirty="0" smtClean="0">
              <a:latin typeface="Calibri" pitchFamily="34" charset="0"/>
            </a:endParaRPr>
          </a:p>
          <a:p>
            <a:r>
              <a:rPr lang="en-US" altLang="zh-CN" dirty="0" smtClean="0">
                <a:latin typeface="Calibri" pitchFamily="34" charset="0"/>
              </a:rPr>
              <a:t>Amelia steadfastly refuses to marry Dobbin until meeting Becky, who tells her of George’s infidelity. Disillusioned, she marries Dobbin, but by then his love for her has lost much of its intensity. </a:t>
            </a:r>
          </a:p>
          <a:p>
            <a:endParaRPr lang="ru-RU" dirty="0"/>
          </a:p>
        </p:txBody>
      </p:sp>
      <p:pic>
        <p:nvPicPr>
          <p:cNvPr id="4" name="Picture 12" descr="mainImage"/>
          <p:cNvPicPr>
            <a:picLocks noChangeAspect="1" noChangeArrowheads="1"/>
          </p:cNvPicPr>
          <p:nvPr/>
        </p:nvPicPr>
        <p:blipFill>
          <a:blip r:embed="rId2">
            <a:duotone>
              <a:schemeClr val="bg2">
                <a:shade val="45000"/>
                <a:satMod val="135000"/>
              </a:schemeClr>
              <a:prstClr val="white"/>
            </a:duotone>
          </a:blip>
          <a:srcRect/>
          <a:stretch>
            <a:fillRect/>
          </a:stretch>
        </p:blipFill>
        <p:spPr>
          <a:xfrm>
            <a:off x="142844" y="785794"/>
            <a:ext cx="3000396" cy="3000396"/>
          </a:xfrm>
          <a:prstGeom prst="rect">
            <a:avLst/>
          </a:prstGeom>
          <a:ln>
            <a:noFill/>
          </a:ln>
          <a:effectLst>
            <a:softEdge rad="112500"/>
          </a:effectLst>
        </p:spPr>
      </p:pic>
      <p:pic>
        <p:nvPicPr>
          <p:cNvPr id="6" name="Picture 11" descr="vanityfair"/>
          <p:cNvPicPr>
            <a:picLocks noChangeAspect="1" noChangeArrowheads="1"/>
          </p:cNvPicPr>
          <p:nvPr/>
        </p:nvPicPr>
        <p:blipFill>
          <a:blip r:embed="rId3">
            <a:duotone>
              <a:schemeClr val="bg2">
                <a:shade val="45000"/>
                <a:satMod val="135000"/>
              </a:schemeClr>
              <a:prstClr val="white"/>
            </a:duotone>
          </a:blip>
          <a:srcRect/>
          <a:stretch>
            <a:fillRect/>
          </a:stretch>
        </p:blipFill>
        <p:spPr>
          <a:xfrm>
            <a:off x="642910" y="3857628"/>
            <a:ext cx="2043113" cy="2819400"/>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Другая 7">
      <a:dk1>
        <a:srgbClr val="4D4F3F"/>
      </a:dk1>
      <a:lt1>
        <a:sysClr val="window" lastClr="FFFFFF"/>
      </a:lt1>
      <a:dk2>
        <a:srgbClr val="676A55"/>
      </a:dk2>
      <a:lt2>
        <a:srgbClr val="EAEBDE"/>
      </a:lt2>
      <a:accent1>
        <a:srgbClr val="26271F"/>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124</TotalTime>
  <Words>545</Words>
  <PresentationFormat>Экран (4:3)</PresentationFormat>
  <Paragraphs>55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Литейная</vt:lpstr>
      <vt:lpstr>William Makepeace Thackeray (1811-1863)</vt:lpstr>
      <vt:lpstr>Biography</vt:lpstr>
      <vt:lpstr>Private life</vt:lpstr>
      <vt:lpstr>Thackeray’s best novels</vt:lpstr>
      <vt:lpstr>Vanity Fair  a Novel Without a Hero </vt:lpstr>
      <vt:lpstr>Vanity Fair  a Novel Without a Hero</vt:lpstr>
      <vt:lpstr>Vanity Fair  a Novel Without a Hero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makepeace thakkeray (1811-1863)</dc:title>
  <dc:creator>BATMAN</dc:creator>
  <cp:lastModifiedBy>user</cp:lastModifiedBy>
  <cp:revision>14</cp:revision>
  <dcterms:created xsi:type="dcterms:W3CDTF">2015-01-31T20:24:42Z</dcterms:created>
  <dcterms:modified xsi:type="dcterms:W3CDTF">2015-01-31T22:39:04Z</dcterms:modified>
</cp:coreProperties>
</file>