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6" r:id="rId2"/>
    <p:sldId id="287" r:id="rId3"/>
    <p:sldId id="288" r:id="rId4"/>
    <p:sldId id="289" r:id="rId5"/>
    <p:sldId id="291" r:id="rId6"/>
    <p:sldId id="304" r:id="rId7"/>
    <p:sldId id="305" r:id="rId8"/>
    <p:sldId id="315" r:id="rId9"/>
    <p:sldId id="306" r:id="rId10"/>
    <p:sldId id="312" r:id="rId11"/>
    <p:sldId id="310" r:id="rId12"/>
    <p:sldId id="318" r:id="rId13"/>
    <p:sldId id="311" r:id="rId14"/>
    <p:sldId id="307" r:id="rId15"/>
    <p:sldId id="309" r:id="rId16"/>
    <p:sldId id="314" r:id="rId17"/>
    <p:sldId id="317" r:id="rId18"/>
    <p:sldId id="308" r:id="rId19"/>
    <p:sldId id="302" r:id="rId20"/>
    <p:sldId id="30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urier New" pitchFamily="49" charset="0"/>
                <a:cs typeface="Courier New" pitchFamily="49" charset="0"/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dirty="0" smtClean="0"/>
              <a:t>Образец подзаголовка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Courier New" pitchFamily="49" charset="0"/>
                <a:cs typeface="Courier New" pitchFamily="49" charset="0"/>
              </a:defRPr>
            </a:lvl1pPr>
            <a:lvl2pPr>
              <a:defRPr b="1">
                <a:latin typeface="Courier New" pitchFamily="49" charset="0"/>
                <a:cs typeface="Courier New" pitchFamily="49" charset="0"/>
              </a:defRPr>
            </a:lvl2pPr>
            <a:lvl3pPr>
              <a:defRPr b="1">
                <a:latin typeface="Courier New" pitchFamily="49" charset="0"/>
                <a:cs typeface="Courier New" pitchFamily="49" charset="0"/>
              </a:defRPr>
            </a:lvl3pPr>
            <a:lvl4pPr>
              <a:defRPr b="1">
                <a:latin typeface="Courier New" pitchFamily="49" charset="0"/>
                <a:cs typeface="Courier New" pitchFamily="49" charset="0"/>
              </a:defRPr>
            </a:lvl4pPr>
            <a:lvl5pPr>
              <a:defRPr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ea typeface="+mj-ea"/>
                <a:cs typeface="Courier New" pitchFamily="49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urier New" pitchFamily="49" charset="0"/>
                <a:cs typeface="Courier New" pitchFamily="49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chemeClr val="tx1">
              <a:lumMod val="95000"/>
            </a:schemeClr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Courier New" pitchFamily="49" charset="0"/>
          <a:ea typeface="+mj-ea"/>
          <a:cs typeface="Courier New" pitchFamily="49" charset="0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>
            <a:normAutofit/>
          </a:bodyPr>
          <a:lstStyle/>
          <a:p>
            <a:r>
              <a:rPr lang="uk-UA" dirty="0" err="1" smtClean="0"/>
              <a:t>Веймарська</a:t>
            </a:r>
            <a:r>
              <a:rPr lang="uk-UA" smtClean="0"/>
              <a:t> республіка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00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Політичний устрій Німеччини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11760" y="1700808"/>
            <a:ext cx="30243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ПРЕЗИДЕНТ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84168" y="1700808"/>
            <a:ext cx="280831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ПАРЛАМЕНТ </a:t>
            </a:r>
          </a:p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( Рейхстаг )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83768" y="3212976"/>
            <a:ext cx="295232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Канцлер</a:t>
            </a:r>
          </a:p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Уряд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83768" y="5085184"/>
            <a:ext cx="295232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Федеральні земельні уряди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5436096" y="2492896"/>
            <a:ext cx="64807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" idx="2"/>
          </p:cNvCxnSpPr>
          <p:nvPr/>
        </p:nvCxnSpPr>
        <p:spPr>
          <a:xfrm>
            <a:off x="3923928" y="249289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2"/>
          </p:cNvCxnSpPr>
          <p:nvPr/>
        </p:nvCxnSpPr>
        <p:spPr>
          <a:xfrm>
            <a:off x="3959932" y="4005064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4" idx="1"/>
          </p:cNvCxnSpPr>
          <p:nvPr/>
        </p:nvCxnSpPr>
        <p:spPr>
          <a:xfrm>
            <a:off x="5436096" y="2096852"/>
            <a:ext cx="64807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52120" y="4509120"/>
            <a:ext cx="3491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u="sng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Яка форма політичного устрою була встановлена у Німеччині за Конституцією 1919року?</a:t>
            </a:r>
            <a:endParaRPr lang="ru-RU" b="1" u="sng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2361"/>
            <a:ext cx="11906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11" y="3429000"/>
            <a:ext cx="80962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769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Права і свободи німецьких громадян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smtClean="0"/>
              <a:t>Гарантування особистої свободи;</a:t>
            </a:r>
          </a:p>
          <a:p>
            <a:r>
              <a:rPr lang="uk-UA" dirty="0" smtClean="0"/>
              <a:t>Право на мирні зібрання і мітинги;</a:t>
            </a:r>
          </a:p>
          <a:p>
            <a:r>
              <a:rPr lang="uk-UA" dirty="0" smtClean="0"/>
              <a:t>Право на </a:t>
            </a:r>
            <a:r>
              <a:rPr lang="uk-UA" dirty="0" err="1" smtClean="0"/>
              <a:t>об»єднання</a:t>
            </a:r>
            <a:r>
              <a:rPr lang="uk-UA" dirty="0" smtClean="0"/>
              <a:t> в спілки і товариства;</a:t>
            </a:r>
          </a:p>
          <a:p>
            <a:r>
              <a:rPr lang="uk-UA" dirty="0" smtClean="0"/>
              <a:t>Свобода слова;</a:t>
            </a:r>
          </a:p>
          <a:p>
            <a:r>
              <a:rPr lang="uk-UA" dirty="0" smtClean="0"/>
              <a:t>Право на власність та недоторканність власності;</a:t>
            </a:r>
          </a:p>
          <a:p>
            <a:r>
              <a:rPr lang="uk-UA" dirty="0" smtClean="0"/>
              <a:t>Недоторканність житла.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Які політичні права мали громадяни </a:t>
            </a:r>
            <a:r>
              <a:rPr lang="uk-UA" b="1" dirty="0" err="1" smtClean="0">
                <a:solidFill>
                  <a:srgbClr val="FFFF00"/>
                </a:solidFill>
              </a:rPr>
              <a:t>Веймарської</a:t>
            </a:r>
            <a:r>
              <a:rPr lang="uk-UA" b="1" dirty="0" smtClean="0">
                <a:solidFill>
                  <a:srgbClr val="FFFF00"/>
                </a:solidFill>
              </a:rPr>
              <a:t> республіки?</a:t>
            </a:r>
          </a:p>
          <a:p>
            <a:r>
              <a:rPr lang="uk-UA" b="1" dirty="0" smtClean="0">
                <a:solidFill>
                  <a:srgbClr val="FFFF00"/>
                </a:solidFill>
              </a:rPr>
              <a:t>Чи відповідали політичні права німецьких громадян формі державного управління?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09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3706735"/>
            <a:ext cx="345638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Баварська радянська республіка</a:t>
            </a:r>
          </a:p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1919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93963" y="3717032"/>
            <a:ext cx="352839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latin typeface="Courier New" pitchFamily="49" charset="0"/>
                <a:cs typeface="Courier New" pitchFamily="49" charset="0"/>
              </a:rPr>
              <a:t>Капповський</a:t>
            </a:r>
            <a:r>
              <a:rPr lang="uk-UA" dirty="0" smtClean="0">
                <a:latin typeface="Courier New" pitchFamily="49" charset="0"/>
                <a:cs typeface="Courier New" pitchFamily="49" charset="0"/>
              </a:rPr>
              <a:t> путч</a:t>
            </a:r>
          </a:p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1920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5395175"/>
            <a:ext cx="345638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Масові виступи робітників в Саксонії та Тюрінгії</a:t>
            </a:r>
          </a:p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1923 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60032" y="5435060"/>
            <a:ext cx="338437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Збройне повстанні в Гамбурзі</a:t>
            </a:r>
          </a:p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1923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19672" y="980728"/>
            <a:ext cx="633670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Внутрішня нестабільність </a:t>
            </a:r>
            <a:r>
              <a:rPr lang="uk-UA" dirty="0" err="1" smtClean="0">
                <a:latin typeface="Courier New" pitchFamily="49" charset="0"/>
                <a:cs typeface="Courier New" pitchFamily="49" charset="0"/>
              </a:rPr>
              <a:t>Веймарської</a:t>
            </a:r>
            <a:r>
              <a:rPr lang="uk-UA" dirty="0" smtClean="0">
                <a:latin typeface="Courier New" pitchFamily="49" charset="0"/>
                <a:cs typeface="Courier New" pitchFamily="49" charset="0"/>
              </a:rPr>
              <a:t> республіки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1" name="Прямая со стрелкой 10"/>
          <p:cNvCxnSpPr>
            <a:stCxn id="9" idx="2"/>
          </p:cNvCxnSpPr>
          <p:nvPr/>
        </p:nvCxnSpPr>
        <p:spPr>
          <a:xfrm flipH="1">
            <a:off x="3456384" y="1772816"/>
            <a:ext cx="1331640" cy="19339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2"/>
          </p:cNvCxnSpPr>
          <p:nvPr/>
        </p:nvCxnSpPr>
        <p:spPr>
          <a:xfrm>
            <a:off x="4788024" y="1772816"/>
            <a:ext cx="805939" cy="19339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9" idx="2"/>
          </p:cNvCxnSpPr>
          <p:nvPr/>
        </p:nvCxnSpPr>
        <p:spPr>
          <a:xfrm flipH="1">
            <a:off x="3923928" y="1772816"/>
            <a:ext cx="864096" cy="3528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9" idx="2"/>
          </p:cNvCxnSpPr>
          <p:nvPr/>
        </p:nvCxnSpPr>
        <p:spPr>
          <a:xfrm>
            <a:off x="4788024" y="1772816"/>
            <a:ext cx="402969" cy="3528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359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59732" y="476672"/>
            <a:ext cx="482453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Економічні проблеми </a:t>
            </a:r>
            <a:r>
              <a:rPr lang="uk-UA" dirty="0" err="1" smtClean="0">
                <a:latin typeface="Courier New" pitchFamily="49" charset="0"/>
                <a:cs typeface="Courier New" pitchFamily="49" charset="0"/>
              </a:rPr>
              <a:t>Веймарської</a:t>
            </a:r>
            <a:r>
              <a:rPr lang="uk-UA" dirty="0" smtClean="0">
                <a:latin typeface="Courier New" pitchFamily="49" charset="0"/>
                <a:cs typeface="Courier New" pitchFamily="49" charset="0"/>
              </a:rPr>
              <a:t> республіки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2060848"/>
            <a:ext cx="324036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Великі людські втрати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3140968"/>
            <a:ext cx="338437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Виплата репарацій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68144" y="1988840"/>
            <a:ext cx="31683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Падіння довіри до національної валюти та держави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92080" y="3140968"/>
            <a:ext cx="338437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Окупація Францією Рурської області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03648" y="4437112"/>
            <a:ext cx="295232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Відмова від підвищення податків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6016" y="4437112"/>
            <a:ext cx="302433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інфляція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" name="Прямая со стрелкой 2"/>
          <p:cNvCxnSpPr>
            <a:stCxn id="5" idx="2"/>
          </p:cNvCxnSpPr>
          <p:nvPr/>
        </p:nvCxnSpPr>
        <p:spPr>
          <a:xfrm flipH="1">
            <a:off x="3491880" y="1196752"/>
            <a:ext cx="108012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2"/>
          </p:cNvCxnSpPr>
          <p:nvPr/>
        </p:nvCxnSpPr>
        <p:spPr>
          <a:xfrm>
            <a:off x="4572000" y="1196752"/>
            <a:ext cx="129614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2"/>
          </p:cNvCxnSpPr>
          <p:nvPr/>
        </p:nvCxnSpPr>
        <p:spPr>
          <a:xfrm flipH="1">
            <a:off x="3923928" y="1196752"/>
            <a:ext cx="648072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2"/>
          </p:cNvCxnSpPr>
          <p:nvPr/>
        </p:nvCxnSpPr>
        <p:spPr>
          <a:xfrm>
            <a:off x="4572000" y="1196752"/>
            <a:ext cx="720080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2"/>
          </p:cNvCxnSpPr>
          <p:nvPr/>
        </p:nvCxnSpPr>
        <p:spPr>
          <a:xfrm flipH="1">
            <a:off x="4247964" y="1196752"/>
            <a:ext cx="324036" cy="3168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2"/>
          </p:cNvCxnSpPr>
          <p:nvPr/>
        </p:nvCxnSpPr>
        <p:spPr>
          <a:xfrm>
            <a:off x="4572000" y="1196752"/>
            <a:ext cx="576064" cy="3168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" y="5594939"/>
            <a:ext cx="2430140" cy="120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77" y="5413517"/>
            <a:ext cx="2429123" cy="141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440814" y="5949280"/>
            <a:ext cx="4274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Банкноти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у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двадцять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і сто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міліардів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марок</a:t>
            </a:r>
          </a:p>
        </p:txBody>
      </p:sp>
    </p:spTree>
    <p:extLst>
      <p:ext uri="{BB962C8B-B14F-4D97-AF65-F5344CB8AC3E}">
        <p14:creationId xmlns:p14="http://schemas.microsoft.com/office/powerpoint/2010/main" val="3359096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26830" cy="576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244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9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Зародження нацистської партії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601640" cy="5141168"/>
          </a:xfrm>
        </p:spPr>
        <p:txBody>
          <a:bodyPr>
            <a:noAutofit/>
          </a:bodyPr>
          <a:lstStyle/>
          <a:p>
            <a:r>
              <a:rPr lang="ru-RU" sz="1600" b="1" u="sng" dirty="0" err="1">
                <a:solidFill>
                  <a:srgbClr val="FFFF00"/>
                </a:solidFill>
              </a:rPr>
              <a:t>Націонал-соціалістську</a:t>
            </a:r>
            <a:r>
              <a:rPr lang="ru-RU" sz="1600" b="1" u="sng" dirty="0">
                <a:solidFill>
                  <a:srgbClr val="FFFF00"/>
                </a:solidFill>
              </a:rPr>
              <a:t> </a:t>
            </a:r>
            <a:r>
              <a:rPr lang="ru-RU" sz="1600" b="1" u="sng" dirty="0" err="1">
                <a:solidFill>
                  <a:srgbClr val="FFFF00"/>
                </a:solidFill>
              </a:rPr>
              <a:t>робітничу</a:t>
            </a:r>
            <a:r>
              <a:rPr lang="ru-RU" sz="1600" b="1" u="sng" dirty="0">
                <a:solidFill>
                  <a:srgbClr val="FFFF00"/>
                </a:solidFill>
              </a:rPr>
              <a:t> </a:t>
            </a:r>
            <a:r>
              <a:rPr lang="ru-RU" sz="1600" b="1" u="sng" dirty="0" err="1">
                <a:solidFill>
                  <a:srgbClr val="FFFF00"/>
                </a:solidFill>
              </a:rPr>
              <a:t>партію</a:t>
            </a:r>
            <a:r>
              <a:rPr lang="ru-RU" sz="1600" b="1" u="sng" dirty="0">
                <a:solidFill>
                  <a:srgbClr val="FFFF00"/>
                </a:solidFill>
              </a:rPr>
              <a:t> </a:t>
            </a:r>
            <a:r>
              <a:rPr lang="ru-RU" sz="1600" b="1" u="sng" dirty="0" err="1">
                <a:solidFill>
                  <a:srgbClr val="FFFF00"/>
                </a:solidFill>
              </a:rPr>
              <a:t>Німеччини</a:t>
            </a:r>
            <a:r>
              <a:rPr lang="ru-RU" sz="1600" b="1" u="sng" dirty="0">
                <a:solidFill>
                  <a:srgbClr val="FFFF00"/>
                </a:solidFill>
              </a:rPr>
              <a:t> (НСДАП), </a:t>
            </a:r>
            <a:r>
              <a:rPr lang="ru-RU" sz="1600" dirty="0" err="1"/>
              <a:t>що</a:t>
            </a:r>
            <a:r>
              <a:rPr lang="ru-RU" sz="1600" dirty="0"/>
              <a:t> стала центром </a:t>
            </a:r>
            <a:r>
              <a:rPr lang="ru-RU" sz="1600" dirty="0" err="1"/>
              <a:t>тяжіння</a:t>
            </a:r>
            <a:r>
              <a:rPr lang="ru-RU" sz="1600" dirty="0"/>
              <a:t> </a:t>
            </a:r>
            <a:r>
              <a:rPr lang="ru-RU" sz="1600" dirty="0" err="1"/>
              <a:t>усіх</a:t>
            </a:r>
            <a:r>
              <a:rPr lang="ru-RU" sz="1600" dirty="0"/>
              <a:t> </a:t>
            </a:r>
            <a:r>
              <a:rPr lang="ru-RU" sz="1600" dirty="0" err="1"/>
              <a:t>фашистів</a:t>
            </a:r>
            <a:r>
              <a:rPr lang="ru-RU" sz="1600" dirty="0"/>
              <a:t>,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утворено</a:t>
            </a:r>
            <a:r>
              <a:rPr lang="ru-RU" sz="1600" dirty="0"/>
              <a:t> 1919 р. (до 1920 р. вона </a:t>
            </a:r>
            <a:r>
              <a:rPr lang="ru-RU" sz="1600" dirty="0" err="1"/>
              <a:t>називалася</a:t>
            </a:r>
            <a:r>
              <a:rPr lang="ru-RU" sz="1600" dirty="0"/>
              <a:t> </a:t>
            </a:r>
            <a:r>
              <a:rPr lang="ru-RU" sz="1600" dirty="0" err="1"/>
              <a:t>Робітнича</a:t>
            </a:r>
            <a:r>
              <a:rPr lang="ru-RU" sz="1600" dirty="0"/>
              <a:t> </a:t>
            </a:r>
            <a:r>
              <a:rPr lang="ru-RU" sz="1600" dirty="0" err="1"/>
              <a:t>партія</a:t>
            </a:r>
            <a:r>
              <a:rPr lang="ru-RU" sz="1600" dirty="0"/>
              <a:t> </a:t>
            </a:r>
            <a:r>
              <a:rPr lang="ru-RU" sz="1600" dirty="0" err="1"/>
              <a:t>Німеччини</a:t>
            </a:r>
            <a:r>
              <a:rPr lang="ru-RU" sz="1600" dirty="0"/>
              <a:t>). </a:t>
            </a:r>
            <a:endParaRPr lang="ru-RU" sz="1600" dirty="0" smtClean="0"/>
          </a:p>
          <a:p>
            <a:r>
              <a:rPr lang="ru-RU" sz="1600" dirty="0" err="1" smtClean="0"/>
              <a:t>Лідер</a:t>
            </a:r>
            <a:r>
              <a:rPr lang="ru-RU" sz="1600" dirty="0" smtClean="0"/>
              <a:t> </a:t>
            </a:r>
            <a:r>
              <a:rPr lang="ru-RU" sz="1600" dirty="0" err="1" smtClean="0"/>
              <a:t>партії</a:t>
            </a:r>
            <a:r>
              <a:rPr lang="ru-RU" sz="1600" dirty="0"/>
              <a:t> </a:t>
            </a:r>
            <a:r>
              <a:rPr lang="ru-RU" sz="1600" b="1" u="sng" dirty="0" smtClean="0">
                <a:solidFill>
                  <a:srgbClr val="FFFF00"/>
                </a:solidFill>
              </a:rPr>
              <a:t>-  </a:t>
            </a:r>
            <a:r>
              <a:rPr lang="ru-RU" sz="1600" b="1" u="sng" dirty="0">
                <a:solidFill>
                  <a:srgbClr val="FFFF00"/>
                </a:solidFill>
              </a:rPr>
              <a:t>Адольф </a:t>
            </a:r>
            <a:r>
              <a:rPr lang="ru-RU" sz="1600" b="1" u="sng" dirty="0" err="1" smtClean="0">
                <a:solidFill>
                  <a:srgbClr val="FFFF00"/>
                </a:solidFill>
              </a:rPr>
              <a:t>Гітлер</a:t>
            </a:r>
            <a:r>
              <a:rPr lang="ru-RU" sz="1600" b="1" u="sng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sz="1600" dirty="0" smtClean="0"/>
              <a:t>У </a:t>
            </a:r>
            <a:r>
              <a:rPr lang="ru-RU" sz="1600" dirty="0"/>
              <a:t>1923 р. </a:t>
            </a:r>
            <a:r>
              <a:rPr lang="ru-RU" sz="1600" dirty="0" err="1"/>
              <a:t>нацисти</a:t>
            </a:r>
            <a:r>
              <a:rPr lang="ru-RU" sz="1600" dirty="0"/>
              <a:t> </a:t>
            </a:r>
            <a:r>
              <a:rPr lang="ru-RU" sz="1600" dirty="0" err="1"/>
              <a:t>намагались</a:t>
            </a:r>
            <a:r>
              <a:rPr lang="ru-RU" sz="1600" dirty="0"/>
              <a:t> </a:t>
            </a:r>
            <a:r>
              <a:rPr lang="ru-RU" sz="1600" dirty="0" err="1"/>
              <a:t>організувати</a:t>
            </a:r>
            <a:r>
              <a:rPr lang="ru-RU" sz="1600" dirty="0"/>
              <a:t> заколот у </a:t>
            </a:r>
            <a:r>
              <a:rPr lang="ru-RU" sz="1600" dirty="0" err="1"/>
              <a:t>Баварії</a:t>
            </a:r>
            <a:r>
              <a:rPr lang="ru-RU" sz="1600" dirty="0"/>
              <a:t> («</a:t>
            </a:r>
            <a:r>
              <a:rPr lang="ru-RU" sz="1600" dirty="0" err="1"/>
              <a:t>пивний</a:t>
            </a:r>
            <a:r>
              <a:rPr lang="ru-RU" sz="1600" dirty="0"/>
              <a:t> путч»), але </a:t>
            </a:r>
            <a:r>
              <a:rPr lang="ru-RU" sz="1600" dirty="0" err="1"/>
              <a:t>зазнали</a:t>
            </a:r>
            <a:r>
              <a:rPr lang="ru-RU" sz="1600" dirty="0"/>
              <a:t> </a:t>
            </a:r>
            <a:r>
              <a:rPr lang="ru-RU" sz="1600" dirty="0" err="1"/>
              <a:t>поразки</a:t>
            </a:r>
            <a:r>
              <a:rPr lang="ru-RU" sz="1600" dirty="0"/>
              <a:t>. </a:t>
            </a:r>
            <a:endParaRPr lang="ru-RU" sz="1600" dirty="0" smtClean="0"/>
          </a:p>
          <a:p>
            <a:r>
              <a:rPr lang="ru-RU" sz="1600" dirty="0" smtClean="0"/>
              <a:t>Все </a:t>
            </a:r>
            <a:r>
              <a:rPr lang="ru-RU" sz="1600" dirty="0" err="1"/>
              <a:t>керівництво</a:t>
            </a:r>
            <a:r>
              <a:rPr lang="ru-RU" sz="1600" dirty="0"/>
              <a:t> НСДАП </a:t>
            </a:r>
            <a:r>
              <a:rPr lang="ru-RU" sz="1600" dirty="0" err="1"/>
              <a:t>опинилось</a:t>
            </a:r>
            <a:r>
              <a:rPr lang="ru-RU" sz="1600" dirty="0"/>
              <a:t> у </a:t>
            </a:r>
            <a:r>
              <a:rPr lang="ru-RU" sz="1600" dirty="0" err="1"/>
              <a:t>в`язниці</a:t>
            </a:r>
            <a:r>
              <a:rPr lang="ru-RU" sz="1600" dirty="0"/>
              <a:t>. Тут у </a:t>
            </a:r>
            <a:r>
              <a:rPr lang="ru-RU" sz="1600" dirty="0" err="1"/>
              <a:t>в`язниці</a:t>
            </a:r>
            <a:r>
              <a:rPr lang="ru-RU" sz="1600" dirty="0"/>
              <a:t> </a:t>
            </a:r>
            <a:r>
              <a:rPr lang="ru-RU" sz="1600" dirty="0" err="1"/>
              <a:t>Гітлер</a:t>
            </a:r>
            <a:r>
              <a:rPr lang="ru-RU" sz="1600" dirty="0"/>
              <a:t> написав книгу </a:t>
            </a:r>
            <a:r>
              <a:rPr lang="ru-RU" sz="1600" b="1" u="sng" dirty="0">
                <a:solidFill>
                  <a:srgbClr val="FFFF00"/>
                </a:solidFill>
              </a:rPr>
              <a:t>"Майн </a:t>
            </a:r>
            <a:r>
              <a:rPr lang="ru-RU" sz="1600" b="1" u="sng" dirty="0" err="1">
                <a:solidFill>
                  <a:srgbClr val="FFFF00"/>
                </a:solidFill>
              </a:rPr>
              <a:t>кампф</a:t>
            </a:r>
            <a:r>
              <a:rPr lang="ru-RU" sz="1600" b="1" u="sng" dirty="0">
                <a:solidFill>
                  <a:srgbClr val="FFFF00"/>
                </a:solidFill>
              </a:rPr>
              <a:t>" ("Моя </a:t>
            </a:r>
            <a:r>
              <a:rPr lang="ru-RU" sz="1600" b="1" u="sng" dirty="0" err="1">
                <a:solidFill>
                  <a:srgbClr val="FFFF00"/>
                </a:solidFill>
              </a:rPr>
              <a:t>боротьба</a:t>
            </a:r>
            <a:r>
              <a:rPr lang="ru-RU" sz="1600" b="1" u="sng" dirty="0">
                <a:solidFill>
                  <a:srgbClr val="FFFF00"/>
                </a:solidFill>
              </a:rPr>
              <a:t>")</a:t>
            </a:r>
            <a:r>
              <a:rPr lang="ru-RU" sz="1600" dirty="0"/>
              <a:t>, в </a:t>
            </a:r>
            <a:r>
              <a:rPr lang="ru-RU" sz="1600" dirty="0" err="1"/>
              <a:t>якій</a:t>
            </a:r>
            <a:r>
              <a:rPr lang="ru-RU" sz="1600" dirty="0"/>
              <a:t> </a:t>
            </a:r>
            <a:r>
              <a:rPr lang="ru-RU" sz="1600" dirty="0" err="1"/>
              <a:t>виклав</a:t>
            </a:r>
            <a:r>
              <a:rPr lang="ru-RU" sz="1600" dirty="0"/>
              <a:t> </a:t>
            </a:r>
            <a:r>
              <a:rPr lang="ru-RU" sz="1600" dirty="0" err="1"/>
              <a:t>основні</a:t>
            </a:r>
            <a:r>
              <a:rPr lang="ru-RU" sz="1600" dirty="0"/>
              <a:t> </a:t>
            </a:r>
            <a:r>
              <a:rPr lang="ru-RU" sz="1600" dirty="0" err="1"/>
              <a:t>програмні</a:t>
            </a:r>
            <a:r>
              <a:rPr lang="ru-RU" sz="1600" dirty="0"/>
              <a:t> </a:t>
            </a:r>
            <a:r>
              <a:rPr lang="ru-RU" sz="1600" dirty="0" err="1"/>
              <a:t>положення</a:t>
            </a:r>
            <a:r>
              <a:rPr lang="ru-RU" sz="1600" dirty="0"/>
              <a:t> </a:t>
            </a:r>
            <a:r>
              <a:rPr lang="ru-RU" sz="1600" dirty="0" err="1"/>
              <a:t>фашистського</a:t>
            </a:r>
            <a:r>
              <a:rPr lang="ru-RU" sz="1600" dirty="0"/>
              <a:t> </a:t>
            </a:r>
            <a:r>
              <a:rPr lang="ru-RU" sz="1600" dirty="0" err="1"/>
              <a:t>руху</a:t>
            </a:r>
            <a:r>
              <a:rPr lang="ru-RU" sz="1600" dirty="0"/>
              <a:t> в </a:t>
            </a:r>
            <a:r>
              <a:rPr lang="ru-RU" sz="1600" dirty="0" err="1"/>
              <a:t>Німеччині</a:t>
            </a:r>
            <a:r>
              <a:rPr lang="ru-RU" sz="1600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640" y="1916832"/>
            <a:ext cx="417319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01640" y="4392761"/>
            <a:ext cx="4171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>
                <a:latin typeface="Courier New" pitchFamily="49" charset="0"/>
                <a:cs typeface="Courier New" pitchFamily="49" charset="0"/>
              </a:rPr>
              <a:t>Виступ</a:t>
            </a:r>
            <a:r>
              <a:rPr lang="ru-RU" sz="1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b="1" dirty="0" err="1">
                <a:latin typeface="Courier New" pitchFamily="49" charset="0"/>
                <a:cs typeface="Courier New" pitchFamily="49" charset="0"/>
              </a:rPr>
              <a:t>А.Гітлера</a:t>
            </a:r>
            <a:r>
              <a:rPr lang="ru-RU" sz="1200" b="1" dirty="0">
                <a:latin typeface="Courier New" pitchFamily="49" charset="0"/>
                <a:cs typeface="Courier New" pitchFamily="49" charset="0"/>
              </a:rPr>
              <a:t> на одних з перших </a:t>
            </a:r>
            <a:r>
              <a:rPr lang="ru-RU" sz="1200" b="1" dirty="0" err="1">
                <a:latin typeface="Courier New" pitchFamily="49" charset="0"/>
                <a:cs typeface="Courier New" pitchFamily="49" charset="0"/>
              </a:rPr>
              <a:t>зборів</a:t>
            </a:r>
            <a:r>
              <a:rPr lang="ru-RU" sz="1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b="1" dirty="0" err="1">
                <a:latin typeface="Courier New" pitchFamily="49" charset="0"/>
                <a:cs typeface="Courier New" pitchFamily="49" charset="0"/>
              </a:rPr>
              <a:t>нацистів</a:t>
            </a:r>
            <a:endParaRPr lang="ru-RU" sz="12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114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spcBef>
                <a:spcPct val="50000"/>
              </a:spcBef>
            </a:pPr>
            <a:r>
              <a:rPr lang="uk-UA" dirty="0"/>
              <a:t>Після виходу з в'язниці Гітлер переглянув свої плани і </a:t>
            </a:r>
            <a:r>
              <a:rPr lang="uk-UA" b="1" u="sng" dirty="0">
                <a:solidFill>
                  <a:srgbClr val="FFFF00"/>
                </a:solidFill>
              </a:rPr>
              <a:t>вирішив прийти до влади законним шляхом. </a:t>
            </a:r>
          </a:p>
          <a:p>
            <a:pPr algn="just">
              <a:spcBef>
                <a:spcPct val="50000"/>
              </a:spcBef>
            </a:pPr>
            <a:r>
              <a:rPr lang="uk-UA" dirty="0"/>
              <a:t>Він реорганізував партію і почав інтенсивну кампанію по збору голосів. </a:t>
            </a:r>
          </a:p>
          <a:p>
            <a:pPr algn="just">
              <a:spcBef>
                <a:spcPct val="50000"/>
              </a:spcBef>
            </a:pPr>
            <a:r>
              <a:rPr lang="uk-UA" dirty="0"/>
              <a:t>У своїх промовах Гітлер повторював одні й ті ж теми: помститися за Версальський договір , розтрощити «зрадників </a:t>
            </a:r>
            <a:r>
              <a:rPr lang="uk-UA" dirty="0" err="1"/>
              <a:t>Веймарської</a:t>
            </a:r>
            <a:r>
              <a:rPr lang="uk-UA" dirty="0"/>
              <a:t> республіки», знищити євреїв і комуністів, відродити велич батьківщини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20888"/>
            <a:ext cx="3383573" cy="290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420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188640"/>
            <a:ext cx="331236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Версальський договір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63888" y="188640"/>
            <a:ext cx="273630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Тягар репарацій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88224" y="188640"/>
            <a:ext cx="255577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Комплекс «винуватості» у І світовій війні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75656" y="2060848"/>
            <a:ext cx="309634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latin typeface="Courier New" pitchFamily="49" charset="0"/>
                <a:cs typeface="Courier New" pitchFamily="49" charset="0"/>
              </a:rPr>
              <a:t>Обов»язкове</a:t>
            </a:r>
            <a:r>
              <a:rPr lang="uk-UA" dirty="0" smtClean="0">
                <a:latin typeface="Courier New" pitchFamily="49" charset="0"/>
                <a:cs typeface="Courier New" pitchFamily="49" charset="0"/>
              </a:rPr>
              <a:t> роззброєння країни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24128" y="2060848"/>
            <a:ext cx="237626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Світова економічна криза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4293096"/>
            <a:ext cx="856895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Криза </a:t>
            </a:r>
            <a:r>
              <a:rPr lang="uk-UA" dirty="0" err="1" smtClean="0">
                <a:latin typeface="Courier New" pitchFamily="49" charset="0"/>
                <a:cs typeface="Courier New" pitchFamily="49" charset="0"/>
              </a:rPr>
              <a:t>Веймарської</a:t>
            </a:r>
            <a:r>
              <a:rPr lang="uk-UA" dirty="0" smtClean="0">
                <a:latin typeface="Courier New" pitchFamily="49" charset="0"/>
                <a:cs typeface="Courier New" pitchFamily="49" charset="0"/>
              </a:rPr>
              <a:t> республіки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5589240"/>
            <a:ext cx="856895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Посилення реваншизму та </a:t>
            </a:r>
            <a:r>
              <a:rPr lang="uk-UA" dirty="0" err="1" smtClean="0">
                <a:latin typeface="Courier New" pitchFamily="49" charset="0"/>
                <a:cs typeface="Courier New" pitchFamily="49" charset="0"/>
              </a:rPr>
              <a:t>антиреспубліканські</a:t>
            </a:r>
            <a:r>
              <a:rPr lang="uk-UA" dirty="0" smtClean="0">
                <a:latin typeface="Courier New" pitchFamily="49" charset="0"/>
                <a:cs typeface="Courier New" pitchFamily="49" charset="0"/>
              </a:rPr>
              <a:t> настрої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827584" y="1196752"/>
            <a:ext cx="0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</p:cNvCxnSpPr>
          <p:nvPr/>
        </p:nvCxnSpPr>
        <p:spPr>
          <a:xfrm>
            <a:off x="4932040" y="1196752"/>
            <a:ext cx="0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8460432" y="1196752"/>
            <a:ext cx="72008" cy="3024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2"/>
          </p:cNvCxnSpPr>
          <p:nvPr/>
        </p:nvCxnSpPr>
        <p:spPr>
          <a:xfrm>
            <a:off x="3023828" y="3068960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2"/>
          </p:cNvCxnSpPr>
          <p:nvPr/>
        </p:nvCxnSpPr>
        <p:spPr>
          <a:xfrm>
            <a:off x="6912260" y="3068960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9" idx="2"/>
            <a:endCxn id="10" idx="0"/>
          </p:cNvCxnSpPr>
          <p:nvPr/>
        </p:nvCxnSpPr>
        <p:spPr>
          <a:xfrm>
            <a:off x="4680012" y="5013176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373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Які</a:t>
            </a:r>
            <a:r>
              <a:rPr lang="ru-RU" dirty="0"/>
              <a:t> причини і </a:t>
            </a:r>
            <a:r>
              <a:rPr lang="ru-RU" dirty="0" err="1"/>
              <a:t>наслідки</a:t>
            </a:r>
            <a:r>
              <a:rPr lang="ru-RU" dirty="0"/>
              <a:t> </a:t>
            </a:r>
            <a:r>
              <a:rPr lang="ru-RU" dirty="0" err="1"/>
              <a:t>Листопадової</a:t>
            </a:r>
            <a:r>
              <a:rPr lang="ru-RU" dirty="0"/>
              <a:t> </a:t>
            </a:r>
            <a:r>
              <a:rPr lang="ru-RU" dirty="0" err="1"/>
              <a:t>революції</a:t>
            </a:r>
            <a:r>
              <a:rPr lang="ru-RU" dirty="0"/>
              <a:t> 1918 р</a:t>
            </a:r>
            <a:r>
              <a:rPr lang="ru-RU" dirty="0" smtClean="0"/>
              <a:t>.?</a:t>
            </a:r>
            <a:endParaRPr lang="ru-RU" dirty="0"/>
          </a:p>
          <a:p>
            <a:r>
              <a:rPr lang="ru-RU" dirty="0"/>
              <a:t>2.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комуністи</a:t>
            </a:r>
            <a:r>
              <a:rPr lang="ru-RU" dirty="0"/>
              <a:t> не </a:t>
            </a:r>
            <a:r>
              <a:rPr lang="ru-RU" dirty="0" err="1"/>
              <a:t>змогли</a:t>
            </a:r>
            <a:r>
              <a:rPr lang="ru-RU" dirty="0"/>
              <a:t> </a:t>
            </a:r>
            <a:r>
              <a:rPr lang="ru-RU" dirty="0" err="1"/>
              <a:t>взяти</a:t>
            </a:r>
            <a:r>
              <a:rPr lang="ru-RU" dirty="0"/>
              <a:t> </a:t>
            </a:r>
            <a:r>
              <a:rPr lang="ru-RU" dirty="0" err="1"/>
              <a:t>владу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революційних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 1918-1919 </a:t>
            </a:r>
            <a:r>
              <a:rPr lang="ru-RU" dirty="0" err="1"/>
              <a:t>рр</a:t>
            </a:r>
            <a:r>
              <a:rPr lang="ru-RU" dirty="0" smtClean="0"/>
              <a:t>.?</a:t>
            </a:r>
            <a:endParaRPr lang="ru-RU" dirty="0"/>
          </a:p>
          <a:p>
            <a:r>
              <a:rPr lang="ru-RU" dirty="0"/>
              <a:t>3. На </a:t>
            </a:r>
            <a:r>
              <a:rPr lang="ru-RU" dirty="0" err="1"/>
              <a:t>яких</a:t>
            </a:r>
            <a:r>
              <a:rPr lang="ru-RU" dirty="0"/>
              <a:t> засадах </a:t>
            </a:r>
            <a:r>
              <a:rPr lang="ru-RU" dirty="0" err="1"/>
              <a:t>було</a:t>
            </a:r>
            <a:r>
              <a:rPr lang="ru-RU" dirty="0"/>
              <a:t> створено </a:t>
            </a:r>
            <a:r>
              <a:rPr lang="ru-RU" dirty="0" err="1"/>
              <a:t>Веймарську</a:t>
            </a:r>
            <a:r>
              <a:rPr lang="ru-RU" dirty="0"/>
              <a:t> </a:t>
            </a:r>
            <a:r>
              <a:rPr lang="ru-RU" dirty="0" err="1"/>
              <a:t>республіку</a:t>
            </a:r>
            <a:r>
              <a:rPr lang="ru-RU" dirty="0"/>
              <a:t>? </a:t>
            </a:r>
            <a:r>
              <a:rPr lang="ru-RU" dirty="0" err="1"/>
              <a:t>З’ясуйте</a:t>
            </a:r>
            <a:r>
              <a:rPr lang="ru-RU" dirty="0"/>
              <a:t> </a:t>
            </a:r>
            <a:r>
              <a:rPr lang="ru-RU" dirty="0" err="1"/>
              <a:t>слабкі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 </a:t>
            </a:r>
            <a:r>
              <a:rPr lang="ru-RU" dirty="0" err="1"/>
              <a:t>Веймарської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0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 smtClean="0"/>
              <a:t>визначити</a:t>
            </a:r>
            <a:r>
              <a:rPr lang="ru-RU" dirty="0" smtClean="0"/>
              <a:t> причини </a:t>
            </a:r>
            <a:r>
              <a:rPr lang="ru-RU" dirty="0" err="1" smtClean="0"/>
              <a:t>Листопадової</a:t>
            </a:r>
            <a:r>
              <a:rPr lang="ru-RU" dirty="0" smtClean="0"/>
              <a:t> </a:t>
            </a:r>
            <a:r>
              <a:rPr lang="ru-RU" dirty="0" err="1" smtClean="0"/>
              <a:t>революції</a:t>
            </a:r>
            <a:r>
              <a:rPr lang="ru-RU" dirty="0" smtClean="0"/>
              <a:t> в </a:t>
            </a:r>
            <a:r>
              <a:rPr lang="ru-RU" dirty="0" err="1" smtClean="0"/>
              <a:t>Німеччині</a:t>
            </a:r>
            <a:r>
              <a:rPr lang="ru-RU" dirty="0" smtClean="0"/>
              <a:t>;</a:t>
            </a:r>
          </a:p>
          <a:p>
            <a:pPr algn="just"/>
            <a:r>
              <a:rPr lang="uk-UA" dirty="0" smtClean="0"/>
              <a:t>Охарактеризувати </a:t>
            </a:r>
            <a:r>
              <a:rPr lang="uk-UA" dirty="0" err="1" smtClean="0"/>
              <a:t>Веймарську</a:t>
            </a:r>
            <a:r>
              <a:rPr lang="uk-UA" dirty="0" smtClean="0"/>
              <a:t> республіку, визначити основні напрямки внутрішньої політики, її досягнення;</a:t>
            </a:r>
          </a:p>
          <a:p>
            <a:pPr algn="just"/>
            <a:r>
              <a:rPr lang="uk-UA" dirty="0" smtClean="0"/>
              <a:t>Вчитися встановлювати </a:t>
            </a:r>
            <a:r>
              <a:rPr lang="uk-UA" dirty="0" err="1" smtClean="0"/>
              <a:t>причинно</a:t>
            </a:r>
            <a:r>
              <a:rPr lang="uk-UA" dirty="0" smtClean="0"/>
              <a:t> – наслідкові </a:t>
            </a:r>
            <a:r>
              <a:rPr lang="uk-UA" dirty="0" err="1" smtClean="0"/>
              <a:t>зв»язки</a:t>
            </a:r>
            <a:r>
              <a:rPr lang="uk-UA" dirty="0" smtClean="0"/>
              <a:t>, робити висновки та узагальнення.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45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Читати §18 ( п.1-2)</a:t>
            </a:r>
          </a:p>
          <a:p>
            <a:r>
              <a:rPr lang="uk-UA" dirty="0" smtClean="0"/>
              <a:t>Знати опорні поняття і дати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31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err="1" smtClean="0"/>
              <a:t>Листопадова</a:t>
            </a:r>
            <a:r>
              <a:rPr lang="ru-RU" dirty="0" smtClean="0"/>
              <a:t> </a:t>
            </a:r>
            <a:r>
              <a:rPr lang="ru-RU" dirty="0" err="1" smtClean="0"/>
              <a:t>революція</a:t>
            </a:r>
            <a:r>
              <a:rPr lang="ru-RU" dirty="0" smtClean="0"/>
              <a:t> в </a:t>
            </a:r>
            <a:r>
              <a:rPr lang="ru-RU" dirty="0" err="1" smtClean="0"/>
              <a:t>Німеччині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Веймарська</a:t>
            </a:r>
            <a:r>
              <a:rPr lang="ru-RU" dirty="0" smtClean="0"/>
              <a:t> </a:t>
            </a:r>
            <a:r>
              <a:rPr lang="ru-RU" dirty="0" err="1" smtClean="0"/>
              <a:t>республіка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Конституція</a:t>
            </a:r>
            <a:r>
              <a:rPr lang="ru-RU" dirty="0" smtClean="0"/>
              <a:t> </a:t>
            </a:r>
            <a:r>
              <a:rPr lang="ru-RU" dirty="0" err="1" smtClean="0"/>
              <a:t>Німеччини</a:t>
            </a:r>
            <a:r>
              <a:rPr lang="ru-RU" dirty="0" smtClean="0"/>
              <a:t>. 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17731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388296" cy="4724400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smtClean="0"/>
              <a:t>Опорні поняття:</a:t>
            </a:r>
          </a:p>
          <a:p>
            <a:r>
              <a:rPr lang="uk-UA" dirty="0"/>
              <a:t>Листопадова революція;</a:t>
            </a:r>
          </a:p>
          <a:p>
            <a:r>
              <a:rPr lang="uk-UA" dirty="0" err="1"/>
              <a:t>Веймарська</a:t>
            </a:r>
            <a:r>
              <a:rPr lang="uk-UA" dirty="0"/>
              <a:t> республіка;</a:t>
            </a:r>
          </a:p>
          <a:p>
            <a:pPr marL="137160" indent="0">
              <a:buNone/>
            </a:pPr>
            <a:endParaRPr lang="uk-UA" b="1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419600" cy="4724400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smtClean="0"/>
              <a:t>Опорні дати:</a:t>
            </a:r>
          </a:p>
          <a:p>
            <a:r>
              <a:rPr lang="uk-UA" dirty="0"/>
              <a:t>3 листопада 1918 р</a:t>
            </a:r>
            <a:r>
              <a:rPr lang="uk-UA" dirty="0" smtClean="0"/>
              <a:t>. -   початок </a:t>
            </a:r>
            <a:r>
              <a:rPr lang="uk-UA" dirty="0"/>
              <a:t>революції в Німеччині</a:t>
            </a:r>
            <a:r>
              <a:rPr lang="uk-UA" dirty="0" smtClean="0"/>
              <a:t>.</a:t>
            </a:r>
            <a:endParaRPr lang="uk-UA" dirty="0"/>
          </a:p>
          <a:p>
            <a:r>
              <a:rPr lang="uk-UA" dirty="0"/>
              <a:t>9 листопада 1918 р</a:t>
            </a:r>
            <a:r>
              <a:rPr lang="uk-UA" dirty="0" smtClean="0"/>
              <a:t>. -   повалення </a:t>
            </a:r>
            <a:r>
              <a:rPr lang="uk-UA" dirty="0"/>
              <a:t>монархії та проголошення республіки</a:t>
            </a:r>
            <a:r>
              <a:rPr lang="uk-UA" dirty="0" smtClean="0"/>
              <a:t>.</a:t>
            </a:r>
            <a:endParaRPr lang="uk-UA" dirty="0"/>
          </a:p>
          <a:p>
            <a:r>
              <a:rPr lang="uk-UA" dirty="0"/>
              <a:t>Січень 1919 р. </a:t>
            </a:r>
            <a:r>
              <a:rPr lang="uk-UA" dirty="0" smtClean="0"/>
              <a:t>-  збройний </a:t>
            </a:r>
            <a:r>
              <a:rPr lang="uk-UA" dirty="0"/>
              <a:t>виступ комуністів у Берліні</a:t>
            </a:r>
            <a:r>
              <a:rPr lang="uk-UA" dirty="0" smtClean="0"/>
              <a:t>.</a:t>
            </a:r>
            <a:endParaRPr lang="uk-UA" dirty="0"/>
          </a:p>
          <a:p>
            <a:r>
              <a:rPr lang="uk-UA" dirty="0"/>
              <a:t>1919 - 1933 рр</a:t>
            </a:r>
            <a:r>
              <a:rPr lang="uk-UA" dirty="0" smtClean="0"/>
              <a:t>. -   </a:t>
            </a:r>
            <a:r>
              <a:rPr lang="uk-UA" dirty="0" err="1"/>
              <a:t>Веймарська</a:t>
            </a:r>
            <a:r>
              <a:rPr lang="uk-UA" dirty="0"/>
              <a:t> республіка</a:t>
            </a:r>
            <a:r>
              <a:rPr lang="uk-UA" dirty="0" smtClean="0"/>
              <a:t>.</a:t>
            </a:r>
            <a:endParaRPr lang="uk-UA" dirty="0"/>
          </a:p>
          <a:p>
            <a:r>
              <a:rPr lang="uk-UA" dirty="0"/>
              <a:t>Квітень-травень 1919 р.  Баварська радянська республіка</a:t>
            </a:r>
            <a:r>
              <a:rPr lang="uk-UA" dirty="0" smtClean="0"/>
              <a:t>.</a:t>
            </a:r>
            <a:endParaRPr lang="uk-UA" dirty="0"/>
          </a:p>
          <a:p>
            <a:r>
              <a:rPr lang="uk-UA" dirty="0"/>
              <a:t>1923 р.  </a:t>
            </a:r>
            <a:r>
              <a:rPr lang="uk-UA" dirty="0" smtClean="0"/>
              <a:t> - заколот </a:t>
            </a:r>
            <a:r>
              <a:rPr lang="uk-UA" dirty="0"/>
              <a:t>нацистів у Баварії.</a:t>
            </a:r>
          </a:p>
        </p:txBody>
      </p:sp>
    </p:spTree>
    <p:extLst>
      <p:ext uri="{BB962C8B-B14F-4D97-AF65-F5344CB8AC3E}">
        <p14:creationId xmlns:p14="http://schemas.microsoft.com/office/powerpoint/2010/main" val="115894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Які наслідки Першої світової війни для Німеччини?</a:t>
            </a:r>
          </a:p>
          <a:p>
            <a:r>
              <a:rPr lang="uk-UA" dirty="0" smtClean="0"/>
              <a:t>Що, на вашу думку, було найбільш образливим для Німеччини в умовах Версальського договору?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2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065"/>
            <a:ext cx="5364088" cy="68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404664"/>
            <a:ext cx="34563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dirty="0" smtClean="0">
                <a:latin typeface="Courier New" pitchFamily="49" charset="0"/>
                <a:cs typeface="Courier New" pitchFamily="49" charset="0"/>
              </a:rPr>
              <a:t>Показати на каті кордони Німеччини в 1914 році.</a:t>
            </a:r>
          </a:p>
          <a:p>
            <a:pPr marL="342900" indent="-342900">
              <a:buAutoNum type="arabicPeriod"/>
            </a:pPr>
            <a:r>
              <a:rPr lang="uk-UA" dirty="0" smtClean="0">
                <a:latin typeface="Courier New" pitchFamily="49" charset="0"/>
                <a:cs typeface="Courier New" pitchFamily="49" charset="0"/>
              </a:rPr>
              <a:t>Які території Німеччини були передані сусіднім державам за умовами Версальського договору?</a:t>
            </a:r>
          </a:p>
          <a:p>
            <a:pPr marL="342900" indent="-342900">
              <a:buAutoNum type="arabicPeriod"/>
            </a:pPr>
            <a:r>
              <a:rPr lang="uk-UA" dirty="0" smtClean="0">
                <a:latin typeface="Courier New" pitchFamily="49" charset="0"/>
                <a:cs typeface="Courier New" pitchFamily="49" charset="0"/>
              </a:rPr>
              <a:t>Показати територію Німеччини на 1923 рік.</a:t>
            </a:r>
          </a:p>
          <a:p>
            <a:pPr marL="342900" indent="-342900">
              <a:buAutoNum type="arabicPeriod"/>
            </a:pPr>
            <a:endParaRPr lang="uk-UA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962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260648"/>
            <a:ext cx="309634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Поразки німецьких військ на Західному фронті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07904" y="260648"/>
            <a:ext cx="511256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Капітуляція союзників: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29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вересня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1918 р. —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Болгарія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, 10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жовтня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—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Туреччина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, 3 листопада — Австро-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Угорщина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016" y="1844824"/>
            <a:ext cx="410445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3 листопада 1918р. – початок революції в Німеччині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1844824"/>
            <a:ext cx="338437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09.11.1918р – зречення кайзера;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67744" y="3356992"/>
            <a:ext cx="360040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10.11.1918р. – утворення тимчасового уряду - </a:t>
            </a:r>
          </a:p>
          <a:p>
            <a:pPr algn="ctr"/>
            <a:r>
              <a:rPr lang="ru-RU" dirty="0" smtClean="0">
                <a:latin typeface="Courier New" pitchFamily="49" charset="0"/>
                <a:cs typeface="Courier New" pitchFamily="49" charset="0"/>
              </a:rPr>
              <a:t>Ради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народних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уповноважених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751" y="5157192"/>
            <a:ext cx="367240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11.11.1918р. – укладення </a:t>
            </a:r>
            <a:r>
              <a:rPr lang="uk-UA" dirty="0" err="1" smtClean="0">
                <a:latin typeface="Courier New" pitchFamily="49" charset="0"/>
                <a:cs typeface="Courier New" pitchFamily="49" charset="0"/>
              </a:rPr>
              <a:t>Комп»єнського</a:t>
            </a:r>
            <a:r>
              <a:rPr lang="uk-UA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uk-UA" dirty="0" err="1" smtClean="0">
                <a:latin typeface="Courier New" pitchFamily="49" charset="0"/>
                <a:cs typeface="Courier New" pitchFamily="49" charset="0"/>
              </a:rPr>
              <a:t>перемир»я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99992" y="4725144"/>
            <a:ext cx="4536504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Courier New" pitchFamily="49" charset="0"/>
                <a:cs typeface="Courier New" pitchFamily="49" charset="0"/>
              </a:rPr>
              <a:t>скасувала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надзвичайні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закони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встановила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8-годинний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робочий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день і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зобов’язала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підприємців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укласти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колективні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угоди з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профспілками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висловилася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за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скликання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Установчих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зборів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для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створення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конституції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.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3347864" y="800708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лево 2"/>
          <p:cNvSpPr/>
          <p:nvPr/>
        </p:nvSpPr>
        <p:spPr>
          <a:xfrm>
            <a:off x="4139952" y="2276872"/>
            <a:ext cx="504056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>
            <a:stCxn id="8" idx="2"/>
          </p:cNvCxnSpPr>
          <p:nvPr/>
        </p:nvCxnSpPr>
        <p:spPr>
          <a:xfrm flipH="1">
            <a:off x="3707904" y="4437112"/>
            <a:ext cx="36004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8" idx="2"/>
          </p:cNvCxnSpPr>
          <p:nvPr/>
        </p:nvCxnSpPr>
        <p:spPr>
          <a:xfrm>
            <a:off x="4067944" y="4437112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Выгнутая вправо стрелка 14"/>
          <p:cNvSpPr/>
          <p:nvPr/>
        </p:nvSpPr>
        <p:spPr>
          <a:xfrm>
            <a:off x="8820472" y="764704"/>
            <a:ext cx="216024" cy="14401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989886" y="2755283"/>
            <a:ext cx="1277857" cy="146580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004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6" y="0"/>
            <a:ext cx="9148676" cy="604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3662" y="614129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Courier New" pitchFamily="49" charset="0"/>
                <a:cs typeface="Courier New" pitchFamily="49" charset="0"/>
              </a:rPr>
              <a:t>Рада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Народних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уповноважених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–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революційний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уряд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Німеччини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91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496" y="188640"/>
            <a:ext cx="309634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Листопадова революція, внутрішня нестабільність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19872" y="188640"/>
            <a:ext cx="252028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Боротьба за владу між політичними силами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6176" y="188640"/>
            <a:ext cx="298782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Зовнішньополітичний тиск з боку Франції та Великої Британії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99792" y="2780928"/>
            <a:ext cx="536459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ЗАВДАННЯ:</a:t>
            </a:r>
          </a:p>
          <a:p>
            <a:pPr marL="342900" indent="-342900" algn="ctr">
              <a:buAutoNum type="arabicPeriod"/>
            </a:pPr>
            <a:r>
              <a:rPr lang="uk-UA" dirty="0" smtClean="0">
                <a:latin typeface="Courier New" pitchFamily="49" charset="0"/>
                <a:cs typeface="Courier New" pitchFamily="49" charset="0"/>
              </a:rPr>
              <a:t>Встановлення демократичної республіки.</a:t>
            </a:r>
          </a:p>
          <a:p>
            <a:pPr marL="342900" indent="-342900" algn="ctr">
              <a:buAutoNum type="arabicPeriod"/>
            </a:pPr>
            <a:r>
              <a:rPr lang="uk-UA" dirty="0" smtClean="0">
                <a:latin typeface="Courier New" pitchFamily="49" charset="0"/>
                <a:cs typeface="Courier New" pitchFamily="49" charset="0"/>
              </a:rPr>
              <a:t>Уникнення комуністичної диктатури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99792" y="4293096"/>
            <a:ext cx="536459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1919р. – прийняття </a:t>
            </a:r>
            <a:r>
              <a:rPr lang="uk-UA" dirty="0" err="1" smtClean="0">
                <a:latin typeface="Courier New" pitchFamily="49" charset="0"/>
                <a:cs typeface="Courier New" pitchFamily="49" charset="0"/>
              </a:rPr>
              <a:t>Веймарської</a:t>
            </a:r>
            <a:r>
              <a:rPr lang="uk-UA" dirty="0" smtClean="0">
                <a:latin typeface="Courier New" pitchFamily="49" charset="0"/>
                <a:cs typeface="Courier New" pitchFamily="49" charset="0"/>
              </a:rPr>
              <a:t> конституції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26946"/>
            <a:ext cx="2435721" cy="293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55576" y="5301208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Courier New" pitchFamily="49" charset="0"/>
                <a:cs typeface="Courier New" pitchFamily="49" charset="0"/>
              </a:rPr>
              <a:t>Ф.Еберт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2359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344</TotalTime>
  <Words>674</Words>
  <Application>Microsoft Office PowerPoint</Application>
  <PresentationFormat>Экран (4:3)</PresentationFormat>
  <Paragraphs>100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Веймарська республіка</vt:lpstr>
      <vt:lpstr>Завдання уроку</vt:lpstr>
      <vt:lpstr>План</vt:lpstr>
      <vt:lpstr>Опорні поняття і дати</vt:lpstr>
      <vt:lpstr>Актуалізація опорних знань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Політичний устрій Німеччини</vt:lpstr>
      <vt:lpstr>Права і свободи німецьких громадян</vt:lpstr>
      <vt:lpstr>Презентация PowerPoint</vt:lpstr>
      <vt:lpstr>Презентация PowerPoint</vt:lpstr>
      <vt:lpstr>Презентация PowerPoint</vt:lpstr>
      <vt:lpstr>Презентация PowerPoint</vt:lpstr>
      <vt:lpstr>Зародження нацистської партії</vt:lpstr>
      <vt:lpstr>Презентация PowerPoint</vt:lpstr>
      <vt:lpstr>Презентация PowerPoint</vt:lpstr>
      <vt:lpstr>Закріплення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cp:lastModifiedBy>Юра</cp:lastModifiedBy>
  <cp:revision>50</cp:revision>
  <dcterms:modified xsi:type="dcterms:W3CDTF">2015-01-14T19:31:24Z</dcterms:modified>
</cp:coreProperties>
</file>