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61" r:id="rId5"/>
    <p:sldId id="264" r:id="rId6"/>
    <p:sldId id="262" r:id="rId7"/>
    <p:sldId id="265" r:id="rId8"/>
    <p:sldId id="266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80528" y="2708920"/>
            <a:ext cx="8686800" cy="1686049"/>
          </a:xfrm>
        </p:spPr>
        <p:txBody>
          <a:bodyPr/>
          <a:lstStyle/>
          <a:p>
            <a:r>
              <a:rPr lang="uk-UA" sz="5400" b="1" dirty="0" smtClean="0">
                <a:ln w="1397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</a:rPr>
              <a:t>Дж. Рокфеллер і Морган в економіці США в </a:t>
            </a:r>
            <a:r>
              <a:rPr lang="en-US" sz="5400" b="1" dirty="0" smtClean="0">
                <a:ln w="1397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</a:rPr>
              <a:t>XX </a:t>
            </a:r>
            <a:r>
              <a:rPr lang="uk-UA" sz="5400" b="1" dirty="0">
                <a:ln w="1397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</a:rPr>
              <a:t>ст. </a:t>
            </a:r>
            <a:endParaRPr lang="ru-RU" sz="5400" b="1" dirty="0">
              <a:ln w="1397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4168" y="4221088"/>
            <a:ext cx="2883162" cy="1152128"/>
          </a:xfrm>
        </p:spPr>
        <p:txBody>
          <a:bodyPr>
            <a:noAutofit/>
          </a:bodyPr>
          <a:lstStyle/>
          <a:p>
            <a:pPr algn="r"/>
            <a:r>
              <a:rPr lang="uk-UA" sz="1800" b="1" spc="5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</a:rPr>
              <a:t>Виконала</a:t>
            </a:r>
            <a:r>
              <a:rPr lang="uk-UA" sz="1800" b="1" spc="50" smtClean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1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</a:rPr>
              <a:t>:</a:t>
            </a:r>
            <a:endParaRPr lang="uk-UA" sz="1800" b="1" spc="50" dirty="0" smtClean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tx2">
                  <a:lumMod val="1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470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Економічна ситуація в США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141168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+mj-lt"/>
              </a:rPr>
              <a:t>До початку </a:t>
            </a:r>
            <a:r>
              <a:rPr lang="en-US" dirty="0">
                <a:latin typeface="+mj-lt"/>
              </a:rPr>
              <a:t>XX </a:t>
            </a:r>
            <a:r>
              <a:rPr lang="ru-RU" dirty="0">
                <a:latin typeface="+mj-lt"/>
              </a:rPr>
              <a:t>ст. </a:t>
            </a:r>
            <a:r>
              <a:rPr lang="ru-RU" dirty="0" err="1">
                <a:latin typeface="+mj-lt"/>
              </a:rPr>
              <a:t>Сполучені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Штати</a:t>
            </a:r>
            <a:r>
              <a:rPr lang="ru-RU" dirty="0">
                <a:latin typeface="+mj-lt"/>
              </a:rPr>
              <a:t> Америки </a:t>
            </a:r>
            <a:r>
              <a:rPr lang="ru-RU" dirty="0" err="1">
                <a:latin typeface="+mj-lt"/>
              </a:rPr>
              <a:t>йшли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попереду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всіх</a:t>
            </a:r>
            <a:r>
              <a:rPr lang="ru-RU" dirty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інших</a:t>
            </a:r>
            <a:r>
              <a:rPr lang="ru-RU" dirty="0" smtClean="0">
                <a:latin typeface="+mj-lt"/>
              </a:rPr>
              <a:t> держав </a:t>
            </a:r>
            <a:r>
              <a:rPr lang="ru-RU" dirty="0">
                <a:latin typeface="+mj-lt"/>
              </a:rPr>
              <a:t>за </a:t>
            </a:r>
            <a:r>
              <a:rPr lang="ru-RU" dirty="0" err="1">
                <a:latin typeface="+mj-lt"/>
              </a:rPr>
              <a:t>рівнем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промислового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виробництва</a:t>
            </a:r>
            <a:r>
              <a:rPr lang="ru-RU" dirty="0">
                <a:latin typeface="+mj-lt"/>
              </a:rPr>
              <a:t>. </a:t>
            </a:r>
            <a:r>
              <a:rPr lang="ru-RU" dirty="0" err="1">
                <a:latin typeface="+mj-lt"/>
              </a:rPr>
              <a:t>Чорна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металургія</a:t>
            </a:r>
            <a:r>
              <a:rPr lang="ru-RU" dirty="0">
                <a:latin typeface="+mj-lt"/>
              </a:rPr>
              <a:t> і </a:t>
            </a:r>
            <a:r>
              <a:rPr lang="ru-RU" dirty="0" err="1">
                <a:latin typeface="+mj-lt"/>
              </a:rPr>
              <a:t>видобуток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кам'яного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вугілля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розвивалися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настільки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швидко</a:t>
            </a:r>
            <a:r>
              <a:rPr lang="ru-RU" dirty="0">
                <a:latin typeface="+mj-lt"/>
              </a:rPr>
              <a:t>, </a:t>
            </a:r>
            <a:r>
              <a:rPr lang="ru-RU" dirty="0" err="1">
                <a:latin typeface="+mj-lt"/>
              </a:rPr>
              <a:t>що</a:t>
            </a:r>
            <a:r>
              <a:rPr lang="ru-RU" dirty="0">
                <a:latin typeface="+mj-lt"/>
              </a:rPr>
              <a:t> в 1913 р. </a:t>
            </a:r>
            <a:r>
              <a:rPr lang="ru-RU" dirty="0" err="1">
                <a:latin typeface="+mj-lt"/>
              </a:rPr>
              <a:t>Сполучені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Штати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випускали</a:t>
            </a:r>
            <a:r>
              <a:rPr lang="ru-RU" dirty="0">
                <a:latin typeface="+mj-lt"/>
              </a:rPr>
              <a:t> за </a:t>
            </a:r>
            <a:r>
              <a:rPr lang="ru-RU" dirty="0" err="1">
                <a:latin typeface="+mj-lt"/>
              </a:rPr>
              <a:t>цими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галузями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більше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продукції</a:t>
            </a:r>
            <a:r>
              <a:rPr lang="ru-RU" dirty="0">
                <a:latin typeface="+mj-lt"/>
              </a:rPr>
              <a:t>, </a:t>
            </a:r>
            <a:r>
              <a:rPr lang="ru-RU" dirty="0" err="1">
                <a:latin typeface="+mj-lt"/>
              </a:rPr>
              <a:t>ніж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Англія</a:t>
            </a:r>
            <a:r>
              <a:rPr lang="ru-RU" dirty="0">
                <a:latin typeface="+mj-lt"/>
              </a:rPr>
              <a:t>, </a:t>
            </a:r>
            <a:r>
              <a:rPr lang="ru-RU" dirty="0" err="1">
                <a:latin typeface="+mj-lt"/>
              </a:rPr>
              <a:t>Німеччина</a:t>
            </a:r>
            <a:r>
              <a:rPr lang="ru-RU" dirty="0">
                <a:latin typeface="+mj-lt"/>
              </a:rPr>
              <a:t> і </a:t>
            </a:r>
            <a:r>
              <a:rPr lang="ru-RU" dirty="0" err="1">
                <a:latin typeface="+mj-lt"/>
              </a:rPr>
              <a:t>Франція</a:t>
            </a:r>
            <a:r>
              <a:rPr lang="ru-RU" dirty="0">
                <a:latin typeface="+mj-lt"/>
              </a:rPr>
              <a:t>, разом </a:t>
            </a:r>
            <a:r>
              <a:rPr lang="ru-RU" dirty="0" err="1">
                <a:latin typeface="+mj-lt"/>
              </a:rPr>
              <a:t>узяті</a:t>
            </a:r>
            <a:r>
              <a:rPr lang="ru-RU" dirty="0">
                <a:latin typeface="+mj-lt"/>
              </a:rPr>
              <a:t>. </a:t>
            </a:r>
          </a:p>
          <a:p>
            <a:r>
              <a:rPr lang="ru-RU" dirty="0">
                <a:latin typeface="+mj-lt"/>
              </a:rPr>
              <a:t>Число </a:t>
            </a:r>
            <a:r>
              <a:rPr lang="ru-RU" dirty="0" err="1">
                <a:latin typeface="+mj-lt"/>
              </a:rPr>
              <a:t>робочих</a:t>
            </a:r>
            <a:r>
              <a:rPr lang="ru-RU" dirty="0">
                <a:latin typeface="+mj-lt"/>
              </a:rPr>
              <a:t> фабрично-</a:t>
            </a:r>
            <a:r>
              <a:rPr lang="ru-RU" dirty="0" err="1">
                <a:latin typeface="+mj-lt"/>
              </a:rPr>
              <a:t>заводської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промисловості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збільшилося</a:t>
            </a:r>
            <a:r>
              <a:rPr lang="ru-RU" dirty="0">
                <a:latin typeface="+mj-lt"/>
              </a:rPr>
              <a:t> з 4,7 млн. </a:t>
            </a:r>
            <a:r>
              <a:rPr lang="ru-RU" dirty="0" err="1">
                <a:latin typeface="+mj-lt"/>
              </a:rPr>
              <a:t>чоловік</a:t>
            </a:r>
            <a:r>
              <a:rPr lang="ru-RU" dirty="0">
                <a:latin typeface="+mj-lt"/>
              </a:rPr>
              <a:t> в 1889 р. до 7 млн. </a:t>
            </a:r>
            <a:r>
              <a:rPr lang="ru-RU" dirty="0" err="1">
                <a:latin typeface="+mj-lt"/>
              </a:rPr>
              <a:t>чоловік</a:t>
            </a:r>
            <a:r>
              <a:rPr lang="ru-RU" dirty="0">
                <a:latin typeface="+mj-lt"/>
              </a:rPr>
              <a:t> в 1914 р. </a:t>
            </a:r>
            <a:r>
              <a:rPr lang="ru-RU" dirty="0" err="1">
                <a:latin typeface="+mj-lt"/>
              </a:rPr>
              <a:t>Вартість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промислової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продукції</a:t>
            </a:r>
            <a:r>
              <a:rPr lang="ru-RU" dirty="0">
                <a:latin typeface="+mj-lt"/>
              </a:rPr>
              <a:t> за </a:t>
            </a:r>
            <a:r>
              <a:rPr lang="ru-RU" dirty="0" err="1">
                <a:latin typeface="+mj-lt"/>
              </a:rPr>
              <a:t>цей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період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зросла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більш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ніж</a:t>
            </a:r>
            <a:r>
              <a:rPr lang="ru-RU" dirty="0">
                <a:latin typeface="+mj-lt"/>
              </a:rPr>
              <a:t> у два рази і </a:t>
            </a:r>
            <a:r>
              <a:rPr lang="ru-RU" dirty="0" err="1">
                <a:latin typeface="+mj-lt"/>
              </a:rPr>
              <a:t>досягла</a:t>
            </a:r>
            <a:r>
              <a:rPr lang="ru-RU" dirty="0">
                <a:latin typeface="+mj-lt"/>
              </a:rPr>
              <a:t> 24,2 млрд. дол, </a:t>
            </a:r>
            <a:r>
              <a:rPr lang="ru-RU" dirty="0" err="1">
                <a:latin typeface="+mj-lt"/>
              </a:rPr>
              <a:t>набагато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перевищивши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вартість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продукції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сільського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господарства</a:t>
            </a:r>
            <a:r>
              <a:rPr lang="ru-RU" dirty="0">
                <a:latin typeface="+mj-lt"/>
              </a:rPr>
              <a:t>. </a:t>
            </a:r>
          </a:p>
          <a:p>
            <a:r>
              <a:rPr lang="ru-RU" dirty="0" err="1">
                <a:latin typeface="+mj-lt"/>
              </a:rPr>
              <a:t>Економічний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розвиток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Сполучених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Штатів</a:t>
            </a:r>
            <a:r>
              <a:rPr lang="ru-RU" dirty="0">
                <a:latin typeface="+mj-lt"/>
              </a:rPr>
              <a:t> на початку </a:t>
            </a:r>
            <a:r>
              <a:rPr lang="en-US" dirty="0">
                <a:latin typeface="+mj-lt"/>
              </a:rPr>
              <a:t>XX </a:t>
            </a:r>
            <a:r>
              <a:rPr lang="ru-RU" dirty="0">
                <a:latin typeface="+mj-lt"/>
              </a:rPr>
              <a:t>ст. проходило </a:t>
            </a:r>
            <a:r>
              <a:rPr lang="ru-RU" dirty="0" err="1">
                <a:latin typeface="+mj-lt"/>
              </a:rPr>
              <a:t>під</a:t>
            </a:r>
            <a:r>
              <a:rPr lang="ru-RU" dirty="0">
                <a:latin typeface="+mj-lt"/>
              </a:rPr>
              <a:t> знаком росту </a:t>
            </a:r>
            <a:r>
              <a:rPr lang="ru-RU" dirty="0" err="1">
                <a:latin typeface="+mj-lt"/>
              </a:rPr>
              <a:t>монополії</a:t>
            </a:r>
            <a:r>
              <a:rPr lang="ru-RU" dirty="0">
                <a:latin typeface="+mj-lt"/>
              </a:rPr>
              <a:t>. </a:t>
            </a:r>
            <a:r>
              <a:rPr lang="ru-RU" dirty="0" err="1">
                <a:latin typeface="+mj-lt"/>
              </a:rPr>
              <a:t>Менш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ніж</a:t>
            </a:r>
            <a:r>
              <a:rPr lang="ru-RU" dirty="0">
                <a:latin typeface="+mj-lt"/>
              </a:rPr>
              <a:t> за </a:t>
            </a:r>
            <a:r>
              <a:rPr lang="ru-RU" dirty="0" err="1">
                <a:latin typeface="+mj-lt"/>
              </a:rPr>
              <a:t>чотири</a:t>
            </a:r>
            <a:r>
              <a:rPr lang="ru-RU" dirty="0">
                <a:latin typeface="+mj-lt"/>
              </a:rPr>
              <a:t> роки, з 1 </a:t>
            </a:r>
            <a:r>
              <a:rPr lang="ru-RU" dirty="0" err="1">
                <a:latin typeface="+mj-lt"/>
              </a:rPr>
              <a:t>січня</a:t>
            </a:r>
            <a:r>
              <a:rPr lang="ru-RU" dirty="0">
                <a:latin typeface="+mj-lt"/>
              </a:rPr>
              <a:t> 1899 до 1 </a:t>
            </a:r>
            <a:r>
              <a:rPr lang="ru-RU" dirty="0" err="1">
                <a:latin typeface="+mj-lt"/>
              </a:rPr>
              <a:t>вересня</a:t>
            </a:r>
            <a:r>
              <a:rPr lang="ru-RU" dirty="0">
                <a:latin typeface="+mj-lt"/>
              </a:rPr>
              <a:t> 1902 р., </a:t>
            </a:r>
            <a:r>
              <a:rPr lang="ru-RU" dirty="0" err="1">
                <a:latin typeface="+mj-lt"/>
              </a:rPr>
              <a:t>було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утворено</a:t>
            </a:r>
            <a:r>
              <a:rPr lang="ru-RU" dirty="0">
                <a:latin typeface="+mj-lt"/>
              </a:rPr>
              <a:t> 82 тресту з </a:t>
            </a:r>
            <a:r>
              <a:rPr lang="ru-RU" dirty="0" err="1">
                <a:latin typeface="+mj-lt"/>
              </a:rPr>
              <a:t>капіталом</a:t>
            </a:r>
            <a:r>
              <a:rPr lang="ru-RU" dirty="0">
                <a:latin typeface="+mj-lt"/>
              </a:rPr>
              <a:t> в 4318 млн. дол, і </a:t>
            </a:r>
            <a:r>
              <a:rPr lang="ru-RU" dirty="0" err="1">
                <a:latin typeface="+mj-lt"/>
              </a:rPr>
              <a:t>серед</a:t>
            </a:r>
            <a:r>
              <a:rPr lang="ru-RU" dirty="0">
                <a:latin typeface="+mj-lt"/>
              </a:rPr>
              <a:t> них - </a:t>
            </a:r>
            <a:r>
              <a:rPr lang="ru-RU" dirty="0" err="1">
                <a:latin typeface="+mj-lt"/>
              </a:rPr>
              <a:t>гігантський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Сталевий</a:t>
            </a:r>
            <a:r>
              <a:rPr lang="ru-RU" dirty="0">
                <a:latin typeface="+mj-lt"/>
              </a:rPr>
              <a:t> трест з </a:t>
            </a:r>
            <a:r>
              <a:rPr lang="ru-RU" dirty="0" err="1">
                <a:latin typeface="+mj-lt"/>
              </a:rPr>
              <a:t>капіталом</a:t>
            </a:r>
            <a:r>
              <a:rPr lang="ru-RU" dirty="0">
                <a:latin typeface="+mj-lt"/>
              </a:rPr>
              <a:t> в 1389 млн. дол За </a:t>
            </a:r>
            <a:r>
              <a:rPr lang="ru-RU" dirty="0" err="1">
                <a:latin typeface="+mj-lt"/>
              </a:rPr>
              <a:t>офіційними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даними</a:t>
            </a:r>
            <a:r>
              <a:rPr lang="ru-RU" dirty="0">
                <a:latin typeface="+mj-lt"/>
              </a:rPr>
              <a:t> , в руках 2% </a:t>
            </a:r>
            <a:r>
              <a:rPr lang="ru-RU" dirty="0" err="1">
                <a:latin typeface="+mj-lt"/>
              </a:rPr>
              <a:t>фірм</a:t>
            </a:r>
            <a:r>
              <a:rPr lang="ru-RU" dirty="0">
                <a:latin typeface="+mj-lt"/>
              </a:rPr>
              <a:t>, з </a:t>
            </a:r>
            <a:r>
              <a:rPr lang="ru-RU" dirty="0" err="1">
                <a:latin typeface="+mj-lt"/>
              </a:rPr>
              <a:t>капіталом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понад</a:t>
            </a:r>
            <a:r>
              <a:rPr lang="ru-RU" dirty="0">
                <a:latin typeface="+mj-lt"/>
              </a:rPr>
              <a:t> 100 млн. дол </a:t>
            </a:r>
            <a:r>
              <a:rPr lang="ru-RU" dirty="0" err="1">
                <a:latin typeface="+mj-lt"/>
              </a:rPr>
              <a:t>кожна</a:t>
            </a:r>
            <a:r>
              <a:rPr lang="ru-RU" dirty="0">
                <a:latin typeface="+mj-lt"/>
              </a:rPr>
              <a:t>, </a:t>
            </a:r>
            <a:r>
              <a:rPr lang="ru-RU" dirty="0" err="1">
                <a:latin typeface="+mj-lt"/>
              </a:rPr>
              <a:t>було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зосереджено</a:t>
            </a:r>
            <a:r>
              <a:rPr lang="ru-RU" dirty="0">
                <a:latin typeface="+mj-lt"/>
              </a:rPr>
              <a:t> в 1903 р. 29% </a:t>
            </a:r>
            <a:r>
              <a:rPr lang="ru-RU" dirty="0" err="1">
                <a:latin typeface="+mj-lt"/>
              </a:rPr>
              <a:t>капіталу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всіх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монополістичних</a:t>
            </a:r>
            <a:r>
              <a:rPr lang="ru-RU" dirty="0">
                <a:latin typeface="+mj-lt"/>
              </a:rPr>
              <a:t>, </a:t>
            </a:r>
            <a:r>
              <a:rPr lang="ru-RU" dirty="0" err="1">
                <a:latin typeface="+mj-lt"/>
              </a:rPr>
              <a:t>об'єднань</a:t>
            </a:r>
            <a:r>
              <a:rPr lang="ru-RU" dirty="0">
                <a:latin typeface="+mj-lt"/>
              </a:rPr>
              <a:t>. </a:t>
            </a:r>
            <a:r>
              <a:rPr lang="ru-RU" dirty="0" err="1">
                <a:latin typeface="+mj-lt"/>
              </a:rPr>
              <a:t>Маса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дрібних</a:t>
            </a:r>
            <a:r>
              <a:rPr lang="ru-RU" dirty="0">
                <a:latin typeface="+mj-lt"/>
              </a:rPr>
              <a:t> і </a:t>
            </a:r>
            <a:r>
              <a:rPr lang="ru-RU" dirty="0" err="1">
                <a:latin typeface="+mj-lt"/>
              </a:rPr>
              <a:t>середніх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підприємств</a:t>
            </a:r>
            <a:r>
              <a:rPr lang="ru-RU" dirty="0">
                <a:latin typeface="+mj-lt"/>
              </a:rPr>
              <a:t> не </a:t>
            </a:r>
            <a:r>
              <a:rPr lang="ru-RU" dirty="0" err="1">
                <a:latin typeface="+mj-lt"/>
              </a:rPr>
              <a:t>витримувала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конкуренції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могутніх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трестів</a:t>
            </a:r>
            <a:r>
              <a:rPr lang="ru-RU" dirty="0">
                <a:latin typeface="+mj-lt"/>
              </a:rPr>
              <a:t> і гинула. </a:t>
            </a:r>
          </a:p>
          <a:p>
            <a:r>
              <a:rPr lang="ru-RU" dirty="0">
                <a:latin typeface="+mj-lt"/>
              </a:rPr>
              <a:t>В </a:t>
            </a:r>
            <a:r>
              <a:rPr lang="ru-RU" dirty="0" err="1">
                <a:latin typeface="+mj-lt"/>
              </a:rPr>
              <a:t>середньому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щорічно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оголошувалося</a:t>
            </a:r>
            <a:r>
              <a:rPr lang="ru-RU" dirty="0">
                <a:latin typeface="+mj-lt"/>
              </a:rPr>
              <a:t> про </a:t>
            </a:r>
            <a:r>
              <a:rPr lang="ru-RU" dirty="0" err="1">
                <a:latin typeface="+mj-lt"/>
              </a:rPr>
              <a:t>банкрутство</a:t>
            </a:r>
            <a:r>
              <a:rPr lang="ru-RU" dirty="0">
                <a:latin typeface="+mj-lt"/>
              </a:rPr>
              <a:t> </a:t>
            </a:r>
            <a:r>
              <a:rPr lang="ru-RU" dirty="0" err="1">
                <a:latin typeface="+mj-lt"/>
              </a:rPr>
              <a:t>більше</a:t>
            </a:r>
            <a:r>
              <a:rPr lang="ru-RU" dirty="0">
                <a:latin typeface="+mj-lt"/>
              </a:rPr>
              <a:t> 13 тис. </a:t>
            </a:r>
            <a:r>
              <a:rPr lang="ru-RU" dirty="0" err="1">
                <a:latin typeface="+mj-lt"/>
              </a:rPr>
              <a:t>підприємств</a:t>
            </a:r>
            <a:r>
              <a:rPr lang="ru-RU" dirty="0">
                <a:latin typeface="+mj-lt"/>
              </a:rPr>
              <a:t>. </a:t>
            </a:r>
          </a:p>
          <a:p>
            <a:pPr marL="0" indent="0">
              <a:buNone/>
            </a:pP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369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У 1900 р.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американські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інвестиції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за кордоном становили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близько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500 млн. дол, а до 1914 р.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вже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2,6 млрд. дол Тим не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менш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Сполучені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Штати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продовжували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залишатися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державою-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боржником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; в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американську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економіку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було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вкладено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близько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5 млрд. дол .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європейських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капіталів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переважно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англійських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.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Зусилля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американських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монополістів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з початку </a:t>
            </a:r>
            <a:r>
              <a:rPr lang="en-US" sz="2200" dirty="0" smtClean="0">
                <a:solidFill>
                  <a:prstClr val="white"/>
                </a:solidFill>
                <a:latin typeface="Bodoni MT Condensed"/>
              </a:rPr>
              <a:t>XX 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ст.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були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спрямовані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до того,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щоб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у короткий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термін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змінити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таке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становище і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придбати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для себе сферу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вигідного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додатка</a:t>
            </a:r>
            <a:r>
              <a:rPr lang="ru-RU" sz="22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 smtClean="0">
                <a:solidFill>
                  <a:prstClr val="white"/>
                </a:solidFill>
                <a:latin typeface="Times New Roman"/>
              </a:rPr>
              <a:t>капіталів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.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Монополістичний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капітал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підпорядкував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собі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весь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державний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апарат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країни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.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Вищі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державні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посади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займалися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нерідко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представниками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монополій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. Президент Теодор Рузвельт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був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пов'язаний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з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будинком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Моргана,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його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наступник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Тафт - з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будинком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Рокфеллера.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Міністри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Рут,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Нокс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, Бекон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були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висунуті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фірмами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Меллона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, Моргана.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Гніт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монополій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зловживання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і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корупція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в органах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управління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викликали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широкий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рух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протесту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серед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дрібної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і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середньої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буржуазії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і в. колах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демократичної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інтелігенції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.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Це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рух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що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розгорнувся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з 1902 р.,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було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розпочато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прогресивними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журналістами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та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письменниками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Л.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Стеффенс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, І.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Тарбеллом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та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іншими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і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отримало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назву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руху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«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разгребателей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200" dirty="0" err="1">
                <a:solidFill>
                  <a:prstClr val="white"/>
                </a:solidFill>
                <a:latin typeface="Times New Roman"/>
              </a:rPr>
              <a:t>бруду</a:t>
            </a:r>
            <a:r>
              <a:rPr lang="ru-RU" sz="2200" dirty="0">
                <a:solidFill>
                  <a:prstClr val="white"/>
                </a:solidFill>
                <a:latin typeface="Times New Roman"/>
              </a:rPr>
              <a:t>». </a:t>
            </a:r>
          </a:p>
          <a:p>
            <a:pPr lvl="0"/>
            <a:endParaRPr lang="ru-RU" sz="2000" dirty="0">
              <a:solidFill>
                <a:prstClr val="white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777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88640"/>
            <a:ext cx="82444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Період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1900-1914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рр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..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американські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історики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назвали "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прогресивної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ерою", і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пов'язано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це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було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з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рухом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проти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монополій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розвився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під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гаслом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"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Прогресивні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перетворення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!". У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ньому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взяли участь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представники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інтелігенції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фермерів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дрібної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і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середньої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буржуазії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коротше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кажучи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"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середній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клас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".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Зростанню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руху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сприяла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і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діяльність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групи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письменників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і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журналістів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які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викривали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махінації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трестів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і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корупцію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державного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апарату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47" y="2675529"/>
            <a:ext cx="4505926" cy="4009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72001" y="2132856"/>
            <a:ext cx="4570862" cy="4545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Найбільш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потужними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монополістами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були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Рокфеллер і Морган.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Капітали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Рокфеллера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були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вкладені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в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нафтову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промисловість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тютюнову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мідну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вугільну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в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залізні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дороги, а Моргана - в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Сталевий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і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Електричний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трести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залізничні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та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суднобудівні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компанії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страхові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товариства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. Морган і Рокфеллер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очолювали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також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дві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найбільші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банківські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групи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.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Значним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впливом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користувалися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Дюпони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Меллон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Шифф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Гуггенхейма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Гаррімана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Вандербільт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та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інші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фінансові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магнати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0291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Дж. Рокфеллер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789040"/>
            <a:ext cx="38100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700808"/>
            <a:ext cx="877855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100" dirty="0">
                <a:latin typeface="+mj-lt"/>
              </a:rPr>
              <a:t>Джон Де́вісон Рокфе́ллер (англ. </a:t>
            </a:r>
            <a:r>
              <a:rPr lang="en-US" sz="2100" dirty="0">
                <a:latin typeface="+mj-lt"/>
              </a:rPr>
              <a:t>John Davison Rockefeller, Sr.; *8 </a:t>
            </a:r>
            <a:r>
              <a:rPr lang="vi-VN" sz="2100" dirty="0">
                <a:latin typeface="+mj-lt"/>
              </a:rPr>
              <a:t>липня 1839, Річфорд, штат </a:t>
            </a:r>
            <a:r>
              <a:rPr lang="vi-VN" sz="2100" dirty="0" smtClean="0">
                <a:latin typeface="+mj-lt"/>
              </a:rPr>
              <a:t>Нью-Йорк— </a:t>
            </a:r>
            <a:r>
              <a:rPr lang="vi-VN" sz="2100" dirty="0">
                <a:latin typeface="+mj-lt"/>
              </a:rPr>
              <a:t>†23 травня 1937, Ормонд Біч, Флорида) — американський підприємець та благодійник. </a:t>
            </a:r>
            <a:r>
              <a:rPr lang="uk-UA" sz="2100" dirty="0" smtClean="0">
                <a:latin typeface="+mj-lt"/>
              </a:rPr>
              <a:t> </a:t>
            </a:r>
            <a:r>
              <a:rPr lang="vi-VN" sz="2100" dirty="0" smtClean="0">
                <a:latin typeface="+mj-lt"/>
              </a:rPr>
              <a:t>Неофіційно </a:t>
            </a:r>
            <a:r>
              <a:rPr lang="vi-VN" sz="2100" dirty="0">
                <a:latin typeface="+mj-lt"/>
              </a:rPr>
              <a:t>вважається найбагатішою людиною новітньої епохи, перший в світі доларовий мільярдер, також один з найбагатших людей усіх </a:t>
            </a:r>
            <a:r>
              <a:rPr lang="vi-VN" sz="2100" dirty="0" smtClean="0">
                <a:latin typeface="+mj-lt"/>
              </a:rPr>
              <a:t>часів.</a:t>
            </a:r>
            <a:endParaRPr lang="ru-RU" sz="21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3408968"/>
            <a:ext cx="48245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>
                <a:latin typeface="+mj-lt"/>
              </a:rPr>
              <a:t>1870 року </a:t>
            </a:r>
            <a:r>
              <a:rPr lang="ru-RU" sz="2100" dirty="0" err="1">
                <a:latin typeface="+mj-lt"/>
              </a:rPr>
              <a:t>Рокфелер</a:t>
            </a:r>
            <a:r>
              <a:rPr lang="ru-RU" sz="2100" dirty="0">
                <a:latin typeface="+mj-lt"/>
              </a:rPr>
              <a:t> </a:t>
            </a:r>
            <a:r>
              <a:rPr lang="ru-RU" sz="2100" dirty="0" err="1">
                <a:latin typeface="+mj-lt"/>
              </a:rPr>
              <a:t>заснував</a:t>
            </a:r>
            <a:r>
              <a:rPr lang="ru-RU" sz="2100" dirty="0">
                <a:latin typeface="+mj-lt"/>
              </a:rPr>
              <a:t> в Огайо </a:t>
            </a:r>
            <a:r>
              <a:rPr lang="ru-RU" sz="2100" dirty="0" err="1">
                <a:latin typeface="+mj-lt"/>
              </a:rPr>
              <a:t>компанію</a:t>
            </a:r>
            <a:r>
              <a:rPr lang="ru-RU" sz="2100" dirty="0">
                <a:latin typeface="+mj-lt"/>
              </a:rPr>
              <a:t> </a:t>
            </a:r>
            <a:r>
              <a:rPr lang="en-US" sz="2100" dirty="0">
                <a:latin typeface="+mj-lt"/>
              </a:rPr>
              <a:t>Standard Oil, </a:t>
            </a:r>
            <a:r>
              <a:rPr lang="ru-RU" sz="2100" dirty="0">
                <a:latin typeface="+mj-lt"/>
              </a:rPr>
              <a:t>яка на </a:t>
            </a:r>
            <a:r>
              <a:rPr lang="ru-RU" sz="2100" dirty="0" err="1">
                <a:latin typeface="+mj-lt"/>
              </a:rPr>
              <a:t>вершині</a:t>
            </a:r>
            <a:r>
              <a:rPr lang="ru-RU" sz="2100" dirty="0">
                <a:latin typeface="+mj-lt"/>
              </a:rPr>
              <a:t> </a:t>
            </a:r>
            <a:r>
              <a:rPr lang="ru-RU" sz="2100" dirty="0" err="1">
                <a:latin typeface="+mj-lt"/>
              </a:rPr>
              <a:t>свого</a:t>
            </a:r>
            <a:r>
              <a:rPr lang="ru-RU" sz="2100" dirty="0">
                <a:latin typeface="+mj-lt"/>
              </a:rPr>
              <a:t> </a:t>
            </a:r>
            <a:r>
              <a:rPr lang="ru-RU" sz="2100" dirty="0" err="1">
                <a:latin typeface="+mj-lt"/>
              </a:rPr>
              <a:t>розвитку</a:t>
            </a:r>
            <a:r>
              <a:rPr lang="ru-RU" sz="2100" dirty="0">
                <a:latin typeface="+mj-lt"/>
              </a:rPr>
              <a:t> </a:t>
            </a:r>
            <a:r>
              <a:rPr lang="ru-RU" sz="2100" dirty="0" err="1">
                <a:latin typeface="+mj-lt"/>
              </a:rPr>
              <a:t>контролювала</a:t>
            </a:r>
            <a:r>
              <a:rPr lang="ru-RU" sz="2100" dirty="0">
                <a:latin typeface="+mj-lt"/>
              </a:rPr>
              <a:t> 90% </a:t>
            </a:r>
            <a:r>
              <a:rPr lang="ru-RU" sz="2100" dirty="0" err="1">
                <a:latin typeface="+mj-lt"/>
              </a:rPr>
              <a:t>американського</a:t>
            </a:r>
            <a:r>
              <a:rPr lang="ru-RU" sz="2100" dirty="0">
                <a:latin typeface="+mj-lt"/>
              </a:rPr>
              <a:t> </a:t>
            </a:r>
            <a:r>
              <a:rPr lang="ru-RU" sz="2100" dirty="0" err="1">
                <a:latin typeface="+mj-lt"/>
              </a:rPr>
              <a:t>нафтового</a:t>
            </a:r>
            <a:r>
              <a:rPr lang="ru-RU" sz="2100" dirty="0">
                <a:latin typeface="+mj-lt"/>
              </a:rPr>
              <a:t> ринку та </a:t>
            </a:r>
            <a:r>
              <a:rPr lang="ru-RU" sz="2100" dirty="0" err="1">
                <a:latin typeface="+mj-lt"/>
              </a:rPr>
              <a:t>ціноутворення</a:t>
            </a:r>
            <a:r>
              <a:rPr lang="ru-RU" sz="2100" dirty="0">
                <a:latin typeface="+mj-lt"/>
              </a:rPr>
              <a:t> на </a:t>
            </a:r>
            <a:r>
              <a:rPr lang="ru-RU" sz="2100" dirty="0" err="1">
                <a:latin typeface="+mj-lt"/>
              </a:rPr>
              <a:t>ньому</a:t>
            </a:r>
            <a:r>
              <a:rPr lang="ru-RU" sz="2100" dirty="0">
                <a:latin typeface="+mj-lt"/>
              </a:rPr>
              <a:t>. 1911 року </a:t>
            </a:r>
            <a:r>
              <a:rPr lang="ru-RU" sz="2100" dirty="0" err="1">
                <a:latin typeface="+mj-lt"/>
              </a:rPr>
              <a:t>Верховний</a:t>
            </a:r>
            <a:r>
              <a:rPr lang="ru-RU" sz="2100" dirty="0">
                <a:latin typeface="+mj-lt"/>
              </a:rPr>
              <a:t> Суд США </a:t>
            </a:r>
            <a:r>
              <a:rPr lang="ru-RU" sz="2100" dirty="0" err="1">
                <a:latin typeface="+mj-lt"/>
              </a:rPr>
              <a:t>вирішив</a:t>
            </a:r>
            <a:r>
              <a:rPr lang="ru-RU" sz="2100" dirty="0">
                <a:latin typeface="+mj-lt"/>
              </a:rPr>
              <a:t>, </a:t>
            </a:r>
            <a:r>
              <a:rPr lang="ru-RU" sz="2100" dirty="0" err="1">
                <a:latin typeface="+mj-lt"/>
              </a:rPr>
              <a:t>що</a:t>
            </a:r>
            <a:r>
              <a:rPr lang="ru-RU" sz="2100" dirty="0">
                <a:latin typeface="+mj-lt"/>
              </a:rPr>
              <a:t> «</a:t>
            </a:r>
            <a:r>
              <a:rPr lang="en-US" sz="2100" dirty="0">
                <a:latin typeface="+mj-lt"/>
              </a:rPr>
              <a:t>Standard Oil» </a:t>
            </a:r>
            <a:r>
              <a:rPr lang="ru-RU" sz="2100" dirty="0">
                <a:latin typeface="+mj-lt"/>
              </a:rPr>
              <a:t>є </a:t>
            </a:r>
            <a:r>
              <a:rPr lang="ru-RU" sz="2100" dirty="0" err="1">
                <a:latin typeface="+mj-lt"/>
              </a:rPr>
              <a:t>монополією</a:t>
            </a:r>
            <a:r>
              <a:rPr lang="ru-RU" sz="2100" dirty="0">
                <a:latin typeface="+mj-lt"/>
              </a:rPr>
              <a:t> та постановив </a:t>
            </a:r>
            <a:r>
              <a:rPr lang="ru-RU" sz="2100" dirty="0" err="1">
                <a:latin typeface="+mj-lt"/>
              </a:rPr>
              <a:t>подрібнити</a:t>
            </a:r>
            <a:r>
              <a:rPr lang="ru-RU" sz="2100" dirty="0">
                <a:latin typeface="+mj-lt"/>
              </a:rPr>
              <a:t> </a:t>
            </a:r>
            <a:r>
              <a:rPr lang="ru-RU" sz="2100" dirty="0" err="1">
                <a:latin typeface="+mj-lt"/>
              </a:rPr>
              <a:t>її</a:t>
            </a:r>
            <a:r>
              <a:rPr lang="ru-RU" sz="2100" dirty="0">
                <a:latin typeface="+mj-lt"/>
              </a:rPr>
              <a:t> на 39 </a:t>
            </a:r>
            <a:r>
              <a:rPr lang="ru-RU" sz="2100" dirty="0" err="1" smtClean="0">
                <a:latin typeface="+mj-lt"/>
              </a:rPr>
              <a:t>компаній</a:t>
            </a:r>
            <a:endParaRPr lang="ru-RU" sz="2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5705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5" y="548680"/>
            <a:ext cx="383710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332656"/>
            <a:ext cx="468052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+mj-lt"/>
              </a:rPr>
              <a:t>Рокфеллер </a:t>
            </a:r>
            <a:r>
              <a:rPr lang="ru-RU" sz="2400" dirty="0" err="1">
                <a:latin typeface="+mj-lt"/>
              </a:rPr>
              <a:t>вважався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найбагатшою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людиною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свого</a:t>
            </a:r>
            <a:r>
              <a:rPr lang="ru-RU" sz="2400" dirty="0">
                <a:latin typeface="+mj-lt"/>
              </a:rPr>
              <a:t> часу. За </a:t>
            </a:r>
            <a:r>
              <a:rPr lang="ru-RU" sz="2400" dirty="0" err="1">
                <a:latin typeface="+mj-lt"/>
              </a:rPr>
              <a:t>своє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життя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витратив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близько</a:t>
            </a:r>
            <a:r>
              <a:rPr lang="ru-RU" sz="2400" dirty="0">
                <a:latin typeface="+mj-lt"/>
              </a:rPr>
              <a:t> 500 </a:t>
            </a:r>
            <a:r>
              <a:rPr lang="ru-RU" sz="2400" dirty="0" err="1">
                <a:latin typeface="+mj-lt"/>
              </a:rPr>
              <a:t>мільйонів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доларів</a:t>
            </a:r>
            <a:r>
              <a:rPr lang="ru-RU" sz="2400" dirty="0">
                <a:latin typeface="+mj-lt"/>
              </a:rPr>
              <a:t> на </a:t>
            </a:r>
            <a:r>
              <a:rPr lang="ru-RU" sz="2400" dirty="0" err="1">
                <a:latin typeface="+mj-lt"/>
              </a:rPr>
              <a:t>освітні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медичні</a:t>
            </a:r>
            <a:r>
              <a:rPr lang="ru-RU" sz="2400" dirty="0">
                <a:latin typeface="+mj-lt"/>
              </a:rPr>
              <a:t> та </a:t>
            </a:r>
            <a:r>
              <a:rPr lang="ru-RU" sz="2400" dirty="0" err="1">
                <a:latin typeface="+mj-lt"/>
              </a:rPr>
              <a:t>культурні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проекти</a:t>
            </a:r>
            <a:r>
              <a:rPr lang="ru-RU" sz="2400" dirty="0">
                <a:latin typeface="+mj-lt"/>
              </a:rPr>
              <a:t>. Джон </a:t>
            </a:r>
            <a:r>
              <a:rPr lang="ru-RU" sz="2400" dirty="0" err="1">
                <a:latin typeface="+mj-lt"/>
              </a:rPr>
              <a:t>Девісон</a:t>
            </a:r>
            <a:r>
              <a:rPr lang="ru-RU" sz="2400" dirty="0">
                <a:latin typeface="+mj-lt"/>
              </a:rPr>
              <a:t> Рокфеллер </a:t>
            </a:r>
            <a:r>
              <a:rPr lang="ru-RU" sz="2400" dirty="0" err="1">
                <a:latin typeface="+mj-lt"/>
              </a:rPr>
              <a:t>був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нафтовим</a:t>
            </a:r>
            <a:r>
              <a:rPr lang="ru-RU" sz="2400" dirty="0">
                <a:latin typeface="+mj-lt"/>
              </a:rPr>
              <a:t> магнатом — на початку </a:t>
            </a:r>
            <a:r>
              <a:rPr lang="en-US" sz="2400" dirty="0">
                <a:latin typeface="+mj-lt"/>
              </a:rPr>
              <a:t>XX </a:t>
            </a:r>
            <a:r>
              <a:rPr lang="ru-RU" sz="2400" dirty="0" err="1">
                <a:latin typeface="+mj-lt"/>
              </a:rPr>
              <a:t>століття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контролював</a:t>
            </a:r>
            <a:r>
              <a:rPr lang="ru-RU" sz="2400" dirty="0">
                <a:latin typeface="+mj-lt"/>
              </a:rPr>
              <a:t> 56% </a:t>
            </a:r>
            <a:r>
              <a:rPr lang="ru-RU" sz="2400" dirty="0" err="1">
                <a:latin typeface="+mj-lt"/>
              </a:rPr>
              <a:t>акціонерного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капіталу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країни</a:t>
            </a:r>
            <a:r>
              <a:rPr lang="ru-RU" sz="2400" dirty="0">
                <a:latin typeface="+mj-lt"/>
              </a:rPr>
              <a:t> і </a:t>
            </a:r>
            <a:r>
              <a:rPr lang="ru-RU" sz="2400" dirty="0" err="1">
                <a:latin typeface="+mj-lt"/>
              </a:rPr>
              <a:t>зосередив</a:t>
            </a:r>
            <a:r>
              <a:rPr lang="ru-RU" sz="2400" dirty="0">
                <a:latin typeface="+mj-lt"/>
              </a:rPr>
              <a:t> у </a:t>
            </a:r>
            <a:r>
              <a:rPr lang="ru-RU" sz="2400" dirty="0" err="1">
                <a:latin typeface="+mj-lt"/>
              </a:rPr>
              <a:t>своїх</a:t>
            </a:r>
            <a:r>
              <a:rPr lang="ru-RU" sz="2400" dirty="0">
                <a:latin typeface="+mj-lt"/>
              </a:rPr>
              <a:t> руках </a:t>
            </a:r>
            <a:r>
              <a:rPr lang="ru-RU" sz="2400" dirty="0" err="1">
                <a:latin typeface="+mj-lt"/>
              </a:rPr>
              <a:t>керівні</a:t>
            </a:r>
            <a:r>
              <a:rPr lang="ru-RU" sz="2400" dirty="0">
                <a:latin typeface="+mj-lt"/>
              </a:rPr>
              <a:t> посади в 112 </a:t>
            </a:r>
            <a:r>
              <a:rPr lang="ru-RU" sz="2400" dirty="0" err="1">
                <a:latin typeface="+mj-lt"/>
              </a:rPr>
              <a:t>найбільших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промислових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транспортних</a:t>
            </a:r>
            <a:r>
              <a:rPr lang="ru-RU" sz="2400" dirty="0">
                <a:latin typeface="+mj-lt"/>
              </a:rPr>
              <a:t>, </a:t>
            </a:r>
            <a:r>
              <a:rPr lang="ru-RU" sz="2400" dirty="0" err="1">
                <a:latin typeface="+mj-lt"/>
              </a:rPr>
              <a:t>страхових</a:t>
            </a:r>
            <a:r>
              <a:rPr lang="ru-RU" sz="2400" dirty="0">
                <a:latin typeface="+mj-lt"/>
              </a:rPr>
              <a:t> та </a:t>
            </a:r>
            <a:r>
              <a:rPr lang="ru-RU" sz="2400" dirty="0" err="1">
                <a:latin typeface="+mj-lt"/>
              </a:rPr>
              <a:t>фінансових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компаніях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країни</a:t>
            </a:r>
            <a:r>
              <a:rPr lang="ru-RU" sz="2400" dirty="0">
                <a:latin typeface="+mj-lt"/>
              </a:rPr>
              <a:t>. </a:t>
            </a:r>
            <a:r>
              <a:rPr lang="ru-RU" sz="2400" dirty="0" err="1">
                <a:latin typeface="+mj-lt"/>
              </a:rPr>
              <a:t>Від</a:t>
            </a:r>
            <a:r>
              <a:rPr lang="ru-RU" sz="2400" dirty="0">
                <a:latin typeface="+mj-lt"/>
              </a:rPr>
              <a:t> них </a:t>
            </a:r>
            <a:r>
              <a:rPr lang="ru-RU" sz="2400" dirty="0" err="1">
                <a:latin typeface="+mj-lt"/>
              </a:rPr>
              <a:t>залежав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добробут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мільйонів</a:t>
            </a:r>
            <a:r>
              <a:rPr lang="ru-RU" sz="2400" dirty="0">
                <a:latin typeface="+mj-lt"/>
              </a:rPr>
              <a:t> людей. </a:t>
            </a:r>
            <a:r>
              <a:rPr lang="ru-RU" sz="2400" dirty="0" err="1">
                <a:latin typeface="+mj-lt"/>
              </a:rPr>
              <a:t>Був</a:t>
            </a:r>
            <a:r>
              <a:rPr lang="ru-RU" sz="2400" dirty="0">
                <a:latin typeface="+mj-lt"/>
              </a:rPr>
              <a:t> одним </a:t>
            </a:r>
            <a:r>
              <a:rPr lang="ru-RU" sz="2400" dirty="0" err="1">
                <a:latin typeface="+mj-lt"/>
              </a:rPr>
              <a:t>із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засновників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Федеральної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резервної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err="1">
                <a:latin typeface="+mj-lt"/>
              </a:rPr>
              <a:t>системи</a:t>
            </a:r>
            <a:r>
              <a:rPr lang="ru-RU" sz="2400" dirty="0">
                <a:latin typeface="+mj-lt"/>
              </a:rPr>
              <a:t> США.</a:t>
            </a:r>
          </a:p>
        </p:txBody>
      </p:sp>
    </p:spTree>
    <p:extLst>
      <p:ext uri="{BB962C8B-B14F-4D97-AF65-F5344CB8AC3E}">
        <p14:creationId xmlns:p14="http://schemas.microsoft.com/office/powerpoint/2010/main" val="404827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Дж. Морган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1293" y="1560019"/>
            <a:ext cx="88191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+mj-lt"/>
              </a:rPr>
              <a:t>Джон </a:t>
            </a:r>
            <a:r>
              <a:rPr lang="ru-RU" sz="2000" dirty="0" err="1">
                <a:latin typeface="+mj-lt"/>
              </a:rPr>
              <a:t>Пірпонт</a:t>
            </a:r>
            <a:r>
              <a:rPr lang="ru-RU" sz="2000" dirty="0">
                <a:latin typeface="+mj-lt"/>
              </a:rPr>
              <a:t> Морган </a:t>
            </a:r>
            <a:r>
              <a:rPr lang="en-US" sz="2000" dirty="0">
                <a:latin typeface="+mj-lt"/>
              </a:rPr>
              <a:t>I (</a:t>
            </a:r>
            <a:r>
              <a:rPr lang="ru-RU" sz="2000" dirty="0">
                <a:latin typeface="+mj-lt"/>
              </a:rPr>
              <a:t>англ. </a:t>
            </a:r>
            <a:r>
              <a:rPr lang="en-US" sz="2000" dirty="0">
                <a:latin typeface="+mj-lt"/>
              </a:rPr>
              <a:t>John Pierpont Morgan I; 17 </a:t>
            </a:r>
            <a:r>
              <a:rPr lang="ru-RU" sz="2000" dirty="0" err="1">
                <a:latin typeface="+mj-lt"/>
              </a:rPr>
              <a:t>квітня</a:t>
            </a:r>
            <a:r>
              <a:rPr lang="ru-RU" sz="2000" dirty="0">
                <a:latin typeface="+mj-lt"/>
              </a:rPr>
              <a:t> 1837, </a:t>
            </a:r>
            <a:r>
              <a:rPr lang="ru-RU" sz="2000" dirty="0" err="1">
                <a:latin typeface="+mj-lt"/>
              </a:rPr>
              <a:t>Хартфорд</a:t>
            </a:r>
            <a:r>
              <a:rPr lang="ru-RU" sz="2000" dirty="0">
                <a:latin typeface="+mj-lt"/>
              </a:rPr>
              <a:t>, шт. Коннектикут — 31 </a:t>
            </a:r>
            <a:r>
              <a:rPr lang="ru-RU" sz="2000" dirty="0" err="1">
                <a:latin typeface="+mj-lt"/>
              </a:rPr>
              <a:t>березня</a:t>
            </a:r>
            <a:r>
              <a:rPr lang="ru-RU" sz="2000" dirty="0">
                <a:latin typeface="+mj-lt"/>
              </a:rPr>
              <a:t> 1913, Рим) — </a:t>
            </a:r>
            <a:r>
              <a:rPr lang="ru-RU" sz="2000" dirty="0" err="1">
                <a:latin typeface="+mj-lt"/>
              </a:rPr>
              <a:t>американський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підприємець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банкір</a:t>
            </a:r>
            <a:r>
              <a:rPr lang="ru-RU" sz="2000" dirty="0">
                <a:latin typeface="+mj-lt"/>
              </a:rPr>
              <a:t> та </a:t>
            </a:r>
            <a:r>
              <a:rPr lang="ru-RU" sz="2000" dirty="0" err="1">
                <a:latin typeface="+mj-lt"/>
              </a:rPr>
              <a:t>фінансист</a:t>
            </a:r>
            <a:r>
              <a:rPr lang="ru-RU" sz="2000" dirty="0">
                <a:latin typeface="+mj-lt"/>
              </a:rPr>
              <a:t>.</a:t>
            </a:r>
          </a:p>
          <a:p>
            <a:r>
              <a:rPr lang="ru-RU" sz="2000" dirty="0" err="1" smtClean="0">
                <a:latin typeface="+mj-lt"/>
              </a:rPr>
              <a:t>Народився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в </a:t>
            </a:r>
            <a:r>
              <a:rPr lang="ru-RU" sz="2000" dirty="0" err="1">
                <a:latin typeface="+mj-lt"/>
              </a:rPr>
              <a:t>сім'ї</a:t>
            </a:r>
            <a:r>
              <a:rPr lang="ru-RU" sz="2000" dirty="0">
                <a:latin typeface="+mj-lt"/>
              </a:rPr>
              <a:t> Дж. С. Моргана, </a:t>
            </a:r>
            <a:r>
              <a:rPr lang="ru-RU" sz="2000" dirty="0" err="1">
                <a:latin typeface="+mj-lt"/>
              </a:rPr>
              <a:t>засновника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банкірського</a:t>
            </a:r>
            <a:r>
              <a:rPr lang="ru-RU" sz="2000" dirty="0">
                <a:latin typeface="+mj-lt"/>
              </a:rPr>
              <a:t> дому «</a:t>
            </a:r>
            <a:r>
              <a:rPr lang="en-US" sz="2000" dirty="0">
                <a:latin typeface="+mj-lt"/>
              </a:rPr>
              <a:t>J.P. Morgan &amp; Co.» </a:t>
            </a:r>
            <a:r>
              <a:rPr lang="ru-RU" sz="2000" dirty="0">
                <a:latin typeface="+mj-lt"/>
              </a:rPr>
              <a:t>в </a:t>
            </a:r>
            <a:r>
              <a:rPr lang="ru-RU" sz="2000" dirty="0" err="1">
                <a:latin typeface="+mj-lt"/>
              </a:rPr>
              <a:t>Лондоні</a:t>
            </a:r>
            <a:r>
              <a:rPr lang="ru-RU" sz="2000" dirty="0">
                <a:latin typeface="+mj-lt"/>
              </a:rPr>
              <a:t>. </a:t>
            </a:r>
            <a:r>
              <a:rPr lang="ru-RU" sz="2000" dirty="0" err="1">
                <a:latin typeface="+mj-lt"/>
              </a:rPr>
              <a:t>Отримав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освіту</a:t>
            </a:r>
            <a:r>
              <a:rPr lang="ru-RU" sz="2000" dirty="0">
                <a:latin typeface="+mj-lt"/>
              </a:rPr>
              <a:t> в </a:t>
            </a:r>
            <a:r>
              <a:rPr lang="ru-RU" sz="2000" dirty="0" err="1">
                <a:latin typeface="+mj-lt"/>
              </a:rPr>
              <a:t>Геттінгенському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университеті</a:t>
            </a:r>
            <a:r>
              <a:rPr lang="ru-RU" sz="2000" dirty="0">
                <a:latin typeface="+mj-lt"/>
              </a:rPr>
              <a:t>.</a:t>
            </a:r>
          </a:p>
          <a:p>
            <a:r>
              <a:rPr lang="ru-RU" sz="2000" dirty="0">
                <a:latin typeface="+mj-lt"/>
              </a:rPr>
              <a:t>З 1857 по 1861 роки Морган служив в банку «</a:t>
            </a:r>
            <a:r>
              <a:rPr lang="ru-RU" sz="2000" dirty="0" err="1">
                <a:latin typeface="+mj-lt"/>
              </a:rPr>
              <a:t>Данкан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Шерман</a:t>
            </a:r>
            <a:r>
              <a:rPr lang="ru-RU" sz="2000" dirty="0">
                <a:latin typeface="+mj-lt"/>
              </a:rPr>
              <a:t> &amp; К</a:t>
            </a:r>
            <a:r>
              <a:rPr lang="en-US" sz="2000" dirty="0">
                <a:latin typeface="+mj-lt"/>
              </a:rPr>
              <a:t>º» (</a:t>
            </a:r>
            <a:r>
              <a:rPr lang="ru-RU" sz="2000" dirty="0">
                <a:latin typeface="+mj-lt"/>
              </a:rPr>
              <a:t>Нью-Йорк). </a:t>
            </a:r>
            <a:r>
              <a:rPr lang="ru-RU" sz="2000" dirty="0" err="1">
                <a:latin typeface="+mj-lt"/>
              </a:rPr>
              <a:t>Під</a:t>
            </a:r>
            <a:r>
              <a:rPr lang="ru-RU" sz="2000" dirty="0">
                <a:latin typeface="+mj-lt"/>
              </a:rPr>
              <a:t> час </a:t>
            </a:r>
            <a:r>
              <a:rPr lang="ru-RU" sz="2000" dirty="0" err="1">
                <a:latin typeface="+mj-lt"/>
              </a:rPr>
              <a:t>Громадянської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війни</a:t>
            </a:r>
            <a:r>
              <a:rPr lang="ru-RU" sz="2000" dirty="0">
                <a:latin typeface="+mj-lt"/>
              </a:rPr>
              <a:t> в США (1861—1865 </a:t>
            </a:r>
            <a:r>
              <a:rPr lang="ru-RU" sz="2000" dirty="0" err="1">
                <a:latin typeface="+mj-lt"/>
              </a:rPr>
              <a:t>рр</a:t>
            </a:r>
            <a:r>
              <a:rPr lang="ru-RU" sz="2000" dirty="0">
                <a:latin typeface="+mj-lt"/>
              </a:rPr>
              <a:t>.) </a:t>
            </a:r>
            <a:r>
              <a:rPr lang="ru-RU" sz="2000" dirty="0" err="1">
                <a:latin typeface="+mj-lt"/>
              </a:rPr>
              <a:t>молодий</a:t>
            </a:r>
            <a:r>
              <a:rPr lang="ru-RU" sz="2000" dirty="0">
                <a:latin typeface="+mj-lt"/>
              </a:rPr>
              <a:t> (24 роки) Морган </a:t>
            </a:r>
            <a:r>
              <a:rPr lang="ru-RU" sz="2000" dirty="0" err="1">
                <a:latin typeface="+mj-lt"/>
              </a:rPr>
              <a:t>спекулював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 smtClean="0">
                <a:latin typeface="+mj-lt"/>
              </a:rPr>
              <a:t>зброєю.Останню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справа про </a:t>
            </a:r>
            <a:endParaRPr lang="ru-RU" sz="2000" dirty="0" smtClean="0">
              <a:latin typeface="+mj-lt"/>
            </a:endParaRPr>
          </a:p>
          <a:p>
            <a:r>
              <a:rPr lang="ru-RU" sz="2000" dirty="0" err="1" smtClean="0">
                <a:latin typeface="+mj-lt"/>
              </a:rPr>
              <a:t>спекуляції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зброєю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розслідувала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 smtClean="0">
                <a:latin typeface="+mj-lt"/>
              </a:rPr>
              <a:t>комісія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Конгресу</a:t>
            </a:r>
            <a:r>
              <a:rPr lang="ru-RU" sz="2000" dirty="0">
                <a:latin typeface="+mj-lt"/>
              </a:rPr>
              <a:t>, та </a:t>
            </a:r>
            <a:r>
              <a:rPr lang="ru-RU" sz="2000" dirty="0" smtClean="0">
                <a:latin typeface="+mj-lt"/>
              </a:rPr>
              <a:t>Морган</a:t>
            </a:r>
          </a:p>
          <a:p>
            <a:r>
              <a:rPr lang="ru-RU" sz="2000" dirty="0" smtClean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втік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від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 smtClean="0">
                <a:latin typeface="+mj-lt"/>
              </a:rPr>
              <a:t>відповідальності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 smtClean="0">
                <a:latin typeface="+mj-lt"/>
              </a:rPr>
              <a:t>використавши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зв'язки</a:t>
            </a:r>
            <a:r>
              <a:rPr lang="ru-RU" sz="2000" dirty="0">
                <a:latin typeface="+mj-lt"/>
              </a:rPr>
              <a:t> в </a:t>
            </a:r>
            <a:r>
              <a:rPr lang="ru-RU" sz="2000" dirty="0" err="1">
                <a:latin typeface="+mj-lt"/>
              </a:rPr>
              <a:t>уряді</a:t>
            </a:r>
            <a:r>
              <a:rPr lang="ru-RU" sz="2000" dirty="0">
                <a:latin typeface="+mj-lt"/>
              </a:rPr>
              <a:t> і </a:t>
            </a: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внесши 300 </a:t>
            </a:r>
            <a:r>
              <a:rPr lang="ru-RU" sz="2000" dirty="0" err="1">
                <a:latin typeface="+mj-lt"/>
              </a:rPr>
              <a:t>доларів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 smtClean="0">
                <a:latin typeface="+mj-lt"/>
              </a:rPr>
              <a:t>офіційних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 err="1" smtClean="0">
                <a:latin typeface="+mj-lt"/>
              </a:rPr>
              <a:t>відступних.В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1861 </a:t>
            </a:r>
            <a:r>
              <a:rPr lang="ru-RU" sz="2000" dirty="0" err="1" smtClean="0">
                <a:latin typeface="+mj-lt"/>
              </a:rPr>
              <a:t>одружився</a:t>
            </a: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на </a:t>
            </a:r>
            <a:r>
              <a:rPr lang="ru-RU" sz="2000" dirty="0" err="1" smtClean="0">
                <a:latin typeface="+mj-lt"/>
              </a:rPr>
              <a:t>Амелії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Старджесс</a:t>
            </a:r>
            <a:r>
              <a:rPr lang="ru-RU" sz="2000" dirty="0">
                <a:latin typeface="+mj-lt"/>
              </a:rPr>
              <a:t> (1835—1862). </a:t>
            </a:r>
            <a:r>
              <a:rPr lang="ru-RU" sz="2000" dirty="0" err="1" smtClean="0">
                <a:latin typeface="+mj-lt"/>
              </a:rPr>
              <a:t>Овдовів</a:t>
            </a:r>
            <a:r>
              <a:rPr lang="ru-RU" sz="2000" dirty="0">
                <a:latin typeface="+mj-lt"/>
              </a:rPr>
              <a:t>, Морган </a:t>
            </a:r>
            <a:r>
              <a:rPr lang="ru-RU" sz="2000" dirty="0" smtClean="0">
                <a:latin typeface="+mj-lt"/>
              </a:rPr>
              <a:t>вступив</a:t>
            </a:r>
          </a:p>
          <a:p>
            <a:r>
              <a:rPr lang="ru-RU" sz="2000" dirty="0" smtClean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в 1865 </a:t>
            </a:r>
            <a:r>
              <a:rPr lang="ru-RU" sz="2000" dirty="0" err="1">
                <a:latin typeface="+mj-lt"/>
              </a:rPr>
              <a:t>році</a:t>
            </a:r>
            <a:r>
              <a:rPr lang="ru-RU" sz="2000" dirty="0">
                <a:latin typeface="+mj-lt"/>
              </a:rPr>
              <a:t> в </a:t>
            </a:r>
            <a:r>
              <a:rPr lang="ru-RU" sz="2000" dirty="0" err="1">
                <a:latin typeface="+mj-lt"/>
              </a:rPr>
              <a:t>другий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шлюб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smtClean="0">
                <a:latin typeface="+mj-lt"/>
              </a:rPr>
              <a:t>з </a:t>
            </a:r>
            <a:r>
              <a:rPr lang="ru-RU" sz="2000" dirty="0" err="1" smtClean="0">
                <a:latin typeface="+mj-lt"/>
              </a:rPr>
              <a:t>Фрэнсіс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Луїз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Трейсі</a:t>
            </a:r>
            <a:r>
              <a:rPr lang="ru-RU" sz="2000" dirty="0">
                <a:latin typeface="+mj-lt"/>
              </a:rPr>
              <a:t> (1842</a:t>
            </a:r>
            <a:r>
              <a:rPr lang="ru-RU" sz="2000" dirty="0" smtClean="0">
                <a:latin typeface="+mj-lt"/>
              </a:rPr>
              <a:t>—</a:t>
            </a:r>
          </a:p>
          <a:p>
            <a:r>
              <a:rPr lang="ru-RU" sz="2000" dirty="0" smtClean="0">
                <a:latin typeface="+mj-lt"/>
              </a:rPr>
              <a:t>1924</a:t>
            </a:r>
            <a:r>
              <a:rPr lang="ru-RU" sz="2000" dirty="0">
                <a:latin typeface="+mj-lt"/>
              </a:rPr>
              <a:t>), яка народила </a:t>
            </a:r>
            <a:r>
              <a:rPr lang="ru-RU" sz="2000" dirty="0" err="1" smtClean="0">
                <a:latin typeface="+mj-lt"/>
              </a:rPr>
              <a:t>йому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4 </a:t>
            </a:r>
            <a:r>
              <a:rPr lang="ru-RU" sz="2000" dirty="0" err="1" smtClean="0">
                <a:latin typeface="+mj-lt"/>
              </a:rPr>
              <a:t>дітей</a:t>
            </a:r>
            <a:r>
              <a:rPr lang="ru-RU" sz="2000" dirty="0">
                <a:latin typeface="+mj-lt"/>
              </a:rPr>
              <a:t>: </a:t>
            </a:r>
            <a:r>
              <a:rPr lang="ru-RU" sz="2000" dirty="0" err="1">
                <a:latin typeface="+mj-lt"/>
              </a:rPr>
              <a:t>Луїзу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Пірпонт</a:t>
            </a:r>
            <a:r>
              <a:rPr lang="ru-RU" sz="2000" dirty="0">
                <a:latin typeface="+mj-lt"/>
              </a:rPr>
              <a:t> Морган </a:t>
            </a: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(</a:t>
            </a:r>
            <a:r>
              <a:rPr lang="ru-RU" sz="2000" dirty="0">
                <a:latin typeface="+mj-lt"/>
              </a:rPr>
              <a:t>1866—1946), Джека </a:t>
            </a:r>
            <a:r>
              <a:rPr lang="ru-RU" sz="2000" dirty="0" err="1" smtClean="0">
                <a:latin typeface="+mj-lt"/>
              </a:rPr>
              <a:t>Пірпонта</a:t>
            </a:r>
            <a:r>
              <a:rPr lang="ru-RU" sz="2000" dirty="0" smtClean="0">
                <a:latin typeface="+mj-lt"/>
              </a:rPr>
              <a:t> Моргана </a:t>
            </a:r>
            <a:r>
              <a:rPr lang="ru-RU" sz="2000" dirty="0">
                <a:latin typeface="+mj-lt"/>
              </a:rPr>
              <a:t>(1867—1943), </a:t>
            </a:r>
            <a:endParaRPr lang="ru-RU" sz="2000" dirty="0" smtClean="0">
              <a:latin typeface="+mj-lt"/>
            </a:endParaRPr>
          </a:p>
          <a:p>
            <a:r>
              <a:rPr lang="ru-RU" sz="2000" dirty="0" err="1" smtClean="0">
                <a:latin typeface="+mj-lt"/>
              </a:rPr>
              <a:t>Джульєтт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Морган (</a:t>
            </a:r>
            <a:r>
              <a:rPr lang="ru-RU" sz="2000" dirty="0" smtClean="0">
                <a:latin typeface="+mj-lt"/>
              </a:rPr>
              <a:t>1870—1952</a:t>
            </a:r>
            <a:r>
              <a:rPr lang="ru-RU" sz="2000" dirty="0">
                <a:latin typeface="+mj-lt"/>
              </a:rPr>
              <a:t>)  </a:t>
            </a:r>
            <a:r>
              <a:rPr lang="ru-RU" sz="2000" dirty="0" smtClean="0">
                <a:latin typeface="+mj-lt"/>
              </a:rPr>
              <a:t>і </a:t>
            </a:r>
            <a:r>
              <a:rPr lang="ru-RU" sz="2000" dirty="0" err="1" smtClean="0">
                <a:latin typeface="+mj-lt"/>
              </a:rPr>
              <a:t>Енн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Морган (1873—1952</a:t>
            </a:r>
            <a:r>
              <a:rPr lang="ru-RU" sz="2000" dirty="0" smtClean="0">
                <a:latin typeface="+mj-lt"/>
              </a:rPr>
              <a:t>).</a:t>
            </a:r>
            <a:endParaRPr lang="ru-RU" sz="2000" dirty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385" y="3717032"/>
            <a:ext cx="2176636" cy="3009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54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302359"/>
            <a:ext cx="471601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err="1" smtClean="0">
                <a:solidFill>
                  <a:prstClr val="white"/>
                </a:solidFill>
                <a:latin typeface="Times New Roman"/>
              </a:rPr>
              <a:t>Після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роботи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в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різних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фірмах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в 1871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році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Морган став партнером в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компанії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«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Дрексел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Морган &amp; К</a:t>
            </a:r>
            <a:r>
              <a:rPr lang="en-US" sz="2000" dirty="0">
                <a:solidFill>
                  <a:prstClr val="white"/>
                </a:solidFill>
                <a:latin typeface="Bodoni MT Condensed"/>
              </a:rPr>
              <a:t>º» (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Спільно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з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Энтоні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Дрекселом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).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Після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смерті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партнера в 1893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році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фірма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була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перетворена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в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банкірський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дім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«Дж. П. Морган &amp; К</a:t>
            </a:r>
            <a:r>
              <a:rPr lang="en-US" sz="2000" dirty="0">
                <a:solidFill>
                  <a:prstClr val="white"/>
                </a:solidFill>
                <a:latin typeface="Bodoni MT Condensed"/>
              </a:rPr>
              <a:t>º» (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Нью-Йорк). В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союзі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з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залежними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від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нього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банками в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Філадельфії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Парижі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і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Лондоні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дім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на той час являв собою одну з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найбільших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фінансових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компаній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у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світі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.</a:t>
            </a:r>
          </a:p>
          <a:p>
            <a:pPr lvl="0"/>
            <a:r>
              <a:rPr lang="ru-RU" sz="2000" dirty="0">
                <a:solidFill>
                  <a:prstClr val="white"/>
                </a:solidFill>
                <a:latin typeface="Times New Roman"/>
              </a:rPr>
              <a:t>Банк Моргана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контролював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будівництво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залізниць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, брав участь у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створенні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сталеливарної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компанії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«Ю. Эс.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Стіл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корпорейшн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» (</a:t>
            </a:r>
            <a:r>
              <a:rPr lang="en-US" sz="2000" dirty="0">
                <a:solidFill>
                  <a:prstClr val="white"/>
                </a:solidFill>
                <a:latin typeface="Bodoni MT Condensed"/>
              </a:rPr>
              <a:t>U.S. Steel),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електротехнічної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фірми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«Дженерал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Електрик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»,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фінансував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пасажирські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перевезення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в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Атлантиці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.</a:t>
            </a:r>
          </a:p>
          <a:p>
            <a:pPr lvl="0"/>
            <a:r>
              <a:rPr lang="ru-RU" sz="2000" dirty="0">
                <a:solidFill>
                  <a:prstClr val="white"/>
                </a:solidFill>
                <a:latin typeface="Times New Roman"/>
              </a:rPr>
              <a:t>В 1907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році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Морган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попередив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велику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банківську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кризу,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зібрав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пул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приватних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інвесторів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для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ліквідації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банківської</a:t>
            </a:r>
            <a:r>
              <a:rPr lang="ru-RU" sz="2000" dirty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>
                <a:solidFill>
                  <a:prstClr val="white"/>
                </a:solidFill>
                <a:latin typeface="Times New Roman"/>
              </a:rPr>
              <a:t>паніки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</a:rPr>
              <a:t>.</a:t>
            </a:r>
            <a:endParaRPr lang="ru-RU" sz="2000" dirty="0">
              <a:solidFill>
                <a:prstClr val="white"/>
              </a:solidFill>
              <a:latin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163" y="1052736"/>
            <a:ext cx="4143393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965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</a:t>
            </a:r>
            <a:r>
              <a:rPr lang="uk-UA" smtClean="0"/>
              <a:t>за увагу!</a:t>
            </a:r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51413"/>
            <a:ext cx="3396332" cy="46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692" y="1700808"/>
            <a:ext cx="3259807" cy="2716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631" y="4560494"/>
            <a:ext cx="2664296" cy="2095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955" y="4725144"/>
            <a:ext cx="2552700" cy="19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048" y="1700808"/>
            <a:ext cx="2085945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372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517</TotalTime>
  <Words>1070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Decatur</vt:lpstr>
      <vt:lpstr>Дж. Рокфеллер і Морган в економіці США в XX ст. </vt:lpstr>
      <vt:lpstr>Економічна ситуація в США</vt:lpstr>
      <vt:lpstr>Презентация PowerPoint</vt:lpstr>
      <vt:lpstr>Презентация PowerPoint</vt:lpstr>
      <vt:lpstr>Дж. Рокфеллер</vt:lpstr>
      <vt:lpstr>Презентация PowerPoint</vt:lpstr>
      <vt:lpstr>Дж. Морган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Nastia)</dc:creator>
  <cp:lastModifiedBy>Настя</cp:lastModifiedBy>
  <cp:revision>22</cp:revision>
  <dcterms:created xsi:type="dcterms:W3CDTF">2014-02-03T13:14:21Z</dcterms:created>
  <dcterms:modified xsi:type="dcterms:W3CDTF">2014-06-02T15:32:22Z</dcterms:modified>
</cp:coreProperties>
</file>