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785BD3-9151-40CF-906E-9FC261F7E9B7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3647F4-6E0E-4208-9A80-24F0E923C2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785BD3-9151-40CF-906E-9FC261F7E9B7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3647F4-6E0E-4208-9A80-24F0E923C2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785BD3-9151-40CF-906E-9FC261F7E9B7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3647F4-6E0E-4208-9A80-24F0E923C2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785BD3-9151-40CF-906E-9FC261F7E9B7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3647F4-6E0E-4208-9A80-24F0E923C2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785BD3-9151-40CF-906E-9FC261F7E9B7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3647F4-6E0E-4208-9A80-24F0E923C2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785BD3-9151-40CF-906E-9FC261F7E9B7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3647F4-6E0E-4208-9A80-24F0E923C2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785BD3-9151-40CF-906E-9FC261F7E9B7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3647F4-6E0E-4208-9A80-24F0E923C2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785BD3-9151-40CF-906E-9FC261F7E9B7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3647F4-6E0E-4208-9A80-24F0E923C2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785BD3-9151-40CF-906E-9FC261F7E9B7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3647F4-6E0E-4208-9A80-24F0E923C2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785BD3-9151-40CF-906E-9FC261F7E9B7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3647F4-6E0E-4208-9A80-24F0E923C2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785BD3-9151-40CF-906E-9FC261F7E9B7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3647F4-6E0E-4208-9A80-24F0E923C2C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6785BD3-9151-40CF-906E-9FC261F7E9B7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63647F4-6E0E-4208-9A80-24F0E923C2C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uk-UA" b="1" dirty="0" smtClean="0">
                <a:solidFill>
                  <a:schemeClr val="accent6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Індія </a:t>
            </a:r>
            <a:br>
              <a:rPr lang="uk-UA" b="1" dirty="0" smtClean="0">
                <a:solidFill>
                  <a:schemeClr val="accent6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</a:br>
            <a:r>
              <a:rPr lang="uk-UA" b="1" dirty="0" smtClean="0">
                <a:solidFill>
                  <a:schemeClr val="accent6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в ІІ половині ХХ – на початку ХХІ століття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ru-RU" b="1" dirty="0" smtClean="0">
                <a:latin typeface="Courier New" pitchFamily="49" charset="0"/>
                <a:cs typeface="Courier New" pitchFamily="49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5008" y="5286388"/>
            <a:ext cx="2843178" cy="914400"/>
          </a:xfrm>
        </p:spPr>
        <p:txBody>
          <a:bodyPr>
            <a:normAutofit lnSpcReduction="10000"/>
          </a:bodyPr>
          <a:lstStyle/>
          <a:p>
            <a:r>
              <a:rPr lang="uk-UA" dirty="0" smtClean="0"/>
              <a:t>Виконала учениця 11-Б класу</a:t>
            </a:r>
          </a:p>
          <a:p>
            <a:r>
              <a:rPr lang="uk-UA" dirty="0" err="1" smtClean="0"/>
              <a:t>Лавренчук</a:t>
            </a:r>
            <a:r>
              <a:rPr lang="uk-UA" dirty="0" smtClean="0"/>
              <a:t> Ірина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User\Desktop\Снимок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8291322" cy="59293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214942" y="500042"/>
            <a:ext cx="342902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b="1" u="sng" dirty="0">
                <a:latin typeface="Courier New" pitchFamily="49" charset="0"/>
                <a:cs typeface="Courier New" pitchFamily="49" charset="0"/>
              </a:rPr>
              <a:t>Основні напрямки зовнішньої політики Індії:</a:t>
            </a:r>
          </a:p>
          <a:p>
            <a:pPr marL="285750" indent="-285750">
              <a:buFontTx/>
              <a:buChar char="-"/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вірність Руху неприєднання;</a:t>
            </a:r>
          </a:p>
          <a:p>
            <a:pPr marL="285750" indent="-285750">
              <a:buFontTx/>
              <a:buChar char="-"/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рівні та взаємовигідні стосунки з США, Росією, Китаєм, Японією, країнами </a:t>
            </a:r>
            <a:r>
              <a:rPr lang="uk-UA" b="1" dirty="0" err="1">
                <a:latin typeface="Courier New" pitchFamily="49" charset="0"/>
                <a:cs typeface="Courier New" pitchFamily="49" charset="0"/>
              </a:rPr>
              <a:t>Азіатсько</a:t>
            </a:r>
            <a:r>
              <a:rPr lang="uk-UA" b="1" dirty="0">
                <a:latin typeface="Courier New" pitchFamily="49" charset="0"/>
                <a:cs typeface="Courier New" pitchFamily="49" charset="0"/>
              </a:rPr>
              <a:t> – Тихоокеанського регіону;</a:t>
            </a:r>
          </a:p>
          <a:p>
            <a:pPr marL="285750" indent="-285750">
              <a:buFontTx/>
              <a:buChar char="-"/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нарощення ядерного потенціалу ( 1998 – випробування ядерної зброї);</a:t>
            </a:r>
          </a:p>
          <a:p>
            <a:pPr marL="285750" indent="-285750">
              <a:buFontTx/>
              <a:buChar char="-"/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невирішеність спірних питань з Пакистаном</a:t>
            </a:r>
          </a:p>
          <a:p>
            <a:pPr marL="285750" indent="-285750" algn="just">
              <a:buFontTx/>
              <a:buChar char="-"/>
              <a:defRPr/>
            </a:pPr>
            <a:endParaRPr lang="uk-UA" b="1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642918"/>
            <a:ext cx="4758478" cy="5311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500042"/>
            <a:ext cx="82153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 smtClean="0"/>
              <a:t>Провідні політичні лідери сучасної Індії</a:t>
            </a:r>
            <a:endParaRPr lang="ru-RU" sz="20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142984"/>
            <a:ext cx="238125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1142984"/>
            <a:ext cx="2246313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1142984"/>
            <a:ext cx="2252663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428596" y="4572008"/>
            <a:ext cx="25717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Соня </a:t>
            </a:r>
            <a:r>
              <a:rPr lang="ru-RU" b="1" dirty="0" err="1" smtClean="0">
                <a:latin typeface="Courier New" pitchFamily="49" charset="0"/>
                <a:cs typeface="Courier New" pitchFamily="49" charset="0"/>
              </a:rPr>
              <a:t>Ганді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  -  голова </a:t>
            </a:r>
            <a:r>
              <a:rPr lang="ru-RU" b="1" dirty="0" err="1" smtClean="0">
                <a:latin typeface="Courier New" pitchFamily="49" charset="0"/>
                <a:cs typeface="Courier New" pitchFamily="49" charset="0"/>
              </a:rPr>
              <a:t>Індійського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dirty="0" err="1" smtClean="0">
                <a:latin typeface="Courier New" pitchFamily="49" charset="0"/>
                <a:cs typeface="Courier New" pitchFamily="49" charset="0"/>
              </a:rPr>
              <a:t>Національного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dirty="0" err="1" smtClean="0">
                <a:latin typeface="Courier New" pitchFamily="49" charset="0"/>
                <a:cs typeface="Courier New" pitchFamily="49" charset="0"/>
              </a:rPr>
              <a:t>Конгресу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00430" y="4643446"/>
            <a:ext cx="25717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>
                <a:latin typeface="Courier New" pitchFamily="49" charset="0"/>
                <a:cs typeface="Courier New" pitchFamily="49" charset="0"/>
              </a:rPr>
              <a:t>Пранаб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dirty="0" err="1" smtClean="0">
                <a:latin typeface="Courier New" pitchFamily="49" charset="0"/>
                <a:cs typeface="Courier New" pitchFamily="49" charset="0"/>
              </a:rPr>
              <a:t>Кумар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dirty="0" err="1" smtClean="0">
                <a:latin typeface="Courier New" pitchFamily="49" charset="0"/>
                <a:cs typeface="Courier New" pitchFamily="49" charset="0"/>
              </a:rPr>
              <a:t>Мукерджі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-</a:t>
            </a:r>
          </a:p>
          <a:p>
            <a:pPr algn="ctr"/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 13-й президент </a:t>
            </a:r>
            <a:r>
              <a:rPr lang="ru-RU" b="1" dirty="0" err="1" smtClean="0">
                <a:latin typeface="Courier New" pitchFamily="49" charset="0"/>
                <a:cs typeface="Courier New" pitchFamily="49" charset="0"/>
              </a:rPr>
              <a:t>Індії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286512" y="4714884"/>
            <a:ext cx="23574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b="1" dirty="0" smtClean="0">
                <a:latin typeface="Courier New" pitchFamily="49" charset="0"/>
                <a:cs typeface="Courier New" pitchFamily="49" charset="0"/>
              </a:rPr>
              <a:t>Манмога́н Сінґх прем'єр-міністр Індії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1000108"/>
            <a:ext cx="828680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dirty="0" smtClean="0"/>
              <a:t>На сьогодні значна частина населення Індії проживає в злиднях, близько половини населення залишається неписьменною, зберігається високий рівень безробіття. Серед соціально-економічних, національних та релігійних залишається актуальною демографічна проблема. Населення Індії щороку зростає на 14 </a:t>
            </a:r>
            <a:r>
              <a:rPr lang="uk-UA" dirty="0" err="1" smtClean="0"/>
              <a:t>млн</a:t>
            </a:r>
            <a:r>
              <a:rPr lang="uk-UA" dirty="0" smtClean="0"/>
              <a:t> чоловік і сьогодні перевищує 1 </a:t>
            </a:r>
            <a:r>
              <a:rPr lang="uk-UA" dirty="0" smtClean="0"/>
              <a:t>млрд. </a:t>
            </a:r>
            <a:r>
              <a:rPr lang="uk-UA" dirty="0" smtClean="0"/>
              <a:t>чол.</a:t>
            </a:r>
          </a:p>
          <a:p>
            <a:pPr indent="457200" algn="just"/>
            <a:r>
              <a:rPr lang="uk-UA" dirty="0" smtClean="0"/>
              <a:t>Активною залишається зовнішньополітична діяльність країни.</a:t>
            </a:r>
          </a:p>
          <a:p>
            <a:pPr indent="457200" algn="just"/>
            <a:r>
              <a:rPr lang="uk-UA" dirty="0" smtClean="0"/>
              <a:t>Зокрема, налагоджуються українсько-індійські зв’язки. Протягом тривалого часу українські підприємства традиційно співпрацюють з індійськими кампаніями: на багатьох індійських підприємствах запроваджені й використовуються українські технології, машини та обладнання. Взаємовигідна торгівля між Україною та Індією є важливим фактором зміцнення співробітництва між обома країнами.</a:t>
            </a:r>
            <a:endParaRPr lang="uk-UA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500042"/>
            <a:ext cx="828680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sz="2200" dirty="0" smtClean="0"/>
              <a:t>Індія, як колонія Британії, брала участь у Другій світовій війні: 3 </a:t>
            </a:r>
            <a:r>
              <a:rPr lang="uk-UA" sz="2200" dirty="0" smtClean="0"/>
              <a:t>млн. </a:t>
            </a:r>
            <a:r>
              <a:rPr lang="uk-UA" sz="2200" dirty="0" smtClean="0"/>
              <a:t>індійців воювали на фронті.</a:t>
            </a:r>
          </a:p>
          <a:p>
            <a:pPr indent="457200" algn="just"/>
            <a:r>
              <a:rPr lang="uk-UA" sz="2200" dirty="0" smtClean="0"/>
              <a:t>Під час бойових дій у країні розвинулося машинобудування. Тому Індія сплатила усі борги Британії і вийшла з війни економічно зміцнілою. Однак країна не мала адміністративної єдності через багатоетнічний склад населення Індії, протистояння двох основних релігійних громад — індуїстів, інтереси яких представляв Індійський національний конгрес (ІНК), та мусульман, очолюваних Мусульманською лігою. </a:t>
            </a:r>
          </a:p>
          <a:p>
            <a:pPr indent="457200" algn="just"/>
            <a:r>
              <a:rPr lang="uk-UA" sz="2200" dirty="0" smtClean="0"/>
              <a:t>Усе це заважало згуртуванню населення і послаблювало національно-визвольний рух. </a:t>
            </a:r>
          </a:p>
          <a:p>
            <a:pPr indent="457200" algn="just"/>
            <a:r>
              <a:rPr lang="uk-UA" sz="2200" dirty="0" smtClean="0"/>
              <a:t>Одразу після закінчення Другої світової війни рух </a:t>
            </a:r>
            <a:r>
              <a:rPr lang="uk-UA" sz="2200" dirty="0" smtClean="0"/>
              <a:t>проти </a:t>
            </a:r>
            <a:r>
              <a:rPr lang="uk-UA" sz="2200" dirty="0" smtClean="0"/>
              <a:t>колоніального панування охопив широкі верстви населення Індії.</a:t>
            </a:r>
            <a:endParaRPr lang="uk-UA" sz="2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3071802" y="500042"/>
            <a:ext cx="2571768" cy="857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Велика Британія</a:t>
            </a:r>
          </a:p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Парламент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857488" y="1571612"/>
            <a:ext cx="3143272" cy="10001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15.08.1947</a:t>
            </a:r>
          </a:p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Акт про незалежність Індії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28596" y="3286124"/>
            <a:ext cx="2428892" cy="857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Індія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286512" y="3214686"/>
            <a:ext cx="2428892" cy="857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Пакистан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28596" y="5286388"/>
            <a:ext cx="3000396" cy="1071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Проблема Пенджабу</a:t>
            </a:r>
          </a:p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Міжрелігійний конфлікт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857884" y="5214950"/>
            <a:ext cx="2857520" cy="1143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Проблема Кашміру</a:t>
            </a:r>
          </a:p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Боротьба Індії та Пакистану за князівство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4286248" y="1357298"/>
            <a:ext cx="71438" cy="1428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Двойная стрелка влево/вправо 17"/>
          <p:cNvSpPr/>
          <p:nvPr/>
        </p:nvSpPr>
        <p:spPr>
          <a:xfrm>
            <a:off x="3428992" y="3214686"/>
            <a:ext cx="2071702" cy="42862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Прямая со стрелкой 19"/>
          <p:cNvCxnSpPr/>
          <p:nvPr/>
        </p:nvCxnSpPr>
        <p:spPr>
          <a:xfrm rot="10800000" flipV="1">
            <a:off x="2714612" y="2714620"/>
            <a:ext cx="571504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5715008" y="2643182"/>
            <a:ext cx="785818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2214546" y="264318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Війна </a:t>
            </a:r>
          </a:p>
          <a:p>
            <a:pPr algn="ctr"/>
            <a:r>
              <a:rPr lang="uk-UA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1947 - 1948</a:t>
            </a:r>
            <a:endParaRPr lang="ru-RU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500166" y="4357694"/>
            <a:ext cx="65008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Кордони не враховували національні та історичних особливостей регіону</a:t>
            </a:r>
            <a:endParaRPr lang="ru-RU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72000" y="500042"/>
            <a:ext cx="3929090" cy="4000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uk-UA" dirty="0" smtClean="0">
                <a:cs typeface="Courier New" pitchFamily="49" charset="0"/>
              </a:rPr>
              <a:t>26.01.1950 – набрала чинності конституція, за якаю Індія проголошувалася </a:t>
            </a:r>
            <a:r>
              <a:rPr lang="uk-UA" dirty="0" err="1" smtClean="0">
                <a:cs typeface="Courier New" pitchFamily="49" charset="0"/>
              </a:rPr>
              <a:t>“суверенною</a:t>
            </a:r>
            <a:r>
              <a:rPr lang="uk-UA" dirty="0" smtClean="0">
                <a:cs typeface="Courier New" pitchFamily="49" charset="0"/>
              </a:rPr>
              <a:t> демократичною </a:t>
            </a:r>
            <a:r>
              <a:rPr lang="uk-UA" dirty="0" err="1" smtClean="0">
                <a:cs typeface="Courier New" pitchFamily="49" charset="0"/>
              </a:rPr>
              <a:t>республікою”</a:t>
            </a:r>
            <a:r>
              <a:rPr lang="uk-UA" dirty="0" smtClean="0">
                <a:cs typeface="Courier New" pitchFamily="49" charset="0"/>
              </a:rPr>
              <a:t> й одночасно залишалася членом Співдружності націй.</a:t>
            </a:r>
            <a:endParaRPr lang="ru-RU" dirty="0" smtClean="0">
              <a:cs typeface="Courier New" pitchFamily="49" charset="0"/>
            </a:endParaRPr>
          </a:p>
          <a:p>
            <a:pPr indent="457200"/>
            <a:r>
              <a:rPr lang="ru-RU" dirty="0" err="1" smtClean="0"/>
              <a:t>Основи</a:t>
            </a:r>
            <a:r>
              <a:rPr lang="ru-RU" dirty="0" smtClean="0"/>
              <a:t> </a:t>
            </a:r>
            <a:r>
              <a:rPr lang="ru-RU" dirty="0"/>
              <a:t>державного ладу, </a:t>
            </a:r>
            <a:r>
              <a:rPr lang="ru-RU" dirty="0" err="1"/>
              <a:t>внутрішньої</a:t>
            </a:r>
            <a:r>
              <a:rPr lang="ru-RU" dirty="0"/>
              <a:t> та </a:t>
            </a:r>
            <a:r>
              <a:rPr lang="ru-RU" dirty="0" err="1"/>
              <a:t>зовнішньої</a:t>
            </a:r>
            <a:r>
              <a:rPr lang="ru-RU" dirty="0"/>
              <a:t> </a:t>
            </a:r>
            <a:r>
              <a:rPr lang="ru-RU" dirty="0" err="1"/>
              <a:t>політики</a:t>
            </a:r>
            <a:r>
              <a:rPr lang="ru-RU" dirty="0"/>
              <a:t> </a:t>
            </a:r>
            <a:r>
              <a:rPr lang="ru-RU" dirty="0" err="1"/>
              <a:t>Індії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закладені</a:t>
            </a:r>
            <a:r>
              <a:rPr lang="ru-RU" dirty="0"/>
              <a:t> за </a:t>
            </a:r>
            <a:r>
              <a:rPr lang="ru-RU" dirty="0" err="1"/>
              <a:t>прем’єр-міністра</a:t>
            </a:r>
            <a:r>
              <a:rPr lang="ru-RU" dirty="0"/>
              <a:t> Дж. Неру (1947–1964), для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ідеалом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країни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демократичний</a:t>
            </a:r>
            <a:r>
              <a:rPr lang="ru-RU" dirty="0"/>
              <a:t> </a:t>
            </a:r>
            <a:r>
              <a:rPr lang="ru-RU" dirty="0" err="1"/>
              <a:t>соціалізм</a:t>
            </a:r>
            <a:r>
              <a:rPr lang="ru-RU" dirty="0"/>
              <a:t>.</a:t>
            </a:r>
            <a:endParaRPr lang="ru-RU" b="1" dirty="0">
              <a:cs typeface="Courier New" pitchFamily="49" charset="0"/>
            </a:endParaRPr>
          </a:p>
        </p:txBody>
      </p:sp>
      <p:pic>
        <p:nvPicPr>
          <p:cNvPr id="5" name="Рисунок 4" descr="Д.Неру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4000528" cy="5391076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-357222" y="5929330"/>
            <a:ext cx="52149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Д.Неру</a:t>
            </a:r>
            <a:r>
              <a:rPr lang="ru-RU" sz="1200" b="1" dirty="0" smtClean="0">
                <a:latin typeface="Courier New" pitchFamily="49" charset="0"/>
                <a:cs typeface="Courier New" pitchFamily="49" charset="0"/>
              </a:rPr>
              <a:t>,</a:t>
            </a:r>
          </a:p>
          <a:p>
            <a:pPr algn="ctr"/>
            <a:r>
              <a:rPr lang="ru-RU" sz="1200" b="1" dirty="0" smtClean="0">
                <a:latin typeface="Courier New" pitchFamily="49" charset="0"/>
                <a:cs typeface="Courier New" pitchFamily="49" charset="0"/>
              </a:rPr>
              <a:t> перший </a:t>
            </a:r>
            <a:r>
              <a:rPr lang="ru-RU" sz="1200" b="1" dirty="0" err="1" smtClean="0">
                <a:latin typeface="Courier New" pitchFamily="49" charset="0"/>
                <a:cs typeface="Courier New" pitchFamily="49" charset="0"/>
              </a:rPr>
              <a:t>прем'єр-міністр</a:t>
            </a:r>
            <a:r>
              <a:rPr lang="ru-RU" sz="12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200" b="1" dirty="0" err="1" smtClean="0">
                <a:latin typeface="Courier New" pitchFamily="49" charset="0"/>
                <a:cs typeface="Courier New" pitchFamily="49" charset="0"/>
              </a:rPr>
              <a:t>незалежної</a:t>
            </a:r>
            <a:r>
              <a:rPr lang="ru-RU" sz="12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200" b="1" dirty="0" err="1" smtClean="0">
                <a:latin typeface="Courier New" pitchFamily="49" charset="0"/>
                <a:cs typeface="Courier New" pitchFamily="49" charset="0"/>
              </a:rPr>
              <a:t>Індії</a:t>
            </a:r>
            <a:r>
              <a:rPr lang="ru-RU" sz="1200" b="1" dirty="0" smtClean="0">
                <a:latin typeface="Courier New" pitchFamily="49" charset="0"/>
                <a:cs typeface="Courier New" pitchFamily="49" charset="0"/>
              </a:rPr>
              <a:t>, </a:t>
            </a:r>
          </a:p>
          <a:p>
            <a:pPr algn="ctr"/>
            <a:r>
              <a:rPr lang="ru-RU" sz="1200" b="1" dirty="0" smtClean="0">
                <a:latin typeface="Courier New" pitchFamily="49" charset="0"/>
                <a:cs typeface="Courier New" pitchFamily="49" charset="0"/>
              </a:rPr>
              <a:t>в 1947-1964 </a:t>
            </a:r>
            <a:r>
              <a:rPr lang="ru-RU" sz="1200" b="1" dirty="0" err="1" smtClean="0">
                <a:latin typeface="Courier New" pitchFamily="49" charset="0"/>
                <a:cs typeface="Courier New" pitchFamily="49" charset="0"/>
              </a:rPr>
              <a:t>рр</a:t>
            </a:r>
            <a:r>
              <a:rPr lang="ru-RU" sz="1200" b="1" dirty="0" smtClean="0">
                <a:latin typeface="Courier New" pitchFamily="49" charset="0"/>
                <a:cs typeface="Courier New" pitchFamily="49" charset="0"/>
              </a:rPr>
              <a:t>..</a:t>
            </a:r>
            <a:r>
              <a:rPr lang="ru-RU" sz="1200" dirty="0" smtClean="0">
                <a:latin typeface="Courier New" pitchFamily="49" charset="0"/>
                <a:cs typeface="Courier New" pitchFamily="49" charset="0"/>
              </a:rPr>
              <a:t> </a:t>
            </a:r>
            <a:endParaRPr lang="ru-RU" sz="1200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28596" y="882037"/>
          <a:ext cx="8286808" cy="5547360"/>
        </p:xfrm>
        <a:graphic>
          <a:graphicData uri="http://schemas.openxmlformats.org/drawingml/2006/table">
            <a:tbl>
              <a:tblPr/>
              <a:tblGrid>
                <a:gridCol w="3818929"/>
                <a:gridCol w="4467879"/>
              </a:tblGrid>
              <a:tr h="2124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noProof="0" dirty="0" smtClean="0">
                          <a:solidFill>
                            <a:srgbClr val="606615"/>
                          </a:solidFill>
                          <a:latin typeface="verdana"/>
                        </a:rPr>
                        <a:t>Внутрішня політика</a:t>
                      </a:r>
                      <a:endParaRPr lang="uk-UA" sz="1400" noProof="0" dirty="0">
                        <a:solidFill>
                          <a:srgbClr val="606615"/>
                        </a:solidFill>
                        <a:latin typeface="verdana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7E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noProof="0" smtClean="0">
                          <a:solidFill>
                            <a:srgbClr val="606615"/>
                          </a:solidFill>
                          <a:latin typeface="verdana"/>
                        </a:rPr>
                        <a:t>Зовнішня політика</a:t>
                      </a:r>
                      <a:endParaRPr lang="uk-UA" sz="1400" noProof="0">
                        <a:solidFill>
                          <a:srgbClr val="606615"/>
                        </a:solidFill>
                        <a:latin typeface="verdana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7E5"/>
                    </a:solidFill>
                  </a:tcPr>
                </a:tc>
              </a:tr>
              <a:tr h="52159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uk-UA" sz="1400" noProof="0" smtClean="0">
                          <a:solidFill>
                            <a:srgbClr val="606615"/>
                          </a:solidFill>
                          <a:latin typeface="verdana"/>
                        </a:rPr>
                        <a:t>Прискорений розвиток держсектору</a:t>
                      </a:r>
                    </a:p>
                    <a:p>
                      <a:pPr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uk-UA" sz="1400" noProof="0" smtClean="0">
                          <a:solidFill>
                            <a:srgbClr val="606615"/>
                          </a:solidFill>
                          <a:latin typeface="verdana"/>
                        </a:rPr>
                        <a:t>в промисловості (за рахунок будівництва державою підприємств в металургії, машинобудуванні,</a:t>
                      </a:r>
                    </a:p>
                    <a:p>
                      <a:pPr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uk-UA" sz="1400" noProof="0" smtClean="0">
                          <a:solidFill>
                            <a:srgbClr val="606615"/>
                          </a:solidFill>
                          <a:latin typeface="verdana"/>
                        </a:rPr>
                        <a:t>електроенергетиці, вугільній і нафтовій промисловості).</a:t>
                      </a:r>
                    </a:p>
                    <a:p>
                      <a:pPr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uk-UA" sz="1400" noProof="0" smtClean="0">
                          <a:solidFill>
                            <a:srgbClr val="606615"/>
                          </a:solidFill>
                          <a:latin typeface="verdana"/>
                        </a:rPr>
                        <a:t>Активна підтримка приватного бізнесу, контроль за діяльністю монополій.</a:t>
                      </a:r>
                    </a:p>
                    <a:p>
                      <a:pPr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uk-UA" sz="1400" noProof="0" smtClean="0">
                          <a:solidFill>
                            <a:srgbClr val="606615"/>
                          </a:solidFill>
                          <a:latin typeface="verdana"/>
                        </a:rPr>
                        <a:t>Створення сприятливих умов для розвитку національної економіки</a:t>
                      </a:r>
                    </a:p>
                    <a:p>
                      <a:pPr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uk-UA" sz="1400" noProof="0" smtClean="0">
                          <a:solidFill>
                            <a:srgbClr val="606615"/>
                          </a:solidFill>
                          <a:latin typeface="verdana"/>
                        </a:rPr>
                        <a:t>(за рахунок обмеження доступу іноземного капіталу в країну).</a:t>
                      </a:r>
                    </a:p>
                    <a:p>
                      <a:pPr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uk-UA" sz="1400" noProof="0" smtClean="0">
                          <a:solidFill>
                            <a:srgbClr val="606615"/>
                          </a:solidFill>
                          <a:latin typeface="verdana"/>
                        </a:rPr>
                        <a:t>Проведення аграрної реформи</a:t>
                      </a:r>
                    </a:p>
                    <a:p>
                      <a:pPr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uk-UA" sz="1400" noProof="0" smtClean="0">
                          <a:solidFill>
                            <a:srgbClr val="606615"/>
                          </a:solidFill>
                          <a:latin typeface="verdana"/>
                        </a:rPr>
                        <a:t>(обмеження розмірів феодального землеволодіння, передача землі за викуп орендарям з нижчих каст, заохочення створення кооперативів).</a:t>
                      </a:r>
                    </a:p>
                    <a:p>
                      <a:pPr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uk-UA" sz="1400" noProof="0" smtClean="0">
                          <a:solidFill>
                            <a:srgbClr val="606615"/>
                          </a:solidFill>
                          <a:latin typeface="verdana"/>
                        </a:rPr>
                        <a:t>Проведення адміністративно- територіальної реформи у 1956 р. (розмежування за національною</a:t>
                      </a:r>
                    </a:p>
                    <a:p>
                      <a:pPr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uk-UA" sz="1400" noProof="0" smtClean="0">
                          <a:solidFill>
                            <a:srgbClr val="606615"/>
                          </a:solidFill>
                          <a:latin typeface="verdana"/>
                        </a:rPr>
                        <a:t>та мовною ознаками)</a:t>
                      </a:r>
                      <a:endParaRPr lang="uk-UA" sz="1400" noProof="0">
                        <a:solidFill>
                          <a:srgbClr val="606615"/>
                        </a:solidFill>
                        <a:latin typeface="verdana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7E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uk-UA" sz="1400" noProof="0" dirty="0" smtClean="0">
                          <a:solidFill>
                            <a:srgbClr val="606615"/>
                          </a:solidFill>
                          <a:latin typeface="verdana"/>
                        </a:rPr>
                        <a:t>Дотримання принципу «позитивного</a:t>
                      </a:r>
                    </a:p>
                    <a:p>
                      <a:pPr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uk-UA" sz="1400" noProof="0" dirty="0" smtClean="0">
                          <a:solidFill>
                            <a:srgbClr val="606615"/>
                          </a:solidFill>
                          <a:latin typeface="verdana"/>
                        </a:rPr>
                        <a:t>нейтралітету», неприєднання до військово-політичних блоків (уряд Індії</a:t>
                      </a:r>
                    </a:p>
                    <a:p>
                      <a:pPr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uk-UA" sz="1400" noProof="0" dirty="0" smtClean="0">
                          <a:solidFill>
                            <a:srgbClr val="606615"/>
                          </a:solidFill>
                          <a:latin typeface="verdana"/>
                        </a:rPr>
                        <a:t>засудив створення СЕАТО в 1954 р.</a:t>
                      </a:r>
                    </a:p>
                    <a:p>
                      <a:pPr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uk-UA" sz="1400" noProof="0" dirty="0" smtClean="0">
                          <a:solidFill>
                            <a:srgbClr val="606615"/>
                          </a:solidFill>
                          <a:latin typeface="verdana"/>
                        </a:rPr>
                        <a:t>і СЕНТО в 1955 р.).</a:t>
                      </a:r>
                    </a:p>
                    <a:p>
                      <a:pPr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uk-UA" sz="1400" noProof="0" dirty="0" smtClean="0">
                          <a:solidFill>
                            <a:srgbClr val="606615"/>
                          </a:solidFill>
                          <a:latin typeface="verdana"/>
                        </a:rPr>
                        <a:t>У відносинах з іншими країнами застосовували п’ять принципів мирного</a:t>
                      </a:r>
                    </a:p>
                    <a:p>
                      <a:pPr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uk-UA" sz="1400" noProof="0" dirty="0" smtClean="0">
                          <a:solidFill>
                            <a:srgbClr val="606615"/>
                          </a:solidFill>
                          <a:latin typeface="verdana"/>
                        </a:rPr>
                        <a:t>співіснування «</a:t>
                      </a:r>
                      <a:r>
                        <a:rPr lang="uk-UA" sz="1400" noProof="0" dirty="0" err="1" smtClean="0">
                          <a:solidFill>
                            <a:srgbClr val="606615"/>
                          </a:solidFill>
                          <a:latin typeface="verdana"/>
                        </a:rPr>
                        <a:t>панча</a:t>
                      </a:r>
                      <a:r>
                        <a:rPr lang="uk-UA" sz="1400" noProof="0" dirty="0" smtClean="0">
                          <a:solidFill>
                            <a:srgbClr val="606615"/>
                          </a:solidFill>
                          <a:latin typeface="verdana"/>
                        </a:rPr>
                        <a:t> </a:t>
                      </a:r>
                      <a:r>
                        <a:rPr lang="uk-UA" sz="1400" noProof="0" dirty="0" err="1" smtClean="0">
                          <a:solidFill>
                            <a:srgbClr val="606615"/>
                          </a:solidFill>
                          <a:latin typeface="verdana"/>
                        </a:rPr>
                        <a:t>шіла</a:t>
                      </a:r>
                      <a:r>
                        <a:rPr lang="uk-UA" sz="1400" noProof="0" dirty="0" smtClean="0">
                          <a:solidFill>
                            <a:srgbClr val="606615"/>
                          </a:solidFill>
                          <a:latin typeface="verdana"/>
                        </a:rPr>
                        <a:t>» (уперше</a:t>
                      </a:r>
                    </a:p>
                    <a:p>
                      <a:pPr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uk-UA" sz="1400" noProof="0" dirty="0" smtClean="0">
                          <a:solidFill>
                            <a:srgbClr val="606615"/>
                          </a:solidFill>
                          <a:latin typeface="verdana"/>
                        </a:rPr>
                        <a:t>щодо Китаю):</a:t>
                      </a:r>
                    </a:p>
                    <a:p>
                      <a:pPr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uk-UA" sz="1400" noProof="0" dirty="0" smtClean="0">
                          <a:solidFill>
                            <a:srgbClr val="606615"/>
                          </a:solidFill>
                          <a:latin typeface="verdana"/>
                        </a:rPr>
                        <a:t>• взаємна повага територіальної</a:t>
                      </a:r>
                    </a:p>
                    <a:p>
                      <a:pPr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uk-UA" sz="1400" noProof="0" dirty="0" smtClean="0">
                          <a:solidFill>
                            <a:srgbClr val="606615"/>
                          </a:solidFill>
                          <a:latin typeface="verdana"/>
                        </a:rPr>
                        <a:t>цілісності і суверенітету;</a:t>
                      </a:r>
                    </a:p>
                    <a:p>
                      <a:pPr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uk-UA" sz="1400" noProof="0" dirty="0" smtClean="0">
                          <a:solidFill>
                            <a:srgbClr val="606615"/>
                          </a:solidFill>
                          <a:latin typeface="verdana"/>
                        </a:rPr>
                        <a:t>• взаємний ненапад;</a:t>
                      </a:r>
                    </a:p>
                    <a:p>
                      <a:pPr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uk-UA" sz="1400" noProof="0" dirty="0" smtClean="0">
                          <a:solidFill>
                            <a:srgbClr val="606615"/>
                          </a:solidFill>
                          <a:latin typeface="verdana"/>
                        </a:rPr>
                        <a:t>• невтручання у внутрішні справи одне одного;</a:t>
                      </a:r>
                    </a:p>
                    <a:p>
                      <a:pPr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uk-UA" sz="1400" noProof="0" dirty="0" smtClean="0">
                          <a:solidFill>
                            <a:srgbClr val="606615"/>
                          </a:solidFill>
                          <a:latin typeface="verdana"/>
                        </a:rPr>
                        <a:t>• рівність і взаємна вигода;</a:t>
                      </a:r>
                    </a:p>
                    <a:p>
                      <a:pPr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uk-UA" sz="1400" noProof="0" dirty="0" smtClean="0">
                          <a:solidFill>
                            <a:srgbClr val="606615"/>
                          </a:solidFill>
                          <a:latin typeface="verdana"/>
                        </a:rPr>
                        <a:t>• мирне співіснування.</a:t>
                      </a:r>
                    </a:p>
                    <a:p>
                      <a:pPr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uk-UA" sz="1400" noProof="0" dirty="0" smtClean="0">
                          <a:solidFill>
                            <a:srgbClr val="606615"/>
                          </a:solidFill>
                          <a:latin typeface="verdana"/>
                        </a:rPr>
                        <a:t>Дж. </a:t>
                      </a:r>
                      <a:r>
                        <a:rPr lang="uk-UA" sz="1400" noProof="0" dirty="0" err="1" smtClean="0">
                          <a:solidFill>
                            <a:srgbClr val="606615"/>
                          </a:solidFill>
                          <a:latin typeface="verdana"/>
                        </a:rPr>
                        <a:t>Неру</a:t>
                      </a:r>
                      <a:r>
                        <a:rPr lang="uk-UA" sz="1400" noProof="0" dirty="0" smtClean="0">
                          <a:solidFill>
                            <a:srgbClr val="606615"/>
                          </a:solidFill>
                          <a:latin typeface="verdana"/>
                        </a:rPr>
                        <a:t> був одним з ініціаторів Бандунзької конференції 1955 р. і створення Руху неприєднання</a:t>
                      </a:r>
                    </a:p>
                    <a:p>
                      <a:pPr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uk-UA" sz="1400" noProof="0" dirty="0" smtClean="0">
                          <a:solidFill>
                            <a:srgbClr val="606615"/>
                          </a:solidFill>
                          <a:latin typeface="verdana"/>
                        </a:rPr>
                        <a:t>На початку 60-х рр. через перебування</a:t>
                      </a:r>
                    </a:p>
                    <a:p>
                      <a:pPr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uk-UA" sz="1400" noProof="0" dirty="0" smtClean="0">
                          <a:solidFill>
                            <a:srgbClr val="606615"/>
                          </a:solidFill>
                          <a:latin typeface="verdana"/>
                        </a:rPr>
                        <a:t>на території Індії Далай-лами Тибету погіршилися </a:t>
                      </a:r>
                      <a:r>
                        <a:rPr lang="uk-UA" sz="1400" noProof="0" dirty="0" err="1" smtClean="0">
                          <a:solidFill>
                            <a:srgbClr val="606615"/>
                          </a:solidFill>
                          <a:latin typeface="verdana"/>
                        </a:rPr>
                        <a:t>індійсько</a:t>
                      </a:r>
                      <a:r>
                        <a:rPr lang="uk-UA" sz="1400" noProof="0" dirty="0" smtClean="0">
                          <a:solidFill>
                            <a:srgbClr val="606615"/>
                          </a:solidFill>
                          <a:latin typeface="verdana"/>
                        </a:rPr>
                        <a:t> - </a:t>
                      </a:r>
                      <a:r>
                        <a:rPr lang="uk-UA" sz="1400" noProof="0" dirty="0" smtClean="0">
                          <a:solidFill>
                            <a:srgbClr val="606615"/>
                          </a:solidFill>
                          <a:latin typeface="verdana"/>
                        </a:rPr>
                        <a:t>китайські відносини. Китайські війська окупували частину індійської території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noProof="0" dirty="0" smtClean="0">
                          <a:solidFill>
                            <a:srgbClr val="606615"/>
                          </a:solidFill>
                          <a:latin typeface="verdana"/>
                        </a:rPr>
                        <a:t> </a:t>
                      </a:r>
                      <a:endParaRPr lang="uk-UA" sz="1400" noProof="0" dirty="0">
                        <a:solidFill>
                          <a:srgbClr val="606615"/>
                        </a:solidFill>
                        <a:latin typeface="verdana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7E5"/>
                    </a:solidFill>
                  </a:tcPr>
                </a:tc>
              </a:tr>
            </a:tbl>
          </a:graphicData>
        </a:graphic>
      </p:graphicFrame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1928794" y="500042"/>
            <a:ext cx="492154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i="0" u="none" strike="noStrike" cap="none" normalizeH="0" baseline="0" dirty="0" smtClean="0">
                <a:ln>
                  <a:noFill/>
                </a:ln>
                <a:effectLst/>
                <a:cs typeface="Arial" pitchFamily="34" charset="0"/>
              </a:rPr>
              <a:t>Політика Індії після здобуття незалежності</a:t>
            </a:r>
            <a:endParaRPr kumimoji="0" lang="uk-UA" sz="160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00562" y="428604"/>
            <a:ext cx="421484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dirty="0" smtClean="0"/>
              <a:t>Після смерті Дж. </a:t>
            </a:r>
            <a:r>
              <a:rPr lang="uk-UA" dirty="0" err="1" smtClean="0"/>
              <a:t>Неру</a:t>
            </a:r>
            <a:r>
              <a:rPr lang="uk-UA" dirty="0" smtClean="0"/>
              <a:t> прем’єр-міністром Індії стає Л. Б. </a:t>
            </a:r>
            <a:r>
              <a:rPr lang="uk-UA" dirty="0" err="1" smtClean="0"/>
              <a:t>Шастрі</a:t>
            </a:r>
            <a:r>
              <a:rPr lang="uk-UA" dirty="0" smtClean="0"/>
              <a:t>, який дотримувався курсу </a:t>
            </a:r>
            <a:r>
              <a:rPr lang="uk-UA" dirty="0" err="1" smtClean="0"/>
              <a:t>Неру</a:t>
            </a:r>
            <a:r>
              <a:rPr lang="uk-UA" dirty="0" smtClean="0"/>
              <a:t>. Але у 1965 р. виникає новий військовий конфлікт з Пакистаном через Кашмір.</a:t>
            </a:r>
          </a:p>
          <a:p>
            <a:pPr indent="457200" algn="just"/>
            <a:r>
              <a:rPr lang="uk-UA" dirty="0" smtClean="0"/>
              <a:t>Саме тоді, як Індії і Пакистану за допомогою міжнародних політичних сил вдалося владнати ситуацію (в січні 1966 р.), Л. Б. </a:t>
            </a:r>
            <a:r>
              <a:rPr lang="uk-UA" dirty="0" err="1" smtClean="0"/>
              <a:t>Шастрі</a:t>
            </a:r>
            <a:r>
              <a:rPr lang="uk-UA" dirty="0" smtClean="0"/>
              <a:t> несподівано помирає. Новим прем’єр-міністром стає донька Дж. </a:t>
            </a:r>
            <a:r>
              <a:rPr lang="uk-UA" dirty="0" err="1" smtClean="0"/>
              <a:t>Неру</a:t>
            </a:r>
            <a:r>
              <a:rPr lang="uk-UA" dirty="0" smtClean="0"/>
              <a:t> — Індіра Ганді (мала гарну освіту, політичний досвід, в уряді </a:t>
            </a:r>
            <a:r>
              <a:rPr lang="uk-UA" dirty="0" err="1" smtClean="0"/>
              <a:t>Шастрі</a:t>
            </a:r>
            <a:r>
              <a:rPr lang="uk-UA" dirty="0" smtClean="0"/>
              <a:t> була міністром інформації та радіомовлення).</a:t>
            </a:r>
            <a:endParaRPr lang="uk-UA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71480"/>
            <a:ext cx="3867054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285720" y="5929330"/>
            <a:ext cx="50720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Індіра</a:t>
            </a:r>
            <a:r>
              <a:rPr lang="ru-RU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Ганді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ru-RU" b="1" dirty="0" err="1" smtClean="0">
                <a:latin typeface="Courier New" pitchFamily="49" charset="0"/>
                <a:cs typeface="Courier New" pitchFamily="49" charset="0"/>
              </a:rPr>
              <a:t>прем'єр-міністр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dirty="0" err="1" smtClean="0">
                <a:latin typeface="Courier New" pitchFamily="49" charset="0"/>
                <a:cs typeface="Courier New" pitchFamily="49" charset="0"/>
              </a:rPr>
              <a:t>Індії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 в 1966-1977 </a:t>
            </a:r>
            <a:r>
              <a:rPr lang="ru-RU" b="1" dirty="0" err="1" smtClean="0">
                <a:latin typeface="Courier New" pitchFamily="49" charset="0"/>
                <a:cs typeface="Courier New" pitchFamily="49" charset="0"/>
              </a:rPr>
              <a:t>рр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. </a:t>
            </a:r>
            <a:r>
              <a:rPr lang="ru-RU" b="1" dirty="0" err="1" smtClean="0">
                <a:latin typeface="Courier New" pitchFamily="49" charset="0"/>
                <a:cs typeface="Courier New" pitchFamily="49" charset="0"/>
              </a:rPr>
              <a:t>і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 1980-1984 </a:t>
            </a:r>
            <a:r>
              <a:rPr lang="ru-RU" b="1" dirty="0" err="1" smtClean="0">
                <a:latin typeface="Courier New" pitchFamily="49" charset="0"/>
                <a:cs typeface="Courier New" pitchFamily="49" charset="0"/>
              </a:rPr>
              <a:t>рр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28596" y="357166"/>
          <a:ext cx="8286808" cy="3714776"/>
        </p:xfrm>
        <a:graphic>
          <a:graphicData uri="http://schemas.openxmlformats.org/drawingml/2006/table">
            <a:tbl>
              <a:tblPr/>
              <a:tblGrid>
                <a:gridCol w="5128841"/>
                <a:gridCol w="3157967"/>
              </a:tblGrid>
              <a:tr h="2846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noProof="0" dirty="0" smtClean="0">
                          <a:solidFill>
                            <a:srgbClr val="606615"/>
                          </a:solidFill>
                          <a:latin typeface="verdana"/>
                        </a:rPr>
                        <a:t>Внутрішня політика</a:t>
                      </a:r>
                      <a:endParaRPr lang="uk-UA" sz="1600" noProof="0" dirty="0">
                        <a:solidFill>
                          <a:srgbClr val="606615"/>
                        </a:solidFill>
                        <a:latin typeface="verdana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7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noProof="0" smtClean="0">
                          <a:solidFill>
                            <a:srgbClr val="606615"/>
                          </a:solidFill>
                          <a:latin typeface="verdana"/>
                        </a:rPr>
                        <a:t>Зовнішня політика</a:t>
                      </a:r>
                      <a:endParaRPr lang="uk-UA" sz="1600" noProof="0">
                        <a:solidFill>
                          <a:srgbClr val="606615"/>
                        </a:solidFill>
                        <a:latin typeface="verdana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7E5"/>
                    </a:solidFill>
                  </a:tcPr>
                </a:tc>
              </a:tr>
              <a:tr h="34300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noProof="0" dirty="0" smtClean="0">
                          <a:solidFill>
                            <a:srgbClr val="606615"/>
                          </a:solidFill>
                          <a:latin typeface="verdana"/>
                        </a:rPr>
                        <a:t>Проведення радикальних соціально-економічних реформ: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noProof="0" dirty="0" smtClean="0">
                          <a:solidFill>
                            <a:srgbClr val="606615"/>
                          </a:solidFill>
                          <a:latin typeface="verdana"/>
                        </a:rPr>
                        <a:t>• націоналізація банків і системи загального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noProof="0" dirty="0" smtClean="0">
                          <a:solidFill>
                            <a:srgbClr val="606615"/>
                          </a:solidFill>
                          <a:latin typeface="verdana"/>
                        </a:rPr>
                        <a:t>страхування;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noProof="0" dirty="0" smtClean="0">
                          <a:solidFill>
                            <a:srgbClr val="606615"/>
                          </a:solidFill>
                          <a:latin typeface="verdana"/>
                        </a:rPr>
                        <a:t>• передача до рук держави експортної та імпортної торгівлі;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noProof="0" dirty="0" smtClean="0">
                          <a:solidFill>
                            <a:srgbClr val="606615"/>
                          </a:solidFill>
                          <a:latin typeface="verdana"/>
                        </a:rPr>
                        <a:t>• організація кооперативної торгівлі товарами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noProof="0" dirty="0" smtClean="0">
                          <a:solidFill>
                            <a:srgbClr val="606615"/>
                          </a:solidFill>
                          <a:latin typeface="verdana"/>
                        </a:rPr>
                        <a:t>широкого вжитку у містах і сільській місцевості;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noProof="0" dirty="0" smtClean="0">
                          <a:solidFill>
                            <a:srgbClr val="606615"/>
                          </a:solidFill>
                          <a:latin typeface="verdana"/>
                        </a:rPr>
                        <a:t>• обмеження діяльності монополій;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noProof="0" dirty="0" smtClean="0">
                          <a:solidFill>
                            <a:srgbClr val="606615"/>
                          </a:solidFill>
                          <a:latin typeface="verdana"/>
                        </a:rPr>
                        <a:t>• продовження аграрної реформи;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noProof="0" dirty="0" smtClean="0">
                          <a:solidFill>
                            <a:srgbClr val="606615"/>
                          </a:solidFill>
                          <a:latin typeface="verdana"/>
                        </a:rPr>
                        <a:t>• зменшення податку на невеликі ділянки землі, земельного максимуму;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noProof="0" dirty="0" smtClean="0">
                          <a:solidFill>
                            <a:srgbClr val="606615"/>
                          </a:solidFill>
                          <a:latin typeface="verdana"/>
                        </a:rPr>
                        <a:t>• скасування пенсій та привілеїв для князів.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noProof="0" dirty="0" smtClean="0">
                          <a:solidFill>
                            <a:srgbClr val="606615"/>
                          </a:solidFill>
                          <a:latin typeface="verdana"/>
                        </a:rPr>
                        <a:t>Але паралельно із цим: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noProof="0" dirty="0" smtClean="0">
                          <a:solidFill>
                            <a:srgbClr val="606615"/>
                          </a:solidFill>
                          <a:latin typeface="verdana"/>
                        </a:rPr>
                        <a:t>• запровадження надзвичайного стану (1975), заборона страйків;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noProof="0" dirty="0" smtClean="0">
                          <a:solidFill>
                            <a:srgbClr val="606615"/>
                          </a:solidFill>
                          <a:latin typeface="verdana"/>
                        </a:rPr>
                        <a:t>• порушення громадянських прав і свобод;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noProof="0" dirty="0" smtClean="0">
                          <a:solidFill>
                            <a:srgbClr val="606615"/>
                          </a:solidFill>
                          <a:latin typeface="verdana"/>
                        </a:rPr>
                        <a:t>• антигуманні методи розв’язання демографічної проблеми (через примусову стерилізацію)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noProof="0" dirty="0" smtClean="0">
                          <a:solidFill>
                            <a:srgbClr val="606615"/>
                          </a:solidFill>
                          <a:latin typeface="verdana"/>
                        </a:rPr>
                        <a:t> </a:t>
                      </a:r>
                      <a:endParaRPr lang="uk-UA" sz="1200" noProof="0" dirty="0">
                        <a:solidFill>
                          <a:srgbClr val="606615"/>
                        </a:solidFill>
                        <a:latin typeface="verdana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7E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noProof="0" dirty="0" smtClean="0">
                          <a:solidFill>
                            <a:srgbClr val="606615"/>
                          </a:solidFill>
                          <a:latin typeface="verdana"/>
                        </a:rPr>
                        <a:t>Активізується співробітництво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noProof="0" dirty="0" smtClean="0">
                          <a:solidFill>
                            <a:srgbClr val="606615"/>
                          </a:solidFill>
                          <a:latin typeface="verdana"/>
                        </a:rPr>
                        <a:t>із СРСР, особливо у військовій сфері.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noProof="0" dirty="0" smtClean="0">
                          <a:solidFill>
                            <a:srgbClr val="606615"/>
                          </a:solidFill>
                          <a:latin typeface="verdana"/>
                        </a:rPr>
                        <a:t>У грудні 1971 р. Індія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noProof="0" dirty="0" smtClean="0">
                          <a:solidFill>
                            <a:srgbClr val="606615"/>
                          </a:solidFill>
                          <a:latin typeface="verdana"/>
                        </a:rPr>
                        <a:t>розпочинає чергову війну проти Пакистану і доводить її до успішного кінця.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noProof="0" dirty="0" smtClean="0">
                          <a:solidFill>
                            <a:srgbClr val="606615"/>
                          </a:solidFill>
                          <a:latin typeface="verdana"/>
                        </a:rPr>
                        <a:t>Після цього авторитет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noProof="0" dirty="0" smtClean="0">
                          <a:solidFill>
                            <a:srgbClr val="606615"/>
                          </a:solidFill>
                          <a:latin typeface="verdana"/>
                        </a:rPr>
                        <a:t>Індії на міжнародній арені зростає.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noProof="0" dirty="0" smtClean="0">
                          <a:solidFill>
                            <a:srgbClr val="606615"/>
                          </a:solidFill>
                          <a:latin typeface="verdana"/>
                        </a:rPr>
                        <a:t>Але за умов енергетичної кризи 1973 р. ця війна гальмує здійснення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noProof="0" dirty="0" smtClean="0">
                          <a:solidFill>
                            <a:srgbClr val="606615"/>
                          </a:solidFill>
                          <a:latin typeface="verdana"/>
                        </a:rPr>
                        <a:t>Економічних і соціальних програм.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noProof="0" dirty="0" smtClean="0">
                          <a:solidFill>
                            <a:srgbClr val="606615"/>
                          </a:solidFill>
                          <a:latin typeface="verdana"/>
                        </a:rPr>
                        <a:t>Економічна ситуація в країні погіршується, формується опозиція уряду І. Ганді</a:t>
                      </a:r>
                      <a:endParaRPr lang="uk-UA" sz="1200" noProof="0" dirty="0">
                        <a:solidFill>
                          <a:srgbClr val="606615"/>
                        </a:solidFill>
                        <a:latin typeface="verdana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7E5"/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28596" y="4143380"/>
            <a:ext cx="82868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dirty="0" smtClean="0"/>
              <a:t>На виборах 1977 р. Індіра Ганді програла. В ІНК відбувається розкол. І. Ганді створює власну партію — ІНК(І).</a:t>
            </a:r>
          </a:p>
          <a:p>
            <a:r>
              <a:rPr lang="uk-UA" sz="1600" dirty="0" smtClean="0"/>
              <a:t>В економіці країни назріває критична ситуація, і в 1980 р. І. Ганді знову стає прем’єр-міністром. Але в цей період активізуються сепаратистські тенденції в країні. 31 жовтня 1984 р. І. Ганді була </a:t>
            </a:r>
            <a:r>
              <a:rPr lang="uk-UA" sz="1600" dirty="0" smtClean="0"/>
              <a:t>вбита сикхськими </a:t>
            </a:r>
            <a:r>
              <a:rPr lang="uk-UA" sz="1600" dirty="0" smtClean="0"/>
              <a:t>екстремістами. Діяльність І. Ганді мала загалом позитивне значення для соціально-економічного розвитку Індії. Проте складність проблем усередині індійського суспільства унеможливила успішне завершення реформ І. Ганді.</a:t>
            </a:r>
            <a:endParaRPr lang="uk-UA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7158" y="500042"/>
            <a:ext cx="842968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dirty="0" smtClean="0"/>
              <a:t>У грудні 1984 р. прем’єр-міністром Індії стає син І. Ганді — </a:t>
            </a:r>
            <a:r>
              <a:rPr lang="uk-UA" sz="1600" dirty="0" err="1" smtClean="0"/>
              <a:t>Раджив</a:t>
            </a:r>
            <a:r>
              <a:rPr lang="uk-UA" sz="1600" dirty="0" smtClean="0"/>
              <a:t> Ганді, який спрямував свої зусилля на:</a:t>
            </a:r>
          </a:p>
          <a:p>
            <a:r>
              <a:rPr lang="uk-UA" sz="1600" dirty="0" smtClean="0"/>
              <a:t>• подальше зміцнення єдності країни;</a:t>
            </a:r>
          </a:p>
          <a:p>
            <a:r>
              <a:rPr lang="uk-UA" sz="1600" dirty="0" smtClean="0"/>
              <a:t>• боротьбу проти сепаратистів;</a:t>
            </a:r>
          </a:p>
          <a:p>
            <a:r>
              <a:rPr lang="uk-UA" sz="1600" dirty="0" smtClean="0"/>
              <a:t>• боротьбу проти «старих ворогів» індійського суспільства: бідності, безробіття, неписьменності, хвороб.</a:t>
            </a:r>
          </a:p>
          <a:p>
            <a:r>
              <a:rPr lang="uk-UA" sz="1600" dirty="0" smtClean="0"/>
              <a:t>До середини 1990-х років в політиці Індії домінував ІНК, яку очолювали представники сім’ї </a:t>
            </a:r>
            <a:r>
              <a:rPr lang="uk-UA" sz="1600" dirty="0" err="1" smtClean="0"/>
              <a:t>Неру-Ганді</a:t>
            </a:r>
            <a:r>
              <a:rPr lang="uk-UA" sz="1600" dirty="0" smtClean="0"/>
              <a:t>. Лише після конфлікту в країні почали спалахувати серйозні міжетнічні та міжконфесійні конфлікти.</a:t>
            </a:r>
          </a:p>
          <a:p>
            <a:r>
              <a:rPr lang="uk-UA" sz="1600" dirty="0" smtClean="0"/>
              <a:t>Відбувається радикалізація індійського суспільства. Саме тоді</a:t>
            </a:r>
          </a:p>
          <a:p>
            <a:r>
              <a:rPr lang="uk-UA" sz="1600" dirty="0" err="1" smtClean="0"/>
              <a:t>Бхаратія</a:t>
            </a:r>
            <a:r>
              <a:rPr lang="uk-UA" sz="1600" dirty="0" smtClean="0"/>
              <a:t> </a:t>
            </a:r>
            <a:r>
              <a:rPr lang="uk-UA" sz="1600" dirty="0" err="1" smtClean="0"/>
              <a:t>Д</a:t>
            </a:r>
            <a:r>
              <a:rPr lang="uk-UA" sz="1600" dirty="0" err="1" smtClean="0"/>
              <a:t>жаната</a:t>
            </a:r>
            <a:r>
              <a:rPr lang="uk-UA" sz="1600" dirty="0" smtClean="0"/>
              <a:t> </a:t>
            </a:r>
            <a:r>
              <a:rPr lang="uk-UA" sz="1600" dirty="0" smtClean="0"/>
              <a:t>парті (БДП) почала виконувати перші ролі, а її керівникам вдалося об’єднати частину </a:t>
            </a:r>
            <a:r>
              <a:rPr lang="uk-UA" sz="1600" dirty="0" err="1" smtClean="0"/>
              <a:t>крайньо</a:t>
            </a:r>
            <a:r>
              <a:rPr lang="uk-UA" sz="1600" dirty="0" smtClean="0"/>
              <a:t> - правих </a:t>
            </a:r>
            <a:r>
              <a:rPr lang="uk-UA" sz="1600" dirty="0" smtClean="0"/>
              <a:t>партій, які намагалися перехопити владу у розгублених консерваторів. 1998–2004 рр. БДП очолила уряд та створила більшість в палатах парламенту Індії, а керівником уряду був обраний більш поміркований їх представник — </a:t>
            </a:r>
            <a:r>
              <a:rPr lang="uk-UA" sz="1600" dirty="0" err="1" smtClean="0"/>
              <a:t>Атал</a:t>
            </a:r>
            <a:r>
              <a:rPr lang="uk-UA" sz="1600" dirty="0" smtClean="0"/>
              <a:t> </a:t>
            </a:r>
            <a:r>
              <a:rPr lang="uk-UA" sz="1600" dirty="0" err="1" smtClean="0"/>
              <a:t>Біхарі</a:t>
            </a:r>
            <a:r>
              <a:rPr lang="uk-UA" sz="1600" dirty="0" smtClean="0"/>
              <a:t> </a:t>
            </a:r>
            <a:r>
              <a:rPr lang="uk-UA" sz="1600" dirty="0" err="1" smtClean="0"/>
              <a:t>Ваджпаї</a:t>
            </a:r>
            <a:r>
              <a:rPr lang="uk-UA" sz="1600" dirty="0" smtClean="0"/>
              <a:t>.</a:t>
            </a:r>
          </a:p>
          <a:p>
            <a:r>
              <a:rPr lang="uk-UA" sz="1600" dirty="0" smtClean="0"/>
              <a:t>22 травня 2004 р. </a:t>
            </a:r>
            <a:r>
              <a:rPr lang="uk-UA" sz="1600" dirty="0" err="1" smtClean="0"/>
              <a:t>Манмохан</a:t>
            </a:r>
            <a:r>
              <a:rPr lang="uk-UA" sz="1600" dirty="0" smtClean="0"/>
              <a:t> </a:t>
            </a:r>
            <a:r>
              <a:rPr lang="uk-UA" sz="1600" dirty="0" err="1" smtClean="0"/>
              <a:t>Сінґх</a:t>
            </a:r>
            <a:r>
              <a:rPr lang="uk-UA" sz="1600" dirty="0" smtClean="0"/>
              <a:t> став головою уряду Індії. А в 2009 р. на чергових парламентських виборах Коаліція Об’єднаного прогресивного альянсу на чолі з керівництвом ІНК забезпечила собі підтримку в парламенті, а </a:t>
            </a:r>
            <a:r>
              <a:rPr lang="uk-UA" sz="1600" dirty="0" err="1" smtClean="0"/>
              <a:t>Манмохана</a:t>
            </a:r>
            <a:r>
              <a:rPr lang="uk-UA" sz="1600" dirty="0" smtClean="0"/>
              <a:t> </a:t>
            </a:r>
            <a:r>
              <a:rPr lang="uk-UA" sz="1600" dirty="0" err="1" smtClean="0"/>
              <a:t>Сінґха</a:t>
            </a:r>
            <a:r>
              <a:rPr lang="uk-UA" sz="1600" dirty="0" smtClean="0"/>
              <a:t> було </a:t>
            </a:r>
            <a:r>
              <a:rPr lang="uk-UA" sz="1600" dirty="0" err="1" smtClean="0"/>
              <a:t>переобрано</a:t>
            </a:r>
            <a:r>
              <a:rPr lang="uk-UA" sz="1600" dirty="0" smtClean="0"/>
              <a:t> прем’єр-міністром.</a:t>
            </a:r>
            <a:endParaRPr lang="uk-UA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історія\65965701_Radzhiv_Gand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428604"/>
            <a:ext cx="2054230" cy="2846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428604"/>
            <a:ext cx="1892304" cy="2865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428596" y="3357562"/>
            <a:ext cx="37147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err="1" smtClean="0">
                <a:latin typeface="Courier New" pitchFamily="49" charset="0"/>
                <a:cs typeface="Courier New" pitchFamily="49" charset="0"/>
              </a:rPr>
              <a:t>Раджив</a:t>
            </a:r>
            <a:r>
              <a:rPr lang="uk-UA" b="1" dirty="0" smtClean="0">
                <a:latin typeface="Courier New" pitchFamily="49" charset="0"/>
                <a:cs typeface="Courier New" pitchFamily="49" charset="0"/>
              </a:rPr>
              <a:t> Ганді</a:t>
            </a:r>
          </a:p>
          <a:p>
            <a:pPr algn="ctr"/>
            <a:r>
              <a:rPr lang="ru-RU" b="1" dirty="0" err="1" smtClean="0">
                <a:latin typeface="Courier New" pitchFamily="49" charset="0"/>
                <a:cs typeface="Courier New" pitchFamily="49" charset="0"/>
              </a:rPr>
              <a:t>прем'єр-міністр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dirty="0" err="1" smtClean="0">
                <a:latin typeface="Courier New" pitchFamily="49" charset="0"/>
                <a:cs typeface="Courier New" pitchFamily="49" charset="0"/>
              </a:rPr>
              <a:t>Індії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 в 1984—1989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929190" y="3357562"/>
            <a:ext cx="38576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b="1" dirty="0" smtClean="0">
                <a:latin typeface="Courier New" pitchFamily="49" charset="0"/>
                <a:cs typeface="Courier New" pitchFamily="49" charset="0"/>
              </a:rPr>
              <a:t>Манмога́н Сінґх</a:t>
            </a:r>
            <a:r>
              <a:rPr lang="uk-UA" b="1" dirty="0" smtClean="0">
                <a:latin typeface="Courier New" pitchFamily="49" charset="0"/>
                <a:cs typeface="Courier New" pitchFamily="49" charset="0"/>
              </a:rPr>
              <a:t> -</a:t>
            </a:r>
            <a:r>
              <a:rPr lang="vi-VN" b="1" dirty="0" smtClean="0">
                <a:latin typeface="Courier New" pitchFamily="49" charset="0"/>
                <a:cs typeface="Courier New" pitchFamily="49" charset="0"/>
              </a:rPr>
              <a:t> прем'єр-міністр Індії</a:t>
            </a:r>
            <a:r>
              <a:rPr lang="uk-UA" b="1" dirty="0" smtClean="0">
                <a:latin typeface="Courier New" pitchFamily="49" charset="0"/>
                <a:cs typeface="Courier New" pitchFamily="49" charset="0"/>
              </a:rPr>
              <a:t>,</a:t>
            </a:r>
          </a:p>
          <a:p>
            <a:pPr algn="ctr"/>
            <a:r>
              <a:rPr lang="uk-UA" b="1" dirty="0" smtClean="0">
                <a:latin typeface="Courier New" pitchFamily="49" charset="0"/>
                <a:cs typeface="Courier New" pitchFamily="49" charset="0"/>
              </a:rPr>
              <a:t>з 2004р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4714884"/>
            <a:ext cx="364333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latin typeface="Courier New" pitchFamily="49" charset="0"/>
                <a:cs typeface="Courier New" pitchFamily="49" charset="0"/>
              </a:rPr>
              <a:t>Зміцнення країни;</a:t>
            </a:r>
          </a:p>
          <a:p>
            <a:pPr algn="ctr"/>
            <a:r>
              <a:rPr lang="uk-UA" b="1" dirty="0" smtClean="0">
                <a:latin typeface="Courier New" pitchFamily="49" charset="0"/>
                <a:cs typeface="Courier New" pitchFamily="49" charset="0"/>
              </a:rPr>
              <a:t>Боротьба з сепаратизмом;</a:t>
            </a:r>
          </a:p>
          <a:p>
            <a:pPr algn="ctr"/>
            <a:r>
              <a:rPr lang="uk-UA" b="1" dirty="0" smtClean="0">
                <a:latin typeface="Courier New" pitchFamily="49" charset="0"/>
                <a:cs typeface="Courier New" pitchFamily="49" charset="0"/>
              </a:rPr>
              <a:t>Боротьба з бідністю, безробіттям, неграмотністю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00628" y="4286256"/>
            <a:ext cx="37147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latin typeface="Courier New" pitchFamily="49" charset="0"/>
                <a:cs typeface="Courier New" pitchFamily="49" charset="0"/>
              </a:rPr>
              <a:t>Розвиток економіки на основі досягнень НТР;</a:t>
            </a:r>
          </a:p>
          <a:p>
            <a:pPr algn="ctr"/>
            <a:r>
              <a:rPr lang="uk-UA" b="1" dirty="0" smtClean="0">
                <a:latin typeface="Courier New" pitchFamily="49" charset="0"/>
                <a:cs typeface="Courier New" pitchFamily="49" charset="0"/>
              </a:rPr>
              <a:t>Боротьба з сепаратизмом;</a:t>
            </a:r>
          </a:p>
          <a:p>
            <a:pPr algn="ctr"/>
            <a:r>
              <a:rPr lang="uk-UA" b="1" dirty="0" smtClean="0">
                <a:latin typeface="Courier New" pitchFamily="49" charset="0"/>
                <a:cs typeface="Courier New" pitchFamily="49" charset="0"/>
              </a:rPr>
              <a:t>Боротьба з бідністю, безробіттям, неграмотністю;</a:t>
            </a:r>
          </a:p>
          <a:p>
            <a:pPr algn="ctr"/>
            <a:r>
              <a:rPr lang="uk-UA" b="1" dirty="0" smtClean="0">
                <a:latin typeface="Courier New" pitchFamily="49" charset="0"/>
                <a:cs typeface="Courier New" pitchFamily="49" charset="0"/>
              </a:rPr>
              <a:t>Забезпечення національної безпеки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68</TotalTime>
  <Words>1187</Words>
  <Application>Microsoft Office PowerPoint</Application>
  <PresentationFormat>Экран (4:3)</PresentationFormat>
  <Paragraphs>118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Аспект</vt:lpstr>
      <vt:lpstr>Індія  в ІІ половині ХХ – на початку ХХІ століття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Індія  в ІІ половині ХХ – на початку ХХІ століття</dc:title>
  <dc:creator>User</dc:creator>
  <cp:lastModifiedBy>User</cp:lastModifiedBy>
  <cp:revision>8</cp:revision>
  <dcterms:created xsi:type="dcterms:W3CDTF">2014-03-30T19:26:10Z</dcterms:created>
  <dcterms:modified xsi:type="dcterms:W3CDTF">2014-04-08T04:54:38Z</dcterms:modified>
</cp:coreProperties>
</file>