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  <a:srgbClr val="FF5B5B"/>
    <a:srgbClr val="8E0000"/>
    <a:srgbClr val="6B32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3803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0" y="0"/>
            <a:ext cx="2789238" cy="23590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1947-D0DA-41CA-82F6-F50C9DE49443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9998-EFBA-4C9A-86FF-AA7687A1A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0698-342F-4B8F-9E4F-5C64ED03BAB5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7E72-A090-49EC-9486-B35856613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 rot="5400000">
            <a:off x="4572000" y="2349500"/>
            <a:ext cx="6519863" cy="1811337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6553200" y="6135688"/>
            <a:ext cx="987425" cy="7223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8605838" y="1379538"/>
            <a:ext cx="539750" cy="1462087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8604250" y="0"/>
            <a:ext cx="539750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77F-6DC9-49CB-A2FE-4828704C84DD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B40A-C700-44C6-8B06-B57DD636D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5DE2-B4CD-48A9-8DD5-50789DC2F691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5E67-6B64-4B1E-B362-2D87E864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 bwMode="gray">
          <a:xfrm>
            <a:off x="0" y="0"/>
            <a:ext cx="2789238" cy="26701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rtlCol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8023-9969-4E28-868A-673F2687B895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13B1-2BC1-4289-BFF7-CFBC743E7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F93E-345A-4A3C-AE5E-280FA1B0855B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7720-CBE2-4765-9539-BC70CB872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C9E5-6A64-4AC7-AB50-FDEFC4E5A1B0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B7D1-CF10-46A2-8319-58C74FFB3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ADCC-70DB-4200-9651-EFE91349B1B0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67A3-5165-412D-861C-EE9D7B00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 bwMode="gray"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1"/>
          <p:cNvSpPr/>
          <p:nvPr userDrawn="1"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12"/>
          <p:cNvSpPr/>
          <p:nvPr userDrawn="1"/>
        </p:nvSpPr>
        <p:spPr bwMode="gray">
          <a:xfrm>
            <a:off x="0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 userDrawn="1"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 userDrawn="1"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 userDrawn="1"/>
        </p:nvSpPr>
        <p:spPr bwMode="gray">
          <a:xfrm>
            <a:off x="8842375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77EC-BB38-41E3-8B8A-AEA50B9C1D01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1E9C-EA9B-4320-A870-C886F8FB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60E-DFCF-4661-9DEC-BC844138A9CC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4FBA9-1382-443F-9EE5-FF37A978E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73EC-D95E-40B4-A349-B2D936200C56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2543-0BCB-4DCA-BECA-83C57EC0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1638"/>
            <a:ext cx="8686800" cy="109855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6100" y="996950"/>
            <a:ext cx="977900" cy="89535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2763" y="0"/>
            <a:ext cx="1947862" cy="5397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050" cy="53975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794FB0-41E4-498A-AFE7-571F72AE5113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575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025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D2A3E7-CC78-4E20-8DBC-4618892E0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79" r:id="rId5"/>
    <p:sldLayoutId id="2147483685" r:id="rId6"/>
    <p:sldLayoutId id="2147483686" r:id="rId7"/>
    <p:sldLayoutId id="2147483680" r:id="rId8"/>
    <p:sldLayoutId id="2147483681" r:id="rId9"/>
    <p:sldLayoutId id="2147483682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AA5E7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hella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071810"/>
            <a:ext cx="7781544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50" dirty="0" err="1">
                <a:ln w="11430"/>
                <a:solidFill>
                  <a:srgbClr val="6B32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Взяття</a:t>
            </a:r>
            <a:r>
              <a:rPr lang="ru-RU" spc="50" dirty="0">
                <a:ln w="11430"/>
                <a:solidFill>
                  <a:srgbClr val="6B32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Константинополя турками у 1453 </a:t>
            </a:r>
            <a:r>
              <a:rPr lang="ru-RU" spc="50" dirty="0" err="1">
                <a:ln w="11430"/>
                <a:solidFill>
                  <a:srgbClr val="6B32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роц</a:t>
            </a:r>
            <a:r>
              <a:rPr lang="uk-UA" spc="50" dirty="0">
                <a:ln w="11430"/>
                <a:solidFill>
                  <a:srgbClr val="6B32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і</a:t>
            </a:r>
            <a:endParaRPr lang="ru-RU" spc="50" dirty="0">
              <a:ln w="11430"/>
              <a:solidFill>
                <a:srgbClr val="6B328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142852"/>
            <a:ext cx="3427413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>
                <a:ln w="3175">
                  <a:solidFill>
                    <a:srgbClr val="8E0000"/>
                  </a:solidFill>
                </a:ln>
                <a:solidFill>
                  <a:srgbClr val="FF5B5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Підготувала</a:t>
            </a:r>
            <a:r>
              <a:rPr lang="ru-RU" sz="2800" b="1" cap="all" dirty="0">
                <a:ln w="3175">
                  <a:solidFill>
                    <a:srgbClr val="8E0000"/>
                  </a:solidFill>
                </a:ln>
                <a:solidFill>
                  <a:srgbClr val="FF5B5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>
                <a:ln w="3175">
                  <a:solidFill>
                    <a:srgbClr val="8E0000"/>
                  </a:solidFill>
                </a:ln>
                <a:solidFill>
                  <a:srgbClr val="FF5B5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учениця</a:t>
            </a:r>
            <a:r>
              <a:rPr lang="ru-RU" sz="2800" b="1" cap="all" dirty="0">
                <a:ln w="3175">
                  <a:solidFill>
                    <a:srgbClr val="8E0000"/>
                  </a:solidFill>
                </a:ln>
                <a:solidFill>
                  <a:srgbClr val="FF5B5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7-В </a:t>
            </a:r>
            <a:r>
              <a:rPr lang="ru-RU" sz="2800" b="1" cap="all" dirty="0" err="1">
                <a:ln w="3175">
                  <a:solidFill>
                    <a:srgbClr val="8E0000"/>
                  </a:solidFill>
                </a:ln>
                <a:solidFill>
                  <a:srgbClr val="FF5B5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класу</a:t>
            </a:r>
            <a:r>
              <a:rPr lang="ru-RU" sz="2800" b="1" cap="all" dirty="0">
                <a:ln w="3175">
                  <a:solidFill>
                    <a:srgbClr val="8E0000"/>
                  </a:solidFill>
                </a:ln>
                <a:solidFill>
                  <a:srgbClr val="FF5B5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>
                <a:ln w="3175">
                  <a:solidFill>
                    <a:srgbClr val="8E0000"/>
                  </a:solidFill>
                </a:ln>
                <a:solidFill>
                  <a:srgbClr val="FF5B5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Кошина</a:t>
            </a:r>
            <a:r>
              <a:rPr lang="ru-RU" sz="2800" b="1" cap="all" dirty="0">
                <a:ln w="3175">
                  <a:solidFill>
                    <a:srgbClr val="8E0000"/>
                  </a:solidFill>
                </a:ln>
                <a:solidFill>
                  <a:srgbClr val="FF5B5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Анна</a:t>
            </a:r>
            <a:endParaRPr lang="ru-RU" sz="2800" b="1" cap="all" dirty="0">
              <a:ln w="3175">
                <a:solidFill>
                  <a:srgbClr val="8E0000"/>
                </a:solidFill>
              </a:ln>
              <a:solidFill>
                <a:srgbClr val="FF5B5B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Аня ;)\Школа\История\Siege_constantinople_bnf_fr2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7715250" cy="59356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6072206"/>
            <a:ext cx="8143932" cy="78579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Картина осади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Константинеополя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джерел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французької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бібліотеки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endParaRPr lang="ru-RU" sz="16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Аня ;)\Школа\История\Siege_of_Constantin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42875"/>
            <a:ext cx="6858000" cy="618331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6072206"/>
            <a:ext cx="8143932" cy="78579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Місце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битви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за Константинополь, Париж 1499</a:t>
            </a:r>
            <a:endParaRPr lang="ru-RU" sz="16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500174"/>
            <a:ext cx="9072594" cy="535782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Костянтин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останнім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імператорів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ромєєв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Із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смертю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Костянтина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XI,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Візантійська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імперія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припинила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своє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існування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Її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землі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увійшли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 складу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держави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Османа. Грекам султан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дарував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права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самоврядної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общини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усередині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імперії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на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чолі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общини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повинен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стояти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Патріарх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Константинопольський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відповідальний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перед султаном.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Багато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істориків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рахують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падіння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Константинополя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ключовим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моментом в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європейській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історії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відокремлює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Середньовіччя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епохи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Відродження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пояснюючи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крахом старого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релігійного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порядку, 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також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вживанням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ході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битви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нових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військових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технологій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таких, як порох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артилерія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Багато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університетів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Західної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Європи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поповнилися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грецькими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ученими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бігли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Візантії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зіграло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чималу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роль в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подальшій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рецепції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римського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права.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Падіння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Константинополя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також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перекрило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головну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торгівельну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дорогу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Європи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Азії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змусило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європейців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шукати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нову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морську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дорогу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можливо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привело до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відкриття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Америки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початку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епохи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великих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географічних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відкриттів.Але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більшість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європейців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вважали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загибель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Візантії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стала початком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кінця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світу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оскільки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лише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Візантія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була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спадкоємицею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Римської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імперії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Із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загибеллю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Візантії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могли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початися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жахливі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події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Європі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епідемії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чуми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пожежі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землетруси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засухи,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повені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звичайно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напади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чужоземців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сходу.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Лише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кінця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XVII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століття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натиск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Туреччини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Європу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ослабів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ближче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кінця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XVIII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століття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Туреччина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стала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втрачати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свої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землі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</a:t>
            </a:r>
            <a:endParaRPr lang="ru-RU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Наслідки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Nuremberg_chronicles_-_CONSTANTINOP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871538"/>
            <a:ext cx="9261476" cy="427196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214950"/>
            <a:ext cx="8143932" cy="78579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Константинополь(Стамбул) в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кінці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XV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століття</a:t>
            </a:r>
            <a:endParaRPr lang="ru-RU" sz="16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500174"/>
            <a:ext cx="9072594" cy="535782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hlinkClick r:id="rId2"/>
              </a:rPr>
              <a:t> 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hlinkClick r:id="rId2"/>
              </a:rPr>
              <a:t>http://www.hellas.ru</a:t>
            </a:r>
            <a:endParaRPr lang="uk-UA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hlinkClick r:id="rId3"/>
              </a:rPr>
              <a:t> 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hlinkClick r:id="rId3"/>
              </a:rPr>
              <a:t>http://ru.wikipedia.org</a:t>
            </a:r>
            <a:r>
              <a:rPr lang="uk-UA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ru-RU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Джерела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14810" y="1643050"/>
            <a:ext cx="8072526" cy="342902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Столиця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Візантійської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імперії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Констан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тинополь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захоплена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турками-осма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нами 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чолі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султаном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Мехмедом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II 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у </a:t>
            </a:r>
            <a:endParaRPr lang="en-US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вівторок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29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травня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1453 р.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Це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спричини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ло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знищення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Східної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Римської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імперії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endParaRPr lang="en-US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смерть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останнього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візантійського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імпера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тора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Костянтина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XI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Драгаша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Перемога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дала туркам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панування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східному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басей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Середземномор'я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Місто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залишалося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столицею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імперії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Османа до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її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розпаду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endParaRPr lang="en-US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 1922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році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</a:t>
            </a: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026" name="Picture 2" descr="D:\Аня ;)\Школа\История\Zonaro_GatesofCon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00188"/>
            <a:ext cx="4160837" cy="5286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14810" y="5643578"/>
            <a:ext cx="3786214" cy="107157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маюнку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показана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кртина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як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Мхемед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в</a:t>
            </a:r>
            <a:r>
              <a:rPr lang="en-US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’</a:t>
            </a:r>
            <a:r>
              <a:rPr lang="uk-UA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їжджає</a:t>
            </a:r>
            <a:r>
              <a:rPr lang="uk-UA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до Константинополя.</a:t>
            </a:r>
            <a:endParaRPr lang="ru-RU" sz="16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Загальна інформація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285860"/>
            <a:ext cx="9144000" cy="221457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Візантія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успадкувала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в основному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територію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столицю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населення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Східної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Римської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імперії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до XV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століття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занепаді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Вона являла собою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дуже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невелику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державу,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влада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якої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поширювалася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лише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столицю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—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місто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Константинополь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передмістями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—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частину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території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Греції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(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Мореї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)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островами.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Імперією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ту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країну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можна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називати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лише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умовно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оскільки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правителі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окремих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її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областей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фактично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не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залежали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центральної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влади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</a:t>
            </a: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2050" name="Picture 2" descr="D:\Аня ;)\Школа\История\Byzantium1400_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357563"/>
            <a:ext cx="4302125" cy="3000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00562" y="3286124"/>
            <a:ext cx="3786214" cy="107157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маюнку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показана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володіння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Візантійської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імперії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приблизно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1400 р.</a:t>
            </a:r>
            <a:endParaRPr lang="ru-RU" sz="16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2" y="3714752"/>
            <a:ext cx="9144000" cy="335758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                                  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Турецька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держава,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швидко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наби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                                  рала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потужність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успішно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боро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                               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лася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за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розширення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своїх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кордонів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                               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заході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сході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давно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готувала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захват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                                  Константинополя. На самому початку                 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                                  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XV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століття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у 1402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році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турки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потерпі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                                  ли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нищівну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поразку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еміра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імперії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                                                      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Тимуридів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Тимура при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Анкарі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            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Положення Візантії до 1453 року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428736"/>
            <a:ext cx="9144000" cy="421484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фактично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півстоліття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відстрочило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новий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рішучий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похід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на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Константино-поль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Нові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спроби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не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вдавалися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через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династичні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свароки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турецькій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дер-жаві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Економічні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політичні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інтереси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країн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регіону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сусідніх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країн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сприяли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створенню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правда,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неміцної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анти-турецької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коаліції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яка так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не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зафіксована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офіційно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Турецького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посилення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боялися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всі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сусіди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Особливо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воно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зачіпало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Геную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Венецію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економічні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інтереси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східній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частині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Середземномор'я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Угорщину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яка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отримала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півдні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за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Дунаєм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агресивно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налагодженого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потужного ворога,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Московське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князівство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також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як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Візантія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є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православною державою,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хрестоносців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які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опасалися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втрати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залишків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своїх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володінь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Близькому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Сході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звичайно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папу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римського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який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небезпідставно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хотів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зупинити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посилення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поширення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ісламу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разом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турецькою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експансією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Проте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у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вирішальний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момент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потенційні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союзники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Візантії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виявилися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полоні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власних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заплутаних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проблем.</a:t>
            </a: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Положення Візантії до 1453 року (продовження)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06" y="1214422"/>
            <a:ext cx="9072594" cy="44291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Мехмед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II,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присягнувся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узяти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Константинополь,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обережно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ретельно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готувався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до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майбутньої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війни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розуміючи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йому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доведеться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справу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потужною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фортецею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якої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вже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не раз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відступали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армії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інших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завойов-ників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Особливу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увагу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Мехмед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приділяв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артилерії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Взимку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1451-1452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рр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Мех-мед почав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будівництво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фортеці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найвужчому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місці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протоки Босфор,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відрі-зуючи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тим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самим Константинополь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Чорного моря.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Візантійські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посли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направлені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Костянтином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взнати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мету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споруди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відіслані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назад без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від-повіді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;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послані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повторно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полонені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обезголовлені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Це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негласним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оголошенням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війни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Фортеця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Румеліхисар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або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Богаз-кесен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(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турецького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- «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перерізує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горло»)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добудо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вана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до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серпня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1452 р.,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встанов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лені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ній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бомбарди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стали роз-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стрілювати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візантійські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кораб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лі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ходять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через Босфор 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Чорне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море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назад. </a:t>
            </a: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3074" name="Picture 2" descr="D:\Аня ;)\Школа\История\Dardanelles_Gun_Turkish_Bronze_15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857625"/>
            <a:ext cx="5143500" cy="28416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06" y="5429288"/>
            <a:ext cx="5500726" cy="14287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малюнку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дарданеллська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вогне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пальна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зброя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яка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була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використа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 для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Оттоманських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облягаючих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сторін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Константинополя в 1453. </a:t>
            </a:r>
            <a:endParaRPr lang="ru-RU" sz="16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Підготовка турок до війни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я ;)\Школа\История\800px-Chain-istanbul-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835400"/>
            <a:ext cx="3857625" cy="289401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571612"/>
            <a:ext cx="9144000" cy="371477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Мехмед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II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після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споруди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фортеці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підступив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до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стін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Константинополя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впер-ше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але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провівши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біля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стенів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близько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трьох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днів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відступив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Восени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1452 роки турки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вторглися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до Пелопоннес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напали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братів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імператора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Костянтина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щоб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вони не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зуміли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прийти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допомогу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столиці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. 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взимку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1452—1453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почали-ся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приготування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до штурму самого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міста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Мехмед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видав наказ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турецьким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вій-ськам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узяти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всі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ромейськие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міста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фракийськом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побережжі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Він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вважав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всі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минулі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Він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вважав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всі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минулі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спроби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узяти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місто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провалилися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через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відсутність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підтримки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тих,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облягали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моря. У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березні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1453 турки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зуміли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узяти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Месемврію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Ахелон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інші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зміцнення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Понті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Силімврія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була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обложе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на,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ромєї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блоковані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багатьох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місцях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але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продовжували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володіти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морем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своїх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кораблях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спустошували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турецький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берег.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На початку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березня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турки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розкинули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та-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бір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стенів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Константинополя, а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квітні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почалися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земляні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роботи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по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облозі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міста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.</a:t>
            </a: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29058" y="5429264"/>
            <a:ext cx="5500726" cy="14287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Жителі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Константинополя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протягнули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цей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ланцюг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по Золотому Горну,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щоб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перешкодити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судам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Мехмеда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увійти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до Константинополя в 1453.</a:t>
            </a:r>
            <a:endParaRPr lang="ru-RU" sz="16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Підготовка турок до війни (продовження)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2" y="1571612"/>
            <a:ext cx="9144032" cy="335758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Турецька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армія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складалася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з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близько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80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сяч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регулярних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бійців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не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рахуючи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ополче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башибузуків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яких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близько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20 тис.,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декількох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тисяч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солдатів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тилових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служб. У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флоті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султана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було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6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трірем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10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бірем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15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грібних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галер,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близько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75 фуст (невеликих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швидкохідних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судів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),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20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парандарій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—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важ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вантажних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барж для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підвозки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продо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вольства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матеріалів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Турецьким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флотом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командував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правитель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Галліполі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Сулейман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Балтоглу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Така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кількість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судів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відразу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ж виз-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начила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панування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турок в </a:t>
            </a: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Мармуровому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b="1" spc="50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морі</a:t>
            </a:r>
            <a:r>
              <a:rPr lang="ru-RU" sz="1700" b="1" spc="5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.</a:t>
            </a: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123" name="Picture 3" descr="D:\Аня ;)\Школа\История\Gentile_Bellini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500188"/>
            <a:ext cx="3790950" cy="51911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5072074"/>
            <a:ext cx="5000628" cy="14287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малюнку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портрет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Мехмеда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II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Венеціан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-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ського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художника </a:t>
            </a:r>
            <a:r>
              <a:rPr lang="ru-RU" sz="16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Джентиле</a:t>
            </a:r>
            <a:r>
              <a:rPr lang="ru-RU" sz="16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Беллини</a:t>
            </a:r>
            <a:endParaRPr lang="ru-RU" sz="16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Воєнні сили турецької армії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1500174"/>
            <a:ext cx="9072594" cy="535782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Облога Константинополя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почалася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7-ого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квітня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1453 року. Число тих,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обля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гають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досягало 150000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воїнів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суп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роводжуються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різного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роду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фахівця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ми,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робітниками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слугами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іншим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лю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дом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невоєнного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стану.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блис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куче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організоване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виучене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військо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en-US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фанатичним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бойовим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духом,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який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en-US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розпалювали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дервіші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(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мусульманські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en-US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ченці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наповнювали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військовий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та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бір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Флот,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налічує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 400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бойових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en-US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кораблів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увійшов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 Босфору 12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квіт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Мхемет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поставив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свій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намет на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проти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воріт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Св. Романа.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блоку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  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вали два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табори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споруджені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обох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en-US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                                                                                  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берегах Босфору, -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Анатолу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Румелі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Усередині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стенів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стан речей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зовсім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іншим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Константинополь загубив весь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свій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блиск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напівзруйноване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лише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Палац,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Іподром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великі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храми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нагадували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про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минулу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велич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Населення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не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перевищувало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50000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чоловік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Візан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тійських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воїнів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5000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2000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іноземців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в основному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Генуї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венеціанців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700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Генуї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прибуло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двох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кораблях 26-ого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січня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1453 року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під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командуванням</a:t>
            </a:r>
            <a:endParaRPr lang="ru-RU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44" y="5000636"/>
            <a:ext cx="4500594" cy="57150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5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Мхемед</a:t>
            </a:r>
            <a:r>
              <a:rPr lang="ru-RU" sz="15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II </a:t>
            </a:r>
            <a:r>
              <a:rPr lang="ru-RU" sz="15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і</a:t>
            </a:r>
            <a:r>
              <a:rPr lang="ru-RU" sz="15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5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Оттоманський</a:t>
            </a:r>
            <a:r>
              <a:rPr lang="ru-RU" sz="15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5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армія</a:t>
            </a:r>
            <a:r>
              <a:rPr lang="ru-RU" sz="15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, </a:t>
            </a:r>
            <a:r>
              <a:rPr lang="ru-RU" sz="15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що</a:t>
            </a:r>
            <a:r>
              <a:rPr lang="ru-RU" sz="15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ru-RU" sz="1500" b="1" spc="50" dirty="0" err="1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наближаєтся</a:t>
            </a:r>
            <a:r>
              <a:rPr lang="ru-RU" sz="1500" b="1" spc="50" dirty="0">
                <a:ln w="3175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 до Константинополя</a:t>
            </a:r>
            <a:endParaRPr lang="ru-RU" sz="1500" b="1" spc="50" dirty="0">
              <a:ln w="3175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571625"/>
            <a:ext cx="9144000" cy="335756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1700" b="1" spc="50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026" name="Picture 2" descr="D:\Аня ;)\Школа\История\Edirne_Kusatma_Zona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857375"/>
            <a:ext cx="4500563" cy="32083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Осада Константинополя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500174"/>
            <a:ext cx="9072594" cy="535782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дослідного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Джованні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Джустініані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Стіни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були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нашвидку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полагоджені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поглиблений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запасалося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продовольством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церковне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начиння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пішло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 чеканку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монети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для оплати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воїнів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Були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послані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заклики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про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допомогу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всіх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християнських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государів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При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цьому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Генуя на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стінах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Галату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залишилася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байду</a:t>
            </a:r>
            <a:r>
              <a:rPr lang="en-US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жою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ніяк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не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сприяла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обороні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7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міста</a:t>
            </a:r>
            <a:r>
              <a:rPr lang="ru-RU" sz="17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Напад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турок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почався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гарматного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обстрілу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пробивав проломи в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стінах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які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облягають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все ж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встигали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закладати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Турки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спробували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було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прорвати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ланцюг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перегороджує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вхід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 бухту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Золотий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Ріг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але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не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змогли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При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цьому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20-ого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квітня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один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візантійський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три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генуезькі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кораблі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прорвав</a:t>
            </a:r>
            <a:r>
              <a:rPr lang="en-US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-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ши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оточення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турок,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увійшли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до затоки.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Двома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днями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пізніше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османи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спорудили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два-надцятикилометровий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волочив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Босфору до Золотого Рогу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переправили по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ньому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70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кораблів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 21-ого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березня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Магомет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зажадав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здачі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Константинополя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пообіцяв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віль-ний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вихід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Міста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Константіну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всім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бажає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покинути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його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Костянтин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же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запро-понував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виплатити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дань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більше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звичайного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- а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він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платив 300000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срібних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монет в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рік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-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лише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щоб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залишити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Константинополь в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своєму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володінні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"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Віддати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ж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тобі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Град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не-можливо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мені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кому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іншому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тих,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живуть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нім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Духом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єдиним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все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помремо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по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волі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своїй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не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пощадимо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живота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свого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". 27-ого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травня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почався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сильний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обстріл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Два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дні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опісля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турки рушили на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напад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усіх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боків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Особливо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сильним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був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натиск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бо-ку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Воріт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св. Романа,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стіни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там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майже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звалилися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Під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час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третього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нападу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Джусті-ніані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був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поранений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винесений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поля бою.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Його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відхід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посіяв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сум'яття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серед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тих,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що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оборонялися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турки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увірвалися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в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Останній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візантійський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імператор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Костянтин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XI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ліг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на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стінах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як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простий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воїн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Місто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було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узяте</a:t>
            </a:r>
            <a:r>
              <a:rPr lang="ru-RU" sz="1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0"/>
            <a:ext cx="9001156" cy="14700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spc="50" dirty="0">
                <a:ln w="11430"/>
                <a:solidFill>
                  <a:srgbClr val="C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  <a:ea typeface="+mj-ea"/>
                <a:cs typeface="+mj-cs"/>
              </a:rPr>
              <a:t>Осада Константинополя (продовження)</a:t>
            </a:r>
            <a:endParaRPr lang="ru-RU" sz="3200" spc="50" dirty="0">
              <a:ln w="11430"/>
              <a:solidFill>
                <a:srgbClr val="C4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271166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10271166</Template>
  <TotalTime>275</TotalTime>
  <Words>1604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Tw Cen MT</vt:lpstr>
      <vt:lpstr>Arial</vt:lpstr>
      <vt:lpstr>Wingdings 3</vt:lpstr>
      <vt:lpstr>Calibri</vt:lpstr>
      <vt:lpstr>Palatino Linotype</vt:lpstr>
      <vt:lpstr>10271166</vt:lpstr>
      <vt:lpstr>Взяття Константинополя турками у 1453 році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Взяття Константинополя турками у 1453 році</dc:title>
  <dc:creator>Admin</dc:creator>
  <cp:lastModifiedBy>Admin</cp:lastModifiedBy>
  <cp:revision>28</cp:revision>
  <dcterms:created xsi:type="dcterms:W3CDTF">2010-04-26T16:52:46Z</dcterms:created>
  <dcterms:modified xsi:type="dcterms:W3CDTF">2010-05-06T18:33:18Z</dcterms:modified>
</cp:coreProperties>
</file>