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7162B-96B5-4E6E-9449-980D82B516F5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7BEDA-23C2-4644-8A28-AFABF9256D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61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412776"/>
            <a:ext cx="8809236" cy="1315730"/>
          </a:xfrm>
        </p:spPr>
        <p:txBody>
          <a:bodyPr>
            <a:noAutofit/>
          </a:bodyPr>
          <a:lstStyle/>
          <a:p>
            <a:r>
              <a:rPr lang="uk-UA" sz="6600" dirty="0" err="1" smtClean="0">
                <a:latin typeface="TrueGritCTT" pitchFamily="2" charset="0"/>
              </a:rPr>
              <a:t>Брусил</a:t>
            </a:r>
            <a:r>
              <a:rPr lang="en-US" sz="6600" dirty="0" err="1" smtClean="0">
                <a:latin typeface="TrueGritCTT" pitchFamily="2" charset="0"/>
              </a:rPr>
              <a:t>i</a:t>
            </a:r>
            <a:r>
              <a:rPr lang="uk-UA" sz="6600" dirty="0" err="1" smtClean="0">
                <a:latin typeface="TrueGritCTT" pitchFamily="2" charset="0"/>
              </a:rPr>
              <a:t>вський</a:t>
            </a:r>
            <a:r>
              <a:rPr lang="uk-UA" sz="6600" dirty="0" smtClean="0">
                <a:latin typeface="TrueGritCTT" pitchFamily="2" charset="0"/>
              </a:rPr>
              <a:t> прорив</a:t>
            </a:r>
            <a:endParaRPr lang="ru-RU" sz="6600" dirty="0">
              <a:latin typeface="TrueGritCT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573016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rueGritCTT" pitchFamily="2" charset="0"/>
            </a:endParaRPr>
          </a:p>
          <a:p>
            <a:r>
              <a:rPr lang="ru-RU" sz="2400" dirty="0">
                <a:latin typeface="TrueGritCTT" pitchFamily="2" charset="0"/>
              </a:rPr>
              <a:t>Передайте </a:t>
            </a:r>
            <a:r>
              <a:rPr lang="ru-RU" sz="2400" dirty="0" err="1">
                <a:latin typeface="TrueGritCTT" pitchFamily="2" charset="0"/>
              </a:rPr>
              <a:t>Моїм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улюбленим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військам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ввіреного</a:t>
            </a:r>
            <a:r>
              <a:rPr lang="ru-RU" sz="2400" dirty="0">
                <a:latin typeface="TrueGritCTT" pitchFamily="2" charset="0"/>
              </a:rPr>
              <a:t> Вам фронту, </a:t>
            </a:r>
            <a:r>
              <a:rPr lang="ru-RU" sz="2400" dirty="0" err="1">
                <a:latin typeface="TrueGritCTT" pitchFamily="2" charset="0"/>
              </a:rPr>
              <a:t>що</a:t>
            </a:r>
            <a:r>
              <a:rPr lang="ru-RU" sz="2400" dirty="0">
                <a:latin typeface="TrueGritCTT" pitchFamily="2" charset="0"/>
              </a:rPr>
              <a:t> я </a:t>
            </a:r>
            <a:r>
              <a:rPr lang="ru-RU" sz="2400" dirty="0" err="1">
                <a:latin typeface="TrueGritCTT" pitchFamily="2" charset="0"/>
              </a:rPr>
              <a:t>стежу</a:t>
            </a:r>
            <a:r>
              <a:rPr lang="ru-RU" sz="2400" dirty="0">
                <a:latin typeface="TrueGritCTT" pitchFamily="2" charset="0"/>
              </a:rPr>
              <a:t> за </a:t>
            </a:r>
            <a:r>
              <a:rPr lang="ru-RU" sz="2400" dirty="0" err="1">
                <a:latin typeface="TrueGritCTT" pitchFamily="2" charset="0"/>
              </a:rPr>
              <a:t>їх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молодецьким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діями</a:t>
            </a:r>
            <a:r>
              <a:rPr lang="ru-RU" sz="2400" dirty="0">
                <a:latin typeface="TrueGritCTT" pitchFamily="2" charset="0"/>
              </a:rPr>
              <a:t> з </a:t>
            </a:r>
            <a:r>
              <a:rPr lang="ru-RU" sz="2400" dirty="0" err="1">
                <a:latin typeface="TrueGritCTT" pitchFamily="2" charset="0"/>
              </a:rPr>
              <a:t>почуттям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гордості</a:t>
            </a:r>
            <a:r>
              <a:rPr lang="ru-RU" sz="2400" dirty="0">
                <a:latin typeface="TrueGritCTT" pitchFamily="2" charset="0"/>
              </a:rPr>
              <a:t> і </a:t>
            </a:r>
            <a:r>
              <a:rPr lang="ru-RU" sz="2400" dirty="0" err="1">
                <a:latin typeface="TrueGritCTT" pitchFamily="2" charset="0"/>
              </a:rPr>
              <a:t>задоволення</a:t>
            </a:r>
            <a:r>
              <a:rPr lang="ru-RU" sz="2400" dirty="0">
                <a:latin typeface="TrueGritCTT" pitchFamily="2" charset="0"/>
              </a:rPr>
              <a:t>, </a:t>
            </a:r>
            <a:r>
              <a:rPr lang="ru-RU" sz="2400" dirty="0" err="1">
                <a:latin typeface="TrueGritCTT" pitchFamily="2" charset="0"/>
              </a:rPr>
              <a:t>ціную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їх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порив</a:t>
            </a:r>
            <a:r>
              <a:rPr lang="ru-RU" sz="2400" dirty="0">
                <a:latin typeface="TrueGritCTT" pitchFamily="2" charset="0"/>
              </a:rPr>
              <a:t> і </a:t>
            </a:r>
            <a:r>
              <a:rPr lang="ru-RU" sz="2400" dirty="0" err="1">
                <a:latin typeface="TrueGritCTT" pitchFamily="2" charset="0"/>
              </a:rPr>
              <a:t>висловлюю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їм</a:t>
            </a:r>
            <a:r>
              <a:rPr lang="ru-RU" sz="2400" dirty="0">
                <a:latin typeface="TrueGritCTT" pitchFamily="2" charset="0"/>
              </a:rPr>
              <a:t> саму </a:t>
            </a:r>
            <a:r>
              <a:rPr lang="ru-RU" sz="2400" dirty="0" err="1">
                <a:latin typeface="TrueGritCTT" pitchFamily="2" charset="0"/>
              </a:rPr>
              <a:t>сердечну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подяку</a:t>
            </a:r>
            <a:endParaRPr lang="ru-RU" sz="2400" dirty="0">
              <a:latin typeface="TrueGritCTT" pitchFamily="2" charset="0"/>
            </a:endParaRPr>
          </a:p>
          <a:p>
            <a:endParaRPr lang="ru-RU" sz="2400" dirty="0">
              <a:latin typeface="TrueGritCTT" pitchFamily="2" charset="0"/>
            </a:endParaRPr>
          </a:p>
          <a:p>
            <a:r>
              <a:rPr lang="ru-RU" sz="2400" dirty="0">
                <a:latin typeface="TrueGritCTT" pitchFamily="2" charset="0"/>
              </a:rPr>
              <a:t>-</a:t>
            </a:r>
            <a:r>
              <a:rPr lang="ru-RU" sz="2400" dirty="0" err="1">
                <a:latin typeface="TrueGritCTT" pitchFamily="2" charset="0"/>
              </a:rPr>
              <a:t>Верховний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головнокомандувач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>
                <a:latin typeface="TrueGritCTT" pitchFamily="2" charset="0"/>
              </a:rPr>
              <a:t>Імператор</a:t>
            </a:r>
            <a:r>
              <a:rPr lang="ru-RU" sz="2400" dirty="0">
                <a:latin typeface="TrueGritCTT" pitchFamily="2" charset="0"/>
              </a:rPr>
              <a:t> </a:t>
            </a:r>
            <a:r>
              <a:rPr lang="ru-RU" sz="2400" dirty="0" err="1" smtClean="0">
                <a:latin typeface="TrueGritCTT" pitchFamily="2" charset="0"/>
              </a:rPr>
              <a:t>Микола</a:t>
            </a:r>
            <a:r>
              <a:rPr lang="en-US" sz="2400" dirty="0" smtClean="0">
                <a:latin typeface="TrueGritCTT" pitchFamily="2" charset="0"/>
              </a:rPr>
              <a:t> </a:t>
            </a:r>
            <a:r>
              <a:rPr lang="ru-RU" sz="2400" dirty="0" err="1" smtClean="0">
                <a:latin typeface="TrueGritCTT" pitchFamily="2" charset="0"/>
              </a:rPr>
              <a:t>Другий</a:t>
            </a:r>
            <a:r>
              <a:rPr lang="ru-RU" sz="2400" dirty="0" smtClean="0">
                <a:latin typeface="TrueGritCTT" pitchFamily="2" charset="0"/>
              </a:rPr>
              <a:t> </a:t>
            </a:r>
            <a:endParaRPr lang="en-US" sz="2400" dirty="0">
              <a:latin typeface="TrueGritCTT" pitchFamily="2" charset="0"/>
            </a:endParaRPr>
          </a:p>
          <a:p>
            <a:endParaRPr lang="en-US" sz="2400" dirty="0">
              <a:latin typeface="TrueGrit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23699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764704"/>
            <a:ext cx="49685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Наступ</a:t>
            </a:r>
            <a:r>
              <a:rPr lang="ru-RU" sz="2800" dirty="0"/>
              <a:t> на </a:t>
            </a:r>
            <a:r>
              <a:rPr lang="ru-RU" sz="2800" dirty="0" err="1"/>
              <a:t>Барановичі</a:t>
            </a:r>
            <a:r>
              <a:rPr lang="ru-RU" sz="2800" dirty="0"/>
              <a:t> ударного </a:t>
            </a:r>
            <a:r>
              <a:rPr lang="ru-RU" sz="2800" dirty="0" err="1"/>
              <a:t>угруповання</a:t>
            </a:r>
            <a:r>
              <a:rPr lang="ru-RU" sz="2800" dirty="0"/>
              <a:t> </a:t>
            </a:r>
            <a:r>
              <a:rPr lang="ru-RU" sz="2800" dirty="0" err="1"/>
              <a:t>Західного</a:t>
            </a:r>
            <a:r>
              <a:rPr lang="ru-RU" sz="2800" dirty="0"/>
              <a:t> фронту, </a:t>
            </a:r>
            <a:r>
              <a:rPr lang="ru-RU" sz="2800" dirty="0" err="1"/>
              <a:t>розпочате</a:t>
            </a:r>
            <a:r>
              <a:rPr lang="ru-RU" sz="2800" dirty="0"/>
              <a:t> 3-8 </a:t>
            </a:r>
            <a:r>
              <a:rPr lang="ru-RU" sz="2800" dirty="0" err="1"/>
              <a:t>липня</a:t>
            </a:r>
            <a:r>
              <a:rPr lang="ru-RU" sz="2800" dirty="0"/>
              <a:t> </a:t>
            </a:r>
            <a:r>
              <a:rPr lang="ru-RU" sz="2800" dirty="0" err="1"/>
              <a:t>переважаючими</a:t>
            </a:r>
            <a:r>
              <a:rPr lang="ru-RU" sz="2800" dirty="0"/>
              <a:t> силами, </a:t>
            </a:r>
            <a:r>
              <a:rPr lang="ru-RU" sz="2800" dirty="0" err="1"/>
              <a:t>було</a:t>
            </a:r>
            <a:r>
              <a:rPr lang="ru-RU" sz="2800" dirty="0"/>
              <a:t> </a:t>
            </a:r>
            <a:r>
              <a:rPr lang="ru-RU" sz="2800" dirty="0" err="1"/>
              <a:t>відбито</a:t>
            </a:r>
            <a:r>
              <a:rPr lang="ru-RU" sz="2800" dirty="0"/>
              <a:t> з великими </a:t>
            </a:r>
            <a:r>
              <a:rPr lang="ru-RU" sz="2800" dirty="0" err="1"/>
              <a:t>втратами</a:t>
            </a:r>
            <a:r>
              <a:rPr lang="ru-RU" sz="2800" dirty="0"/>
              <a:t> для </a:t>
            </a:r>
            <a:r>
              <a:rPr lang="ru-RU" sz="2800" dirty="0" err="1"/>
              <a:t>росіян</a:t>
            </a:r>
            <a:r>
              <a:rPr lang="ru-RU" sz="2800" dirty="0"/>
              <a:t>. </a:t>
            </a:r>
            <a:r>
              <a:rPr lang="ru-RU" sz="2800" dirty="0" err="1"/>
              <a:t>Наступ</a:t>
            </a:r>
            <a:r>
              <a:rPr lang="ru-RU" sz="2800" dirty="0"/>
              <a:t> </a:t>
            </a:r>
            <a:r>
              <a:rPr lang="ru-RU" sz="2800" dirty="0" err="1"/>
              <a:t>Північного</a:t>
            </a:r>
            <a:r>
              <a:rPr lang="ru-RU" sz="2800" dirty="0"/>
              <a:t> фронту з </a:t>
            </a:r>
            <a:r>
              <a:rPr lang="ru-RU" sz="2800" dirty="0" err="1"/>
              <a:t>Ризького</a:t>
            </a:r>
            <a:r>
              <a:rPr lang="ru-RU" sz="2800" dirty="0"/>
              <a:t> плацдарму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виявилося</a:t>
            </a:r>
            <a:r>
              <a:rPr lang="ru-RU" sz="2800" dirty="0"/>
              <a:t> </a:t>
            </a:r>
            <a:r>
              <a:rPr lang="ru-RU" sz="2800" dirty="0" err="1"/>
              <a:t>безрезультатним</a:t>
            </a:r>
            <a:r>
              <a:rPr lang="ru-RU" sz="2800" dirty="0"/>
              <a:t>, і </a:t>
            </a:r>
            <a:r>
              <a:rPr lang="ru-RU" sz="2800" dirty="0" err="1"/>
              <a:t>німецьке</a:t>
            </a:r>
            <a:r>
              <a:rPr lang="ru-RU" sz="2800" dirty="0"/>
              <a:t> </a:t>
            </a:r>
            <a:r>
              <a:rPr lang="ru-RU" sz="2800" dirty="0" err="1"/>
              <a:t>командування</a:t>
            </a:r>
            <a:r>
              <a:rPr lang="ru-RU" sz="2800" dirty="0"/>
              <a:t> почало </a:t>
            </a:r>
            <a:r>
              <a:rPr lang="ru-RU" sz="2800" dirty="0" err="1"/>
              <a:t>перекидання</a:t>
            </a:r>
            <a:r>
              <a:rPr lang="ru-RU" sz="2800" dirty="0"/>
              <a:t> </a:t>
            </a:r>
            <a:r>
              <a:rPr lang="ru-RU" sz="2800" dirty="0" err="1"/>
              <a:t>військ</a:t>
            </a:r>
            <a:r>
              <a:rPr lang="ru-RU" sz="2800" dirty="0"/>
              <a:t> з </a:t>
            </a:r>
            <a:r>
              <a:rPr lang="ru-RU" sz="2800" dirty="0" err="1"/>
              <a:t>районів</a:t>
            </a:r>
            <a:r>
              <a:rPr lang="ru-RU" sz="2800" dirty="0"/>
              <a:t> </a:t>
            </a:r>
            <a:r>
              <a:rPr lang="ru-RU" sz="2800" dirty="0" err="1"/>
              <a:t>північніше</a:t>
            </a:r>
            <a:r>
              <a:rPr lang="ru-RU" sz="2800" dirty="0"/>
              <a:t> </a:t>
            </a:r>
            <a:r>
              <a:rPr lang="ru-RU" sz="2800" dirty="0" err="1"/>
              <a:t>Полісся</a:t>
            </a:r>
            <a:r>
              <a:rPr lang="ru-RU" sz="2800" dirty="0"/>
              <a:t> на </a:t>
            </a:r>
            <a:r>
              <a:rPr lang="ru-RU" sz="2800" dirty="0" err="1"/>
              <a:t>південь</a:t>
            </a:r>
            <a:r>
              <a:rPr lang="ru-RU" sz="2800" dirty="0"/>
              <a:t>, </a:t>
            </a:r>
            <a:r>
              <a:rPr lang="ru-RU" sz="2800" dirty="0" err="1"/>
              <a:t>проти</a:t>
            </a:r>
            <a:r>
              <a:rPr lang="ru-RU" sz="2800" dirty="0"/>
              <a:t> Брусилова.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19409"/>
            <a:ext cx="363178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53013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7176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rueGritCTT" pitchFamily="2" charset="0"/>
              </a:rPr>
              <a:t> </a:t>
            </a:r>
            <a:r>
              <a:rPr lang="ru-RU" sz="4800" dirty="0" err="1">
                <a:latin typeface="TrueGritCTT" pitchFamily="2" charset="0"/>
              </a:rPr>
              <a:t>Другий</a:t>
            </a:r>
            <a:r>
              <a:rPr lang="ru-RU" sz="4800" dirty="0">
                <a:latin typeface="TrueGritCTT" pitchFamily="2" charset="0"/>
              </a:rPr>
              <a:t> </a:t>
            </a:r>
            <a:r>
              <a:rPr lang="ru-RU" sz="4800" dirty="0" err="1">
                <a:latin typeface="TrueGritCTT" pitchFamily="2" charset="0"/>
              </a:rPr>
              <a:t>етап</a:t>
            </a:r>
            <a:endParaRPr lang="ru-RU" sz="4800" dirty="0">
              <a:latin typeface="TrueGritCTT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0276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28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err="1"/>
              <a:t>Південно-Західний</a:t>
            </a:r>
            <a:r>
              <a:rPr lang="ru-RU" dirty="0"/>
              <a:t> фронт почав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масованої</a:t>
            </a:r>
            <a:r>
              <a:rPr lang="ru-RU" dirty="0"/>
              <a:t> </a:t>
            </a:r>
            <a:r>
              <a:rPr lang="ru-RU" dirty="0" err="1"/>
              <a:t>артпідготовки</a:t>
            </a:r>
            <a:r>
              <a:rPr lang="ru-RU" dirty="0"/>
              <a:t> на </a:t>
            </a:r>
            <a:r>
              <a:rPr lang="ru-RU" dirty="0" err="1"/>
              <a:t>прорив</a:t>
            </a:r>
            <a:r>
              <a:rPr lang="ru-RU" dirty="0"/>
              <a:t> </a:t>
            </a:r>
            <a:r>
              <a:rPr lang="ru-RU" dirty="0" err="1"/>
              <a:t>пішла</a:t>
            </a:r>
            <a:r>
              <a:rPr lang="ru-RU" dirty="0"/>
              <a:t> </a:t>
            </a:r>
            <a:r>
              <a:rPr lang="ru-RU" dirty="0" err="1"/>
              <a:t>ударна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(3-я, </a:t>
            </a:r>
            <a:r>
              <a:rPr lang="ru-RU" dirty="0" err="1"/>
              <a:t>Особлива</a:t>
            </a:r>
            <a:r>
              <a:rPr lang="ru-RU" dirty="0"/>
              <a:t> і 8-а </a:t>
            </a:r>
            <a:r>
              <a:rPr lang="ru-RU" dirty="0" err="1"/>
              <a:t>армії</a:t>
            </a:r>
            <a:r>
              <a:rPr lang="ru-RU" dirty="0"/>
              <a:t>). Противник уперто чинив </a:t>
            </a:r>
            <a:r>
              <a:rPr lang="ru-RU" dirty="0" err="1"/>
              <a:t>опір</a:t>
            </a:r>
            <a:r>
              <a:rPr lang="ru-RU" dirty="0"/>
              <a:t>. Атаки </a:t>
            </a:r>
            <a:r>
              <a:rPr lang="ru-RU" dirty="0" err="1"/>
              <a:t>змінювалися</a:t>
            </a:r>
            <a:r>
              <a:rPr lang="ru-RU" dirty="0"/>
              <a:t> контратаками.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армія</a:t>
            </a:r>
            <a:r>
              <a:rPr lang="ru-RU" dirty="0"/>
              <a:t> </a:t>
            </a:r>
            <a:r>
              <a:rPr lang="ru-RU" dirty="0" err="1"/>
              <a:t>здобула</a:t>
            </a:r>
            <a:r>
              <a:rPr lang="ru-RU" dirty="0"/>
              <a:t> перемогу у </a:t>
            </a:r>
            <a:r>
              <a:rPr lang="ru-RU" dirty="0" err="1"/>
              <a:t>містечок</a:t>
            </a:r>
            <a:r>
              <a:rPr lang="ru-RU" dirty="0"/>
              <a:t> </a:t>
            </a:r>
            <a:r>
              <a:rPr lang="ru-RU" dirty="0" err="1"/>
              <a:t>Селець</a:t>
            </a:r>
            <a:r>
              <a:rPr lang="ru-RU" dirty="0"/>
              <a:t> і </a:t>
            </a:r>
            <a:r>
              <a:rPr lang="ru-RU" dirty="0" err="1"/>
              <a:t>Тристень</a:t>
            </a:r>
            <a:r>
              <a:rPr lang="ru-RU" dirty="0"/>
              <a:t>, 8-а </a:t>
            </a:r>
            <a:r>
              <a:rPr lang="ru-RU" dirty="0" err="1"/>
              <a:t>здолала</a:t>
            </a:r>
            <a:r>
              <a:rPr lang="ru-RU" dirty="0"/>
              <a:t> ворога у </a:t>
            </a:r>
            <a:r>
              <a:rPr lang="ru-RU" dirty="0" err="1"/>
              <a:t>кошового</a:t>
            </a:r>
            <a:r>
              <a:rPr lang="ru-RU" dirty="0"/>
              <a:t> і взяла м. </a:t>
            </a:r>
            <a:r>
              <a:rPr lang="ru-RU" dirty="0" err="1"/>
              <a:t>Торчин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захоплено</a:t>
            </a:r>
            <a:r>
              <a:rPr lang="ru-RU" dirty="0"/>
              <a:t> 17 000 </a:t>
            </a:r>
            <a:r>
              <a:rPr lang="ru-RU" dirty="0" err="1"/>
              <a:t>полонених</a:t>
            </a:r>
            <a:r>
              <a:rPr lang="ru-RU" dirty="0"/>
              <a:t>, 86 </a:t>
            </a:r>
            <a:r>
              <a:rPr lang="ru-RU" dirty="0" err="1"/>
              <a:t>гармат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триденних</a:t>
            </a:r>
            <a:r>
              <a:rPr lang="ru-RU" dirty="0"/>
              <a:t> </a:t>
            </a:r>
            <a:r>
              <a:rPr lang="ru-RU" dirty="0" err="1"/>
              <a:t>боїв</a:t>
            </a:r>
            <a:r>
              <a:rPr lang="ru-RU" dirty="0"/>
              <a:t> </a:t>
            </a:r>
            <a:r>
              <a:rPr lang="ru-RU" dirty="0" err="1"/>
              <a:t>найжорстокіших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просунулися</a:t>
            </a:r>
            <a:r>
              <a:rPr lang="ru-RU" dirty="0"/>
              <a:t> на 10 км і </a:t>
            </a:r>
            <a:r>
              <a:rPr lang="ru-RU" dirty="0" err="1"/>
              <a:t>вийшли</a:t>
            </a:r>
            <a:r>
              <a:rPr lang="ru-RU" dirty="0"/>
              <a:t> до р.. </a:t>
            </a:r>
            <a:r>
              <a:rPr lang="ru-RU" dirty="0" err="1"/>
              <a:t>Стохід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нижньому</a:t>
            </a:r>
            <a:r>
              <a:rPr lang="ru-RU" dirty="0"/>
              <a:t>, а й у </a:t>
            </a:r>
            <a:r>
              <a:rPr lang="ru-RU" dirty="0" err="1"/>
              <a:t>верхньому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. </a:t>
            </a:r>
            <a:r>
              <a:rPr lang="ru-RU" dirty="0" err="1"/>
              <a:t>Людендорф</a:t>
            </a:r>
            <a:r>
              <a:rPr lang="ru-RU" dirty="0"/>
              <a:t> писав: "</a:t>
            </a:r>
            <a:r>
              <a:rPr lang="ru-RU" dirty="0" err="1"/>
              <a:t>Східний</a:t>
            </a:r>
            <a:r>
              <a:rPr lang="ru-RU" dirty="0"/>
              <a:t> фронт переживав </a:t>
            </a:r>
            <a:r>
              <a:rPr lang="ru-RU" dirty="0" err="1"/>
              <a:t>важкі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". Але атаки сильно </a:t>
            </a:r>
            <a:r>
              <a:rPr lang="ru-RU" dirty="0" err="1"/>
              <a:t>укріплених</a:t>
            </a:r>
            <a:r>
              <a:rPr lang="ru-RU" dirty="0"/>
              <a:t> </a:t>
            </a:r>
            <a:r>
              <a:rPr lang="ru-RU" dirty="0" err="1"/>
              <a:t>болотистих</a:t>
            </a:r>
            <a:r>
              <a:rPr lang="ru-RU" dirty="0"/>
              <a:t> </a:t>
            </a:r>
            <a:r>
              <a:rPr lang="ru-RU" dirty="0" err="1"/>
              <a:t>дефіле</a:t>
            </a:r>
            <a:r>
              <a:rPr lang="ru-RU" dirty="0"/>
              <a:t> на </a:t>
            </a:r>
            <a:r>
              <a:rPr lang="ru-RU" dirty="0" err="1"/>
              <a:t>Стоході</a:t>
            </a:r>
            <a:r>
              <a:rPr lang="ru-RU" dirty="0"/>
              <a:t> </a:t>
            </a:r>
            <a:r>
              <a:rPr lang="ru-RU" dirty="0" err="1"/>
              <a:t>закінчилися</a:t>
            </a:r>
            <a:r>
              <a:rPr lang="ru-RU" dirty="0"/>
              <a:t> </a:t>
            </a:r>
            <a:r>
              <a:rPr lang="ru-RU" dirty="0" err="1"/>
              <a:t>невдачею</a:t>
            </a:r>
            <a:r>
              <a:rPr lang="ru-RU" dirty="0"/>
              <a:t>, </a:t>
            </a:r>
            <a:r>
              <a:rPr lang="ru-RU" dirty="0" err="1"/>
              <a:t>прорвати</a:t>
            </a:r>
            <a:r>
              <a:rPr lang="ru-RU" dirty="0"/>
              <a:t> оборону </a:t>
            </a:r>
            <a:r>
              <a:rPr lang="ru-RU" dirty="0" err="1"/>
              <a:t>німців</a:t>
            </a:r>
            <a:r>
              <a:rPr lang="ru-RU" dirty="0"/>
              <a:t> і </a:t>
            </a:r>
            <a:r>
              <a:rPr lang="ru-RU" dirty="0" err="1"/>
              <a:t>взяти</a:t>
            </a:r>
            <a:r>
              <a:rPr lang="ru-RU" dirty="0"/>
              <a:t> Ковель не </a:t>
            </a:r>
            <a:r>
              <a:rPr lang="ru-RU" dirty="0" err="1"/>
              <a:t>вдалося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84482"/>
            <a:ext cx="3810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5351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312" y="4595385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До </a:t>
            </a:r>
            <a:r>
              <a:rPr lang="ru-RU" sz="2800" dirty="0" err="1"/>
              <a:t>кінця</a:t>
            </a:r>
            <a:r>
              <a:rPr lang="ru-RU" sz="2800" dirty="0"/>
              <a:t> </a:t>
            </a:r>
            <a:r>
              <a:rPr lang="ru-RU" sz="2800" dirty="0" err="1"/>
              <a:t>серпня</a:t>
            </a:r>
            <a:r>
              <a:rPr lang="ru-RU" sz="2800" dirty="0"/>
              <a:t> </a:t>
            </a:r>
            <a:r>
              <a:rPr lang="ru-RU" sz="2800" dirty="0" err="1"/>
              <a:t>наступ</a:t>
            </a:r>
            <a:r>
              <a:rPr lang="ru-RU" sz="2800" dirty="0"/>
              <a:t> </a:t>
            </a:r>
            <a:r>
              <a:rPr lang="ru-RU" sz="2800" dirty="0" err="1"/>
              <a:t>російських</a:t>
            </a:r>
            <a:r>
              <a:rPr lang="ru-RU" sz="2800" dirty="0"/>
              <a:t> </a:t>
            </a:r>
            <a:r>
              <a:rPr lang="ru-RU" sz="2800" dirty="0" err="1"/>
              <a:t>армій</a:t>
            </a:r>
            <a:r>
              <a:rPr lang="ru-RU" sz="2800" dirty="0"/>
              <a:t> </a:t>
            </a:r>
            <a:r>
              <a:rPr lang="ru-RU" sz="2800" dirty="0" err="1" smtClean="0"/>
              <a:t>припинився</a:t>
            </a:r>
            <a:r>
              <a:rPr lang="ru-RU" sz="2800" dirty="0" smtClean="0"/>
              <a:t> </a:t>
            </a:r>
            <a:r>
              <a:rPr lang="ru-RU" sz="2800" dirty="0"/>
              <a:t>через </a:t>
            </a:r>
            <a:r>
              <a:rPr lang="ru-RU" sz="2800" dirty="0" err="1" smtClean="0"/>
              <a:t>посилення</a:t>
            </a:r>
            <a:r>
              <a:rPr lang="ru-RU" sz="2800" dirty="0" smtClean="0"/>
              <a:t> </a:t>
            </a:r>
            <a:r>
              <a:rPr lang="ru-RU" sz="2800" dirty="0"/>
              <a:t>опору австро-</a:t>
            </a:r>
            <a:r>
              <a:rPr lang="ru-RU" sz="2800" dirty="0" err="1"/>
              <a:t>німецьких</a:t>
            </a:r>
            <a:r>
              <a:rPr lang="ru-RU" sz="2800" dirty="0"/>
              <a:t> </a:t>
            </a:r>
            <a:r>
              <a:rPr lang="ru-RU" sz="2800" dirty="0" err="1"/>
              <a:t>військ</a:t>
            </a:r>
            <a:r>
              <a:rPr lang="ru-RU" sz="2800" dirty="0"/>
              <a:t>, а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збільшених</a:t>
            </a:r>
            <a:r>
              <a:rPr lang="ru-RU" sz="2800" dirty="0"/>
              <a:t> </a:t>
            </a:r>
            <a:r>
              <a:rPr lang="ru-RU" sz="2800" dirty="0" err="1"/>
              <a:t>втрат</a:t>
            </a:r>
            <a:r>
              <a:rPr lang="ru-RU" sz="2800" dirty="0"/>
              <a:t> і </a:t>
            </a:r>
            <a:r>
              <a:rPr lang="ru-RU" sz="2800" dirty="0" err="1"/>
              <a:t>втоми</a:t>
            </a:r>
            <a:r>
              <a:rPr lang="ru-RU" sz="2800" dirty="0"/>
              <a:t> </a:t>
            </a:r>
            <a:r>
              <a:rPr lang="ru-RU" sz="2800" dirty="0" err="1"/>
              <a:t>особового</a:t>
            </a:r>
            <a:r>
              <a:rPr lang="ru-RU" sz="2800" dirty="0"/>
              <a:t> складу.</a:t>
            </a:r>
          </a:p>
          <a:p>
            <a:pPr algn="ctr"/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0" y="260648"/>
            <a:ext cx="6624736" cy="42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01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31470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err="1">
                <a:latin typeface="TrueGritCTT" pitchFamily="2" charset="0"/>
              </a:rPr>
              <a:t>Підсумки</a:t>
            </a:r>
            <a:endParaRPr lang="ru-RU" sz="6000" dirty="0">
              <a:latin typeface="TrueGritCTT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1184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результаті</a:t>
            </a:r>
            <a:r>
              <a:rPr lang="ru-RU" sz="2000" dirty="0"/>
              <a:t> </a:t>
            </a:r>
            <a:r>
              <a:rPr lang="ru-RU" sz="2000" dirty="0" err="1"/>
              <a:t>Брусиловського</a:t>
            </a:r>
            <a:r>
              <a:rPr lang="ru-RU" sz="2000" dirty="0"/>
              <a:t> </a:t>
            </a:r>
            <a:r>
              <a:rPr lang="ru-RU" sz="2000" dirty="0" err="1"/>
              <a:t>прориву</a:t>
            </a:r>
            <a:r>
              <a:rPr lang="ru-RU" sz="2000" dirty="0"/>
              <a:t> </a:t>
            </a:r>
            <a:r>
              <a:rPr lang="ru-RU" sz="2000" dirty="0" err="1"/>
              <a:t>Південно-Західний</a:t>
            </a:r>
            <a:r>
              <a:rPr lang="ru-RU" sz="2000" dirty="0"/>
              <a:t> фронт </a:t>
            </a:r>
            <a:r>
              <a:rPr lang="ru-RU" sz="2000" dirty="0" err="1"/>
              <a:t>завдав</a:t>
            </a:r>
            <a:r>
              <a:rPr lang="ru-RU" sz="2000" dirty="0"/>
              <a:t> </a:t>
            </a:r>
            <a:r>
              <a:rPr lang="ru-RU" sz="2000" dirty="0" err="1"/>
              <a:t>поразки</a:t>
            </a:r>
            <a:r>
              <a:rPr lang="ru-RU" sz="2000" dirty="0"/>
              <a:t> австро-</a:t>
            </a:r>
            <a:r>
              <a:rPr lang="ru-RU" sz="2000" dirty="0" err="1"/>
              <a:t>угорської</a:t>
            </a:r>
            <a:r>
              <a:rPr lang="ru-RU" sz="2000" dirty="0"/>
              <a:t> </a:t>
            </a:r>
            <a:r>
              <a:rPr lang="ru-RU" sz="2000" dirty="0" err="1"/>
              <a:t>армії</a:t>
            </a:r>
            <a:r>
              <a:rPr lang="ru-RU" sz="2000" dirty="0"/>
              <a:t>, </a:t>
            </a:r>
            <a:r>
              <a:rPr lang="ru-RU" sz="2000" dirty="0" err="1"/>
              <a:t>фронти</a:t>
            </a:r>
            <a:r>
              <a:rPr lang="ru-RU" sz="2000" dirty="0"/>
              <a:t> 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просунулися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80 до 120 км </a:t>
            </a:r>
            <a:r>
              <a:rPr lang="ru-RU" sz="2000" dirty="0" err="1"/>
              <a:t>вглиб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супротивника. </a:t>
            </a:r>
            <a:r>
              <a:rPr lang="ru-RU" sz="2000" dirty="0" err="1"/>
              <a:t>Війська</a:t>
            </a:r>
            <a:r>
              <a:rPr lang="ru-RU" sz="2000" dirty="0"/>
              <a:t> Брусилова </a:t>
            </a:r>
            <a:r>
              <a:rPr lang="ru-RU" sz="2000" dirty="0" err="1"/>
              <a:t>зайняли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всю </a:t>
            </a:r>
            <a:r>
              <a:rPr lang="ru-RU" sz="2000" dirty="0" err="1"/>
              <a:t>Волинь</a:t>
            </a:r>
            <a:r>
              <a:rPr lang="ru-RU" sz="2000" dirty="0"/>
              <a:t>, </a:t>
            </a:r>
            <a:r>
              <a:rPr lang="ru-RU" sz="2000" dirty="0" err="1"/>
              <a:t>зайняли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всю </a:t>
            </a:r>
            <a:r>
              <a:rPr lang="ru-RU" sz="2000" dirty="0" err="1"/>
              <a:t>Буковину</a:t>
            </a:r>
            <a:r>
              <a:rPr lang="ru-RU" sz="2000" dirty="0"/>
              <a:t> і </a:t>
            </a:r>
            <a:r>
              <a:rPr lang="ru-RU" sz="2000" dirty="0" err="1"/>
              <a:t>частину</a:t>
            </a:r>
            <a:r>
              <a:rPr lang="ru-RU" sz="2000" dirty="0"/>
              <a:t> </a:t>
            </a:r>
            <a:r>
              <a:rPr lang="ru-RU" sz="2000" dirty="0" err="1"/>
              <a:t>Галичини</a:t>
            </a:r>
            <a:r>
              <a:rPr lang="ru-RU" sz="2000" dirty="0"/>
              <a:t>.</a:t>
            </a:r>
          </a:p>
          <a:p>
            <a:r>
              <a:rPr lang="ru-RU" sz="2000" dirty="0" smtClean="0"/>
              <a:t>Австро-</a:t>
            </a:r>
            <a:r>
              <a:rPr lang="ru-RU" sz="2000" dirty="0" err="1" smtClean="0"/>
              <a:t>Угорщина</a:t>
            </a:r>
            <a:r>
              <a:rPr lang="ru-RU" sz="2000" dirty="0" smtClean="0"/>
              <a:t> </a:t>
            </a:r>
            <a:r>
              <a:rPr lang="ru-RU" sz="2000" dirty="0"/>
              <a:t>і </a:t>
            </a:r>
            <a:r>
              <a:rPr lang="ru-RU" sz="2000" dirty="0" err="1"/>
              <a:t>Німеччина</a:t>
            </a:r>
            <a:r>
              <a:rPr lang="ru-RU" sz="2000" dirty="0"/>
              <a:t> </a:t>
            </a:r>
            <a:r>
              <a:rPr lang="ru-RU" sz="2000" dirty="0" err="1"/>
              <a:t>втратили</a:t>
            </a:r>
            <a:r>
              <a:rPr lang="ru-RU" sz="2000" dirty="0"/>
              <a:t> </a:t>
            </a:r>
            <a:r>
              <a:rPr lang="ru-RU" sz="2000" dirty="0" err="1"/>
              <a:t>більше</a:t>
            </a:r>
            <a:r>
              <a:rPr lang="ru-RU" sz="2000" dirty="0"/>
              <a:t> 1,5 </a:t>
            </a:r>
            <a:r>
              <a:rPr lang="ru-RU" sz="2000" dirty="0" err="1"/>
              <a:t>мільйона</a:t>
            </a:r>
            <a:r>
              <a:rPr lang="ru-RU" sz="2000" dirty="0"/>
              <a:t> </a:t>
            </a:r>
            <a:r>
              <a:rPr lang="ru-RU" sz="2000" dirty="0" err="1"/>
              <a:t>вбитими</a:t>
            </a:r>
            <a:r>
              <a:rPr lang="ru-RU" sz="2000" dirty="0"/>
              <a:t>, </a:t>
            </a:r>
            <a:r>
              <a:rPr lang="ru-RU" sz="2000" dirty="0" err="1"/>
              <a:t>пораненими</a:t>
            </a:r>
            <a:r>
              <a:rPr lang="ru-RU" sz="2000" dirty="0"/>
              <a:t> і </a:t>
            </a:r>
            <a:r>
              <a:rPr lang="ru-RU" sz="2000" dirty="0" err="1"/>
              <a:t>зниклими</a:t>
            </a:r>
            <a:r>
              <a:rPr lang="ru-RU" sz="2000" dirty="0"/>
              <a:t> </a:t>
            </a:r>
            <a:r>
              <a:rPr lang="ru-RU" sz="2000" dirty="0" err="1"/>
              <a:t>безвісти</a:t>
            </a:r>
            <a:r>
              <a:rPr lang="ru-RU" sz="2000" dirty="0"/>
              <a:t> (</a:t>
            </a:r>
            <a:r>
              <a:rPr lang="ru-RU" sz="2000" dirty="0" err="1"/>
              <a:t>убитих</a:t>
            </a:r>
            <a:r>
              <a:rPr lang="ru-RU" sz="2000" dirty="0"/>
              <a:t> і </a:t>
            </a:r>
            <a:r>
              <a:rPr lang="ru-RU" sz="2000" dirty="0" err="1"/>
              <a:t>померлих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ран - 300 000, </a:t>
            </a:r>
            <a:r>
              <a:rPr lang="ru-RU" sz="2000" dirty="0" err="1"/>
              <a:t>полонених</a:t>
            </a:r>
            <a:r>
              <a:rPr lang="ru-RU" sz="2000" dirty="0"/>
              <a:t> </a:t>
            </a:r>
            <a:r>
              <a:rPr lang="ru-RU" sz="2000" dirty="0" err="1"/>
              <a:t>понад</a:t>
            </a:r>
            <a:r>
              <a:rPr lang="ru-RU" sz="2000" dirty="0"/>
              <a:t> 500 000), </a:t>
            </a:r>
            <a:r>
              <a:rPr lang="ru-RU" sz="2000" dirty="0" err="1"/>
              <a:t>росіяни</a:t>
            </a:r>
            <a:r>
              <a:rPr lang="ru-RU" sz="2000" dirty="0"/>
              <a:t> </a:t>
            </a:r>
            <a:r>
              <a:rPr lang="ru-RU" sz="2000" dirty="0" err="1"/>
              <a:t>захопили</a:t>
            </a:r>
            <a:r>
              <a:rPr lang="ru-RU" sz="2000" dirty="0"/>
              <a:t> 581 </a:t>
            </a:r>
            <a:r>
              <a:rPr lang="ru-RU" sz="2000" dirty="0" err="1"/>
              <a:t>знаряддя</a:t>
            </a:r>
            <a:r>
              <a:rPr lang="ru-RU" sz="2000" dirty="0"/>
              <a:t>, 1795 </a:t>
            </a:r>
            <a:r>
              <a:rPr lang="ru-RU" sz="2000" dirty="0" err="1"/>
              <a:t>кулеметів</a:t>
            </a:r>
            <a:r>
              <a:rPr lang="ru-RU" sz="2000" dirty="0"/>
              <a:t>, 448 </a:t>
            </a:r>
            <a:r>
              <a:rPr lang="ru-RU" sz="2000" dirty="0" err="1"/>
              <a:t>бомбометів</a:t>
            </a:r>
            <a:r>
              <a:rPr lang="ru-RU" sz="2000" dirty="0"/>
              <a:t> і </a:t>
            </a:r>
            <a:r>
              <a:rPr lang="ru-RU" sz="2000" dirty="0" err="1"/>
              <a:t>мінометів</a:t>
            </a:r>
            <a:r>
              <a:rPr lang="ru-RU" sz="2000" dirty="0" smtClean="0"/>
              <a:t>. </a:t>
            </a:r>
            <a:r>
              <a:rPr lang="ru-RU" sz="2000" dirty="0" err="1"/>
              <a:t>Величезні</a:t>
            </a:r>
            <a:r>
              <a:rPr lang="ru-RU" sz="2000" dirty="0"/>
              <a:t> </a:t>
            </a:r>
            <a:r>
              <a:rPr lang="ru-RU" sz="2000" dirty="0" err="1"/>
              <a:t>втрати</a:t>
            </a:r>
            <a:r>
              <a:rPr lang="ru-RU" sz="2000" dirty="0"/>
              <a:t>, </a:t>
            </a:r>
            <a:r>
              <a:rPr lang="ru-RU" sz="2000" dirty="0" err="1"/>
              <a:t>понесені</a:t>
            </a:r>
            <a:r>
              <a:rPr lang="ru-RU" sz="2000" dirty="0"/>
              <a:t> австро-</a:t>
            </a:r>
            <a:r>
              <a:rPr lang="ru-RU" sz="2000" dirty="0" err="1"/>
              <a:t>угорською</a:t>
            </a:r>
            <a:r>
              <a:rPr lang="ru-RU" sz="2000" dirty="0"/>
              <a:t> </a:t>
            </a:r>
            <a:r>
              <a:rPr lang="ru-RU" sz="2000" dirty="0" err="1"/>
              <a:t>армією</a:t>
            </a:r>
            <a:r>
              <a:rPr lang="ru-RU" sz="2000" dirty="0"/>
              <a:t>, </a:t>
            </a:r>
            <a:r>
              <a:rPr lang="ru-RU" sz="2000" dirty="0" err="1"/>
              <a:t>підірвали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боєздатність</a:t>
            </a:r>
            <a:r>
              <a:rPr lang="ru-RU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155" y="1666864"/>
            <a:ext cx="3529848" cy="495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2673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97003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З точки </a:t>
            </a:r>
            <a:r>
              <a:rPr lang="ru-RU" sz="2400" dirty="0" err="1"/>
              <a:t>зору</a:t>
            </a:r>
            <a:r>
              <a:rPr lang="ru-RU" sz="2400" dirty="0"/>
              <a:t> </a:t>
            </a:r>
            <a:r>
              <a:rPr lang="ru-RU" sz="2400" dirty="0" err="1"/>
              <a:t>військового</a:t>
            </a:r>
            <a:r>
              <a:rPr lang="ru-RU" sz="2400" dirty="0"/>
              <a:t> </a:t>
            </a:r>
            <a:r>
              <a:rPr lang="ru-RU" sz="2400" dirty="0" err="1"/>
              <a:t>мистецтва</a:t>
            </a:r>
            <a:r>
              <a:rPr lang="ru-RU" sz="2400" dirty="0"/>
              <a:t>, </a:t>
            </a:r>
            <a:r>
              <a:rPr lang="ru-RU" sz="2400" dirty="0" err="1"/>
              <a:t>наступ</a:t>
            </a:r>
            <a:r>
              <a:rPr lang="ru-RU" sz="2400" dirty="0"/>
              <a:t> </a:t>
            </a:r>
            <a:r>
              <a:rPr lang="ru-RU" sz="2400" dirty="0" err="1"/>
              <a:t>Південно-Західного</a:t>
            </a:r>
            <a:r>
              <a:rPr lang="ru-RU" sz="2400" dirty="0"/>
              <a:t> фронту </a:t>
            </a:r>
            <a:r>
              <a:rPr lang="ru-RU" sz="2400" dirty="0" err="1" smtClean="0"/>
              <a:t>ознаменував</a:t>
            </a:r>
            <a:r>
              <a:rPr lang="ru-RU" sz="2400" dirty="0" smtClean="0"/>
              <a:t> </a:t>
            </a:r>
            <a:r>
              <a:rPr lang="ru-RU" sz="2400" dirty="0"/>
              <a:t>собою </a:t>
            </a:r>
            <a:r>
              <a:rPr lang="ru-RU" sz="2400" dirty="0" err="1"/>
              <a:t>появу</a:t>
            </a:r>
            <a:r>
              <a:rPr lang="ru-RU" sz="2400" dirty="0"/>
              <a:t> </a:t>
            </a:r>
            <a:r>
              <a:rPr lang="ru-RU" sz="2400" dirty="0" err="1"/>
              <a:t>нової</a:t>
            </a:r>
            <a:r>
              <a:rPr lang="ru-RU" sz="2400" dirty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прориву</a:t>
            </a:r>
            <a:r>
              <a:rPr lang="ru-RU" sz="2400" dirty="0"/>
              <a:t> фронту (</a:t>
            </a:r>
            <a:r>
              <a:rPr lang="ru-RU" sz="2400" dirty="0" err="1"/>
              <a:t>одночасно</a:t>
            </a:r>
            <a:r>
              <a:rPr lang="ru-RU" sz="2400" dirty="0"/>
              <a:t> на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ділянках</a:t>
            </a:r>
            <a:r>
              <a:rPr lang="ru-RU" sz="2400" dirty="0"/>
              <a:t>), </a:t>
            </a:r>
            <a:r>
              <a:rPr lang="ru-RU" sz="2400" dirty="0" err="1"/>
              <a:t>висунутої</a:t>
            </a:r>
            <a:r>
              <a:rPr lang="ru-RU" sz="2400" dirty="0"/>
              <a:t> </a:t>
            </a:r>
            <a:r>
              <a:rPr lang="ru-RU" sz="2400" dirty="0" err="1" smtClean="0"/>
              <a:t>Брусиловим</a:t>
            </a:r>
            <a:r>
              <a:rPr lang="ru-RU" sz="2400" dirty="0" smtClean="0"/>
              <a:t> </a:t>
            </a:r>
            <a:r>
              <a:rPr lang="ru-RU" sz="2400" dirty="0"/>
              <a:t>, </a:t>
            </a:r>
            <a:r>
              <a:rPr lang="ru-RU" sz="2400" dirty="0" smtClean="0"/>
              <a:t>яка </a:t>
            </a:r>
            <a:r>
              <a:rPr lang="ru-RU" sz="2400" dirty="0" err="1"/>
              <a:t>отримала</a:t>
            </a:r>
            <a:r>
              <a:rPr lang="ru-RU" sz="2400" dirty="0"/>
              <a:t> </a:t>
            </a:r>
            <a:r>
              <a:rPr lang="ru-RU" sz="2400" dirty="0" err="1"/>
              <a:t>розвиток</a:t>
            </a:r>
            <a:r>
              <a:rPr lang="ru-RU" sz="2400" dirty="0"/>
              <a:t> в </a:t>
            </a:r>
            <a:r>
              <a:rPr lang="ru-RU" sz="2400" dirty="0" err="1"/>
              <a:t>останні</a:t>
            </a:r>
            <a:r>
              <a:rPr lang="ru-RU" sz="2400" dirty="0"/>
              <a:t> роки 1-ої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, особливо у </a:t>
            </a:r>
            <a:r>
              <a:rPr lang="ru-RU" sz="2400" dirty="0" err="1"/>
              <a:t>кампанії</a:t>
            </a:r>
            <a:r>
              <a:rPr lang="ru-RU" sz="2400" dirty="0"/>
              <a:t> 1918 року на </a:t>
            </a:r>
            <a:r>
              <a:rPr lang="ru-RU" sz="2400" dirty="0" err="1"/>
              <a:t>Західно-Європейському</a:t>
            </a:r>
            <a:r>
              <a:rPr lang="ru-RU" sz="2400" dirty="0"/>
              <a:t> </a:t>
            </a:r>
            <a:r>
              <a:rPr lang="ru-RU" sz="2400" dirty="0" err="1"/>
              <a:t>театрі</a:t>
            </a:r>
            <a:r>
              <a:rPr lang="ru-RU" sz="2400" dirty="0"/>
              <a:t> </a:t>
            </a:r>
            <a:r>
              <a:rPr lang="ru-RU" sz="2400" dirty="0" err="1"/>
              <a:t>військових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. </a:t>
            </a:r>
            <a:r>
              <a:rPr lang="ru-RU" sz="2400" dirty="0" err="1"/>
              <a:t>Також</a:t>
            </a:r>
            <a:r>
              <a:rPr lang="ru-RU" sz="2400" dirty="0"/>
              <a:t> схожа тактика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випробувана</a:t>
            </a:r>
            <a:r>
              <a:rPr lang="ru-RU" sz="2400" dirty="0"/>
              <a:t> </a:t>
            </a:r>
            <a:r>
              <a:rPr lang="ru-RU" sz="2400" dirty="0" err="1"/>
              <a:t>Червоною</a:t>
            </a:r>
            <a:r>
              <a:rPr lang="ru-RU" sz="2400" dirty="0"/>
              <a:t> </a:t>
            </a:r>
            <a:r>
              <a:rPr lang="ru-RU" sz="2400" dirty="0" err="1"/>
              <a:t>Армією</a:t>
            </a:r>
            <a:r>
              <a:rPr lang="ru-RU" sz="2400" dirty="0"/>
              <a:t> в </a:t>
            </a:r>
            <a:r>
              <a:rPr lang="ru-RU" sz="2400" dirty="0" err="1"/>
              <a:t>ході</a:t>
            </a:r>
            <a:r>
              <a:rPr lang="ru-RU" sz="2400" dirty="0"/>
              <a:t> </a:t>
            </a:r>
            <a:r>
              <a:rPr lang="ru-RU" sz="2400" dirty="0" err="1"/>
              <a:t>наступальних</a:t>
            </a:r>
            <a:r>
              <a:rPr lang="ru-RU" sz="2400" dirty="0"/>
              <a:t> </a:t>
            </a:r>
            <a:r>
              <a:rPr lang="ru-RU" sz="2400" dirty="0" err="1"/>
              <a:t>операцій</a:t>
            </a:r>
            <a:r>
              <a:rPr lang="ru-RU" sz="2400" dirty="0"/>
              <a:t> </a:t>
            </a:r>
            <a:r>
              <a:rPr lang="ru-RU" sz="2400" dirty="0" err="1"/>
              <a:t>Великої</a:t>
            </a:r>
            <a:r>
              <a:rPr lang="ru-RU" sz="2400" dirty="0"/>
              <a:t> </a:t>
            </a:r>
            <a:r>
              <a:rPr lang="ru-RU" sz="2400" dirty="0" err="1"/>
              <a:t>Вітчизняної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smtClean="0"/>
              <a:t>           (Десять </a:t>
            </a:r>
            <a:r>
              <a:rPr lang="ru-RU" sz="2400" dirty="0" err="1"/>
              <a:t>сталінських</a:t>
            </a:r>
            <a:r>
              <a:rPr lang="ru-RU" sz="2400" dirty="0"/>
              <a:t> </a:t>
            </a:r>
            <a:r>
              <a:rPr lang="ru-RU" sz="2400" dirty="0" err="1"/>
              <a:t>ударів</a:t>
            </a:r>
            <a:r>
              <a:rPr lang="ru-RU" sz="2400" dirty="0"/>
              <a:t>).</a:t>
            </a:r>
          </a:p>
          <a:p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46" y="197003"/>
            <a:ext cx="3820466" cy="604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5675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54868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latin typeface="TrueGritCTT" pitchFamily="2" charset="0"/>
              </a:rPr>
              <a:t>ДЯКУЮ ЗА УВАГУ!</a:t>
            </a:r>
            <a:endParaRPr lang="ru-RU" sz="8000" dirty="0">
              <a:latin typeface="TrueGritCT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3834914"/>
            <a:ext cx="5760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rueGritCTT" pitchFamily="2" charset="0"/>
              </a:rPr>
              <a:t>Підготувала </a:t>
            </a:r>
          </a:p>
          <a:p>
            <a:r>
              <a:rPr lang="uk-UA" sz="3600" dirty="0" smtClean="0">
                <a:latin typeface="TrueGritCTT" pitchFamily="2" charset="0"/>
              </a:rPr>
              <a:t>учениця 10-П класу</a:t>
            </a:r>
          </a:p>
          <a:p>
            <a:r>
              <a:rPr lang="uk-UA" sz="3600" dirty="0" err="1" smtClean="0">
                <a:latin typeface="TrueGritCTT" pitchFamily="2" charset="0"/>
              </a:rPr>
              <a:t>Лінчук</a:t>
            </a:r>
            <a:r>
              <a:rPr lang="uk-UA" sz="3600" dirty="0" smtClean="0">
                <a:latin typeface="TrueGritCTT" pitchFamily="2" charset="0"/>
              </a:rPr>
              <a:t> Вікторія</a:t>
            </a:r>
            <a:endParaRPr lang="ru-RU" sz="3600" dirty="0">
              <a:latin typeface="TrueGritC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1351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5442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Брусилівський</a:t>
            </a:r>
            <a:r>
              <a:rPr lang="ru-RU" sz="2400" dirty="0"/>
              <a:t> </a:t>
            </a:r>
            <a:r>
              <a:rPr lang="ru-RU" sz="2400" dirty="0" err="1"/>
              <a:t>прорив</a:t>
            </a:r>
            <a:r>
              <a:rPr lang="ru-RU" sz="2400" dirty="0"/>
              <a:t> (</a:t>
            </a:r>
            <a:r>
              <a:rPr lang="ru-RU" sz="2400" dirty="0" err="1"/>
              <a:t>Луцький</a:t>
            </a:r>
            <a:r>
              <a:rPr lang="ru-RU" sz="2400" dirty="0"/>
              <a:t> </a:t>
            </a:r>
            <a:r>
              <a:rPr lang="ru-RU" sz="2400" dirty="0" err="1"/>
              <a:t>прорив</a:t>
            </a:r>
            <a:r>
              <a:rPr lang="ru-RU" sz="2400" dirty="0"/>
              <a:t>, 4-а </a:t>
            </a:r>
            <a:r>
              <a:rPr lang="ru-RU" sz="2400" dirty="0" err="1"/>
              <a:t>Галицька</a:t>
            </a:r>
            <a:r>
              <a:rPr lang="ru-RU" sz="2400" dirty="0"/>
              <a:t> битва) - </a:t>
            </a:r>
            <a:r>
              <a:rPr lang="ru-RU" sz="2400" dirty="0" err="1"/>
              <a:t>наступальна</a:t>
            </a:r>
            <a:r>
              <a:rPr lang="ru-RU" sz="2400" dirty="0"/>
              <a:t> </a:t>
            </a:r>
            <a:r>
              <a:rPr lang="ru-RU" sz="2400" dirty="0" err="1"/>
              <a:t>операція</a:t>
            </a:r>
            <a:r>
              <a:rPr lang="ru-RU" sz="2400" dirty="0"/>
              <a:t> </a:t>
            </a:r>
            <a:r>
              <a:rPr lang="ru-RU" sz="2400" dirty="0" err="1"/>
              <a:t>Південно-Західного</a:t>
            </a:r>
            <a:r>
              <a:rPr lang="ru-RU" sz="2400" dirty="0"/>
              <a:t> фронту </a:t>
            </a:r>
            <a:r>
              <a:rPr lang="ru-RU" sz="2400" dirty="0" err="1"/>
              <a:t>Російської</a:t>
            </a:r>
            <a:r>
              <a:rPr lang="ru-RU" sz="2400" dirty="0"/>
              <a:t> </a:t>
            </a:r>
            <a:r>
              <a:rPr lang="ru-RU" sz="2400" dirty="0" err="1"/>
              <a:t>армії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</a:t>
            </a:r>
            <a:r>
              <a:rPr lang="ru-RU" sz="2400" dirty="0" err="1"/>
              <a:t>командуванням</a:t>
            </a:r>
            <a:r>
              <a:rPr lang="ru-RU" sz="2400" dirty="0"/>
              <a:t> генерала А. А. Брусилова </a:t>
            </a:r>
            <a:r>
              <a:rPr lang="ru-RU" sz="2400" dirty="0" err="1"/>
              <a:t>під</a:t>
            </a:r>
            <a:r>
              <a:rPr lang="ru-RU" sz="2400" dirty="0"/>
              <a:t> час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, проведена 3 </a:t>
            </a:r>
            <a:r>
              <a:rPr lang="ru-RU" sz="2400" dirty="0" err="1"/>
              <a:t>червня</a:t>
            </a:r>
            <a:r>
              <a:rPr lang="ru-RU" sz="2400" dirty="0"/>
              <a:t> - 22 </a:t>
            </a:r>
            <a:r>
              <a:rPr lang="ru-RU" sz="2400" dirty="0" err="1"/>
              <a:t>серпня</a:t>
            </a:r>
            <a:r>
              <a:rPr lang="ru-RU" sz="2400" dirty="0"/>
              <a:t> 1916 року, в </a:t>
            </a:r>
            <a:r>
              <a:rPr lang="ru-RU" sz="2400" dirty="0" err="1"/>
              <a:t>ході</a:t>
            </a:r>
            <a:r>
              <a:rPr lang="ru-RU" sz="2400" dirty="0"/>
              <a:t> </a:t>
            </a:r>
            <a:r>
              <a:rPr lang="ru-RU" sz="2400" dirty="0" err="1"/>
              <a:t>якої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завдано</a:t>
            </a:r>
            <a:r>
              <a:rPr lang="ru-RU" sz="2400" dirty="0"/>
              <a:t> </a:t>
            </a:r>
            <a:r>
              <a:rPr lang="ru-RU" sz="2400" dirty="0" err="1"/>
              <a:t>важкої</a:t>
            </a:r>
            <a:r>
              <a:rPr lang="ru-RU" sz="2400" dirty="0"/>
              <a:t> </a:t>
            </a:r>
            <a:r>
              <a:rPr lang="ru-RU" sz="2400" dirty="0" err="1"/>
              <a:t>поразки</a:t>
            </a:r>
            <a:r>
              <a:rPr lang="ru-RU" sz="2400" dirty="0"/>
              <a:t> </a:t>
            </a:r>
            <a:r>
              <a:rPr lang="ru-RU" sz="2400" dirty="0" err="1"/>
              <a:t>арміям</a:t>
            </a:r>
            <a:r>
              <a:rPr lang="ru-RU" sz="2400" dirty="0"/>
              <a:t> Австро-</a:t>
            </a:r>
            <a:r>
              <a:rPr lang="ru-RU" sz="2400" dirty="0" err="1"/>
              <a:t>Угорщини</a:t>
            </a:r>
            <a:r>
              <a:rPr lang="ru-RU" sz="2400" dirty="0"/>
              <a:t> і </a:t>
            </a:r>
            <a:r>
              <a:rPr lang="ru-RU" sz="2400" dirty="0" err="1"/>
              <a:t>Німеччини</a:t>
            </a:r>
            <a:r>
              <a:rPr lang="ru-RU" sz="2400" dirty="0"/>
              <a:t>, і </a:t>
            </a:r>
            <a:r>
              <a:rPr lang="ru-RU" sz="2400" dirty="0" err="1"/>
              <a:t>зайняті</a:t>
            </a:r>
            <a:r>
              <a:rPr lang="ru-RU" sz="2400" dirty="0"/>
              <a:t> </a:t>
            </a:r>
            <a:r>
              <a:rPr lang="ru-RU" sz="2400" dirty="0" err="1"/>
              <a:t>Буковина</a:t>
            </a:r>
            <a:r>
              <a:rPr lang="ru-RU" sz="2400" dirty="0"/>
              <a:t> та </a:t>
            </a:r>
            <a:r>
              <a:rPr lang="ru-RU" sz="2400" dirty="0" err="1"/>
              <a:t>Східна</a:t>
            </a:r>
            <a:r>
              <a:rPr lang="ru-RU" sz="2400" dirty="0"/>
              <a:t> </a:t>
            </a:r>
            <a:r>
              <a:rPr lang="ru-RU" sz="2400" dirty="0" err="1"/>
              <a:t>Галичина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40" y="386974"/>
            <a:ext cx="6906344" cy="348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95698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61" y="451693"/>
            <a:ext cx="47342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Сучасники</a:t>
            </a:r>
            <a:r>
              <a:rPr lang="ru-RU" sz="2400" dirty="0"/>
              <a:t> знали битву як "</a:t>
            </a:r>
            <a:r>
              <a:rPr lang="ru-RU" sz="2400" dirty="0" err="1"/>
              <a:t>Луцький</a:t>
            </a:r>
            <a:r>
              <a:rPr lang="ru-RU" sz="2400" dirty="0"/>
              <a:t> </a:t>
            </a:r>
            <a:r>
              <a:rPr lang="ru-RU" sz="2400" dirty="0" err="1"/>
              <a:t>прорив</a:t>
            </a:r>
            <a:r>
              <a:rPr lang="ru-RU" sz="2400" dirty="0"/>
              <a:t>",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відповідало</a:t>
            </a:r>
            <a:r>
              <a:rPr lang="ru-RU" sz="2400" dirty="0"/>
              <a:t> </a:t>
            </a:r>
            <a:r>
              <a:rPr lang="ru-RU" sz="2400" dirty="0" err="1"/>
              <a:t>історичній</a:t>
            </a:r>
            <a:r>
              <a:rPr lang="ru-RU" sz="2400" dirty="0"/>
              <a:t> </a:t>
            </a:r>
            <a:r>
              <a:rPr lang="ru-RU" sz="2400" dirty="0" err="1"/>
              <a:t>військової</a:t>
            </a:r>
            <a:r>
              <a:rPr lang="ru-RU" sz="2400" dirty="0"/>
              <a:t> </a:t>
            </a:r>
            <a:r>
              <a:rPr lang="ru-RU" sz="2400" dirty="0" err="1"/>
              <a:t>традиції</a:t>
            </a:r>
            <a:r>
              <a:rPr lang="ru-RU" sz="2400" dirty="0"/>
              <a:t>: </a:t>
            </a:r>
            <a:r>
              <a:rPr lang="ru-RU" sz="2400" dirty="0" err="1"/>
              <a:t>битви</a:t>
            </a:r>
            <a:r>
              <a:rPr lang="ru-RU" sz="2400" dirty="0"/>
              <a:t> </a:t>
            </a:r>
            <a:r>
              <a:rPr lang="ru-RU" sz="2400" dirty="0" err="1"/>
              <a:t>отримували</a:t>
            </a:r>
            <a:r>
              <a:rPr lang="ru-RU" sz="2400" dirty="0"/>
              <a:t> </a:t>
            </a:r>
            <a:r>
              <a:rPr lang="ru-RU" sz="2400" dirty="0" err="1"/>
              <a:t>назви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місця</a:t>
            </a:r>
            <a:r>
              <a:rPr lang="ru-RU" sz="2400" dirty="0"/>
              <a:t>, де вони </a:t>
            </a:r>
            <a:r>
              <a:rPr lang="ru-RU" sz="2400" dirty="0" err="1"/>
              <a:t>відбувалися</a:t>
            </a:r>
            <a:r>
              <a:rPr lang="ru-RU" sz="2400" dirty="0"/>
              <a:t>. Ми </a:t>
            </a:r>
            <a:r>
              <a:rPr lang="ru-RU" sz="2400" dirty="0" err="1"/>
              <a:t>знаємо</a:t>
            </a:r>
            <a:r>
              <a:rPr lang="ru-RU" sz="2400" dirty="0"/>
              <a:t> </a:t>
            </a:r>
            <a:r>
              <a:rPr lang="ru-RU" sz="2400" dirty="0" err="1"/>
              <a:t>Бородінську</a:t>
            </a:r>
            <a:r>
              <a:rPr lang="ru-RU" sz="2400" dirty="0"/>
              <a:t> битву, а не "</a:t>
            </a:r>
            <a:r>
              <a:rPr lang="ru-RU" sz="2400" dirty="0" err="1"/>
              <a:t>Кутузовському</a:t>
            </a:r>
            <a:r>
              <a:rPr lang="ru-RU" sz="2400" dirty="0"/>
              <a:t>"; </a:t>
            </a:r>
            <a:r>
              <a:rPr lang="ru-RU" sz="2400" dirty="0" err="1"/>
              <a:t>Невську</a:t>
            </a:r>
            <a:r>
              <a:rPr lang="ru-RU" sz="2400" dirty="0"/>
              <a:t> битву, а не "битву </a:t>
            </a:r>
            <a:r>
              <a:rPr lang="ru-RU" sz="2400" dirty="0" err="1"/>
              <a:t>імені</a:t>
            </a:r>
            <a:r>
              <a:rPr lang="ru-RU" sz="2400" dirty="0"/>
              <a:t> Великого Князя </a:t>
            </a:r>
            <a:r>
              <a:rPr lang="ru-RU" sz="2400" dirty="0" err="1"/>
              <a:t>Олександра</a:t>
            </a:r>
            <a:r>
              <a:rPr lang="ru-RU" sz="2400" dirty="0"/>
              <a:t> </a:t>
            </a:r>
            <a:r>
              <a:rPr lang="ru-RU" sz="2400" dirty="0" err="1"/>
              <a:t>Невського</a:t>
            </a:r>
            <a:r>
              <a:rPr lang="ru-RU" sz="2400" dirty="0"/>
              <a:t>" і т.д. </a:t>
            </a:r>
            <a:r>
              <a:rPr lang="ru-RU" sz="2400" dirty="0" err="1"/>
              <a:t>Однак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Брусилову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надана</a:t>
            </a:r>
            <a:r>
              <a:rPr lang="ru-RU" sz="2400" dirty="0"/>
              <a:t> </a:t>
            </a:r>
            <a:r>
              <a:rPr lang="ru-RU" sz="2400" dirty="0" err="1"/>
              <a:t>ніде</a:t>
            </a:r>
            <a:r>
              <a:rPr lang="ru-RU" sz="2400" dirty="0"/>
              <a:t> і </a:t>
            </a:r>
            <a:r>
              <a:rPr lang="ru-RU" sz="2400" dirty="0" err="1"/>
              <a:t>ніколи</a:t>
            </a:r>
            <a:r>
              <a:rPr lang="ru-RU" sz="2400" dirty="0"/>
              <a:t> </a:t>
            </a:r>
            <a:r>
              <a:rPr lang="ru-RU" sz="2400" dirty="0" err="1"/>
              <a:t>небачена</a:t>
            </a:r>
            <a:r>
              <a:rPr lang="ru-RU" sz="2400" dirty="0"/>
              <a:t> честь: </a:t>
            </a:r>
            <a:r>
              <a:rPr lang="ru-RU" sz="2400" dirty="0" err="1"/>
              <a:t>бойові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 </a:t>
            </a:r>
            <a:r>
              <a:rPr lang="ru-RU" sz="2400" dirty="0" err="1"/>
              <a:t>навесні</a:t>
            </a:r>
            <a:r>
              <a:rPr lang="ru-RU" sz="2400" dirty="0"/>
              <a:t> 1916 року на </a:t>
            </a:r>
            <a:r>
              <a:rPr lang="ru-RU" sz="2400" dirty="0" err="1"/>
              <a:t>Південно-Західному</a:t>
            </a:r>
            <a:r>
              <a:rPr lang="ru-RU" sz="2400" dirty="0"/>
              <a:t> </a:t>
            </a:r>
            <a:r>
              <a:rPr lang="ru-RU" sz="2400" dirty="0" err="1"/>
              <a:t>фронті</a:t>
            </a:r>
            <a:r>
              <a:rPr lang="ru-RU" sz="2400" dirty="0"/>
              <a:t> </a:t>
            </a:r>
            <a:r>
              <a:rPr lang="ru-RU" sz="2400" dirty="0" err="1"/>
              <a:t>отримали</a:t>
            </a:r>
            <a:r>
              <a:rPr lang="ru-RU" sz="2400" dirty="0"/>
              <a:t> </a:t>
            </a:r>
            <a:r>
              <a:rPr lang="ru-RU" sz="2400" dirty="0" err="1"/>
              <a:t>найменування</a:t>
            </a:r>
            <a:r>
              <a:rPr lang="ru-RU" sz="2400" dirty="0"/>
              <a:t> "</a:t>
            </a:r>
            <a:r>
              <a:rPr lang="ru-RU" sz="2400" dirty="0" err="1"/>
              <a:t>Брусиловського</a:t>
            </a:r>
            <a:r>
              <a:rPr lang="ru-RU" sz="2400" dirty="0"/>
              <a:t> </a:t>
            </a:r>
            <a:r>
              <a:rPr lang="ru-RU" sz="2400" dirty="0" err="1"/>
              <a:t>наступу</a:t>
            </a:r>
            <a:r>
              <a:rPr lang="ru-RU" sz="2400" dirty="0"/>
              <a:t>".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62254"/>
            <a:ext cx="4295775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86742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30676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плану </a:t>
            </a:r>
            <a:r>
              <a:rPr lang="ru-RU" dirty="0" err="1"/>
              <a:t>Антанти</a:t>
            </a:r>
            <a:r>
              <a:rPr lang="ru-RU" dirty="0"/>
              <a:t> на 1916 </a:t>
            </a:r>
            <a:r>
              <a:rPr lang="ru-RU" dirty="0" err="1"/>
              <a:t>рік</a:t>
            </a:r>
            <a:r>
              <a:rPr lang="ru-RU" dirty="0"/>
              <a:t>, яка </a:t>
            </a:r>
            <a:r>
              <a:rPr lang="ru-RU" dirty="0" err="1"/>
              <a:t>передбачала</a:t>
            </a:r>
            <a:r>
              <a:rPr lang="ru-RU" dirty="0"/>
              <a:t> </a:t>
            </a:r>
            <a:r>
              <a:rPr lang="ru-RU" dirty="0" err="1"/>
              <a:t>взаємодію</a:t>
            </a:r>
            <a:r>
              <a:rPr lang="ru-RU" dirty="0"/>
              <a:t> </a:t>
            </a:r>
            <a:r>
              <a:rPr lang="ru-RU" dirty="0" err="1"/>
              <a:t>союзних</a:t>
            </a:r>
            <a:r>
              <a:rPr lang="ru-RU" dirty="0"/>
              <a:t> </a:t>
            </a:r>
            <a:r>
              <a:rPr lang="ru-RU" dirty="0" err="1"/>
              <a:t>армій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театрах </a:t>
            </a:r>
            <a:r>
              <a:rPr lang="ru-RU" dirty="0" err="1"/>
              <a:t>війни</a:t>
            </a:r>
            <a:r>
              <a:rPr lang="ru-RU" dirty="0"/>
              <a:t>. У рамках </a:t>
            </a:r>
            <a:r>
              <a:rPr lang="ru-RU" dirty="0" err="1"/>
              <a:t>цього</a:t>
            </a:r>
            <a:r>
              <a:rPr lang="ru-RU" dirty="0"/>
              <a:t> плану англо-</a:t>
            </a:r>
            <a:r>
              <a:rPr lang="ru-RU" dirty="0" err="1"/>
              <a:t>французькі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готували</a:t>
            </a:r>
            <a:r>
              <a:rPr lang="ru-RU" dirty="0"/>
              <a:t> </a:t>
            </a:r>
            <a:r>
              <a:rPr lang="ru-RU" dirty="0" err="1"/>
              <a:t>операцію</a:t>
            </a:r>
            <a:r>
              <a:rPr lang="ru-RU" dirty="0"/>
              <a:t> на </a:t>
            </a:r>
            <a:r>
              <a:rPr lang="ru-RU" dirty="0" err="1"/>
              <a:t>Соммі</a:t>
            </a:r>
            <a:r>
              <a:rPr lang="ru-RU" dirty="0"/>
              <a:t>.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держав </a:t>
            </a:r>
            <a:r>
              <a:rPr lang="ru-RU" dirty="0" err="1"/>
              <a:t>Антанти</a:t>
            </a:r>
            <a:r>
              <a:rPr lang="ru-RU" dirty="0"/>
              <a:t> в </a:t>
            </a:r>
            <a:r>
              <a:rPr lang="ru-RU" dirty="0" err="1"/>
              <a:t>Шантійі</a:t>
            </a:r>
            <a:r>
              <a:rPr lang="ru-RU" dirty="0"/>
              <a:t> (</a:t>
            </a:r>
            <a:r>
              <a:rPr lang="ru-RU" dirty="0" err="1"/>
              <a:t>березень</a:t>
            </a:r>
            <a:r>
              <a:rPr lang="ru-RU" dirty="0"/>
              <a:t> 1916) початок </a:t>
            </a:r>
            <a:r>
              <a:rPr lang="ru-RU" dirty="0" err="1"/>
              <a:t>наступу</a:t>
            </a:r>
            <a:r>
              <a:rPr lang="ru-RU" dirty="0"/>
              <a:t> на </a:t>
            </a:r>
            <a:r>
              <a:rPr lang="ru-RU" dirty="0" err="1"/>
              <a:t>французькому</a:t>
            </a:r>
            <a:r>
              <a:rPr lang="ru-RU" dirty="0"/>
              <a:t> </a:t>
            </a:r>
            <a:r>
              <a:rPr lang="ru-RU" dirty="0" err="1"/>
              <a:t>фронті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призначено</a:t>
            </a:r>
            <a:r>
              <a:rPr lang="ru-RU" dirty="0"/>
              <a:t> на 1 </a:t>
            </a:r>
            <a:r>
              <a:rPr lang="ru-RU" dirty="0" err="1"/>
              <a:t>липня</a:t>
            </a:r>
            <a:r>
              <a:rPr lang="ru-RU" dirty="0"/>
              <a:t>, а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фронті</a:t>
            </a:r>
            <a:r>
              <a:rPr lang="ru-RU" dirty="0"/>
              <a:t> - на 15 </a:t>
            </a:r>
            <a:r>
              <a:rPr lang="ru-RU" dirty="0" err="1"/>
              <a:t>червня</a:t>
            </a:r>
            <a:r>
              <a:rPr lang="ru-RU" dirty="0"/>
              <a:t> </a:t>
            </a:r>
            <a:r>
              <a:rPr lang="ru-RU" dirty="0" smtClean="0"/>
              <a:t>1916.</a:t>
            </a:r>
            <a:endParaRPr lang="ru-RU" dirty="0"/>
          </a:p>
          <a:p>
            <a:r>
              <a:rPr lang="ru-RU" dirty="0" smtClean="0"/>
              <a:t>Директива </a:t>
            </a:r>
            <a:r>
              <a:rPr lang="ru-RU" dirty="0" err="1"/>
              <a:t>російської</a:t>
            </a:r>
            <a:r>
              <a:rPr lang="ru-RU" dirty="0"/>
              <a:t> Ставки головного </a:t>
            </a:r>
            <a:r>
              <a:rPr lang="ru-RU" dirty="0" err="1"/>
              <a:t>командування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24 </a:t>
            </a:r>
            <a:r>
              <a:rPr lang="ru-RU" dirty="0" err="1"/>
              <a:t>квітня</a:t>
            </a:r>
            <a:r>
              <a:rPr lang="ru-RU" dirty="0"/>
              <a:t> 1916 </a:t>
            </a:r>
            <a:r>
              <a:rPr lang="ru-RU" dirty="0" err="1"/>
              <a:t>призначала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фронтах ( </a:t>
            </a:r>
            <a:r>
              <a:rPr lang="ru-RU" dirty="0" err="1"/>
              <a:t>Північному</a:t>
            </a:r>
            <a:r>
              <a:rPr lang="ru-RU" dirty="0"/>
              <a:t>, </a:t>
            </a:r>
            <a:r>
              <a:rPr lang="ru-RU" dirty="0" err="1"/>
              <a:t>Західному</a:t>
            </a:r>
            <a:r>
              <a:rPr lang="ru-RU" dirty="0"/>
              <a:t> та </a:t>
            </a:r>
            <a:r>
              <a:rPr lang="ru-RU" dirty="0" err="1"/>
              <a:t>Південно-Західному</a:t>
            </a:r>
            <a:r>
              <a:rPr lang="ru-RU" dirty="0"/>
              <a:t>). </a:t>
            </a:r>
            <a:r>
              <a:rPr lang="ru-RU" dirty="0" err="1"/>
              <a:t>Співвідношення</a:t>
            </a:r>
            <a:r>
              <a:rPr lang="ru-RU" dirty="0"/>
              <a:t> сил, за </a:t>
            </a:r>
            <a:r>
              <a:rPr lang="ru-RU" dirty="0" err="1"/>
              <a:t>даними</a:t>
            </a:r>
            <a:r>
              <a:rPr lang="ru-RU" dirty="0"/>
              <a:t> Ставки, </a:t>
            </a:r>
            <a:r>
              <a:rPr lang="ru-RU" dirty="0" err="1"/>
              <a:t>складалося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. На </a:t>
            </a:r>
            <a:r>
              <a:rPr lang="ru-RU" dirty="0" err="1"/>
              <a:t>кінець</a:t>
            </a:r>
            <a:r>
              <a:rPr lang="ru-RU" dirty="0"/>
              <a:t> </a:t>
            </a:r>
            <a:r>
              <a:rPr lang="ru-RU" dirty="0" err="1"/>
              <a:t>березня</a:t>
            </a:r>
            <a:r>
              <a:rPr lang="ru-RU" dirty="0"/>
              <a:t> </a:t>
            </a:r>
            <a:r>
              <a:rPr lang="ru-RU" dirty="0" err="1"/>
              <a:t>Північний</a:t>
            </a:r>
            <a:r>
              <a:rPr lang="ru-RU" dirty="0"/>
              <a:t> і </a:t>
            </a:r>
            <a:r>
              <a:rPr lang="ru-RU" dirty="0" err="1"/>
              <a:t>Західний</a:t>
            </a:r>
            <a:r>
              <a:rPr lang="ru-RU" dirty="0"/>
              <a:t> </a:t>
            </a:r>
            <a:r>
              <a:rPr lang="ru-RU" dirty="0" err="1"/>
              <a:t>фронти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1220000 </a:t>
            </a:r>
            <a:r>
              <a:rPr lang="ru-RU" dirty="0" err="1"/>
              <a:t>багнетів</a:t>
            </a:r>
            <a:r>
              <a:rPr lang="ru-RU" dirty="0"/>
              <a:t> і </a:t>
            </a:r>
            <a:r>
              <a:rPr lang="ru-RU" dirty="0" err="1"/>
              <a:t>шабель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620 000 у </a:t>
            </a:r>
            <a:r>
              <a:rPr lang="ru-RU" dirty="0" err="1"/>
              <a:t>німців</a:t>
            </a:r>
            <a:r>
              <a:rPr lang="ru-RU" dirty="0"/>
              <a:t>, </a:t>
            </a:r>
            <a:r>
              <a:rPr lang="ru-RU" dirty="0" err="1"/>
              <a:t>Південно-Західний</a:t>
            </a:r>
            <a:r>
              <a:rPr lang="ru-RU" dirty="0"/>
              <a:t> фронт - 512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441 </a:t>
            </a:r>
            <a:r>
              <a:rPr lang="ru-RU" dirty="0" err="1"/>
              <a:t>тисячі</a:t>
            </a:r>
            <a:r>
              <a:rPr lang="ru-RU" dirty="0"/>
              <a:t> у австро-</a:t>
            </a:r>
            <a:r>
              <a:rPr lang="ru-RU" dirty="0" err="1"/>
              <a:t>угорців</a:t>
            </a:r>
            <a:r>
              <a:rPr lang="ru-RU" dirty="0"/>
              <a:t> і </a:t>
            </a:r>
            <a:r>
              <a:rPr lang="ru-RU" dirty="0" err="1"/>
              <a:t>німців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9" y="404664"/>
            <a:ext cx="436573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96535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036186"/>
            <a:ext cx="518457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Артилерійська</a:t>
            </a:r>
            <a:r>
              <a:rPr lang="ru-RU" sz="2400" dirty="0"/>
              <a:t> </a:t>
            </a:r>
            <a:r>
              <a:rPr lang="ru-RU" sz="2400" dirty="0" err="1"/>
              <a:t>підготовка</a:t>
            </a:r>
            <a:r>
              <a:rPr lang="ru-RU" sz="2400" dirty="0"/>
              <a:t> </a:t>
            </a:r>
            <a:r>
              <a:rPr lang="ru-RU" sz="2400" dirty="0" err="1"/>
              <a:t>тривала</a:t>
            </a:r>
            <a:r>
              <a:rPr lang="ru-RU" sz="2400" dirty="0"/>
              <a:t> з 3 </a:t>
            </a:r>
            <a:r>
              <a:rPr lang="ru-RU" sz="2400" dirty="0" err="1"/>
              <a:t>години</a:t>
            </a:r>
            <a:r>
              <a:rPr lang="ru-RU" sz="2400" dirty="0"/>
              <a:t> </a:t>
            </a:r>
            <a:r>
              <a:rPr lang="ru-RU" sz="2400" dirty="0" err="1"/>
              <a:t>ночі</a:t>
            </a:r>
            <a:r>
              <a:rPr lang="ru-RU" sz="2400" dirty="0"/>
              <a:t> 3 </a:t>
            </a:r>
            <a:r>
              <a:rPr lang="ru-RU" sz="2400" dirty="0" err="1"/>
              <a:t>червня</a:t>
            </a:r>
            <a:r>
              <a:rPr lang="ru-RU" sz="2400" dirty="0"/>
              <a:t> до 9 </a:t>
            </a:r>
            <a:r>
              <a:rPr lang="ru-RU" sz="2400" dirty="0" err="1"/>
              <a:t>години</a:t>
            </a:r>
            <a:r>
              <a:rPr lang="ru-RU" sz="2400" dirty="0"/>
              <a:t> ранку 5 </a:t>
            </a:r>
            <a:r>
              <a:rPr lang="ru-RU" sz="2400" dirty="0" err="1"/>
              <a:t>червня</a:t>
            </a:r>
            <a:r>
              <a:rPr lang="ru-RU" sz="2400" dirty="0"/>
              <a:t> і </a:t>
            </a:r>
            <a:r>
              <a:rPr lang="ru-RU" sz="2400" dirty="0" err="1"/>
              <a:t>призвела</a:t>
            </a:r>
            <a:r>
              <a:rPr lang="ru-RU" sz="2400" dirty="0"/>
              <a:t> до сильного </a:t>
            </a:r>
            <a:r>
              <a:rPr lang="ru-RU" sz="2400" dirty="0" err="1"/>
              <a:t>руйнування</a:t>
            </a:r>
            <a:r>
              <a:rPr lang="ru-RU" sz="2400" dirty="0"/>
              <a:t>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смуги</a:t>
            </a:r>
            <a:r>
              <a:rPr lang="ru-RU" sz="2400" dirty="0"/>
              <a:t> оборони і </a:t>
            </a:r>
            <a:r>
              <a:rPr lang="ru-RU" sz="2400" dirty="0" err="1"/>
              <a:t>часткової</a:t>
            </a:r>
            <a:r>
              <a:rPr lang="ru-RU" sz="2400" dirty="0"/>
              <a:t> </a:t>
            </a:r>
            <a:r>
              <a:rPr lang="ru-RU" sz="2400" dirty="0" err="1"/>
              <a:t>нейтралізації</a:t>
            </a:r>
            <a:r>
              <a:rPr lang="ru-RU" sz="2400" dirty="0"/>
              <a:t> </a:t>
            </a:r>
            <a:r>
              <a:rPr lang="ru-RU" sz="2400" dirty="0" err="1"/>
              <a:t>артилерії</a:t>
            </a:r>
            <a:r>
              <a:rPr lang="ru-RU" sz="2400" dirty="0"/>
              <a:t> противника. </a:t>
            </a:r>
            <a:r>
              <a:rPr lang="ru-RU" sz="2400" dirty="0" err="1"/>
              <a:t>Перейшли</a:t>
            </a:r>
            <a:r>
              <a:rPr lang="ru-RU" sz="2400" dirty="0"/>
              <a:t> </a:t>
            </a:r>
            <a:r>
              <a:rPr lang="ru-RU" sz="2400" dirty="0" err="1"/>
              <a:t>потім</a:t>
            </a:r>
            <a:r>
              <a:rPr lang="ru-RU" sz="2400" dirty="0"/>
              <a:t> в </a:t>
            </a:r>
            <a:r>
              <a:rPr lang="ru-RU" sz="2400" dirty="0" err="1"/>
              <a:t>наступ</a:t>
            </a:r>
            <a:r>
              <a:rPr lang="ru-RU" sz="2400" dirty="0"/>
              <a:t> </a:t>
            </a:r>
            <a:r>
              <a:rPr lang="ru-RU" sz="2400" dirty="0" err="1"/>
              <a:t>російські</a:t>
            </a:r>
            <a:r>
              <a:rPr lang="ru-RU" sz="2400" dirty="0"/>
              <a:t> 8-а, 11-а, 7-а і 9-а </a:t>
            </a:r>
            <a:r>
              <a:rPr lang="ru-RU" sz="2400" dirty="0" err="1"/>
              <a:t>армії</a:t>
            </a:r>
            <a:r>
              <a:rPr lang="ru-RU" sz="2400" dirty="0"/>
              <a:t> (594 000 </a:t>
            </a:r>
            <a:r>
              <a:rPr lang="ru-RU" sz="2400" dirty="0" err="1"/>
              <a:t>чоловік</a:t>
            </a:r>
            <a:r>
              <a:rPr lang="ru-RU" sz="2400" dirty="0"/>
              <a:t> і 1938 </a:t>
            </a:r>
            <a:r>
              <a:rPr lang="ru-RU" sz="2400" dirty="0" err="1"/>
              <a:t>гармат</a:t>
            </a:r>
            <a:r>
              <a:rPr lang="ru-RU" sz="2400" dirty="0"/>
              <a:t>) прорвали добре </a:t>
            </a:r>
            <a:r>
              <a:rPr lang="ru-RU" sz="2400" dirty="0" err="1"/>
              <a:t>укріплену</a:t>
            </a:r>
            <a:r>
              <a:rPr lang="ru-RU" sz="2400" dirty="0"/>
              <a:t> </a:t>
            </a:r>
            <a:r>
              <a:rPr lang="ru-RU" sz="2400" dirty="0" err="1"/>
              <a:t>позиційну</a:t>
            </a:r>
            <a:r>
              <a:rPr lang="ru-RU" sz="2400" dirty="0"/>
              <a:t> оборону австро-</a:t>
            </a:r>
            <a:r>
              <a:rPr lang="ru-RU" sz="2400" dirty="0" err="1"/>
              <a:t>угорського</a:t>
            </a:r>
            <a:r>
              <a:rPr lang="ru-RU" sz="2400" dirty="0"/>
              <a:t> фронту (486 000 </a:t>
            </a:r>
            <a:r>
              <a:rPr lang="ru-RU" sz="2400" dirty="0" err="1"/>
              <a:t>чоловік</a:t>
            </a:r>
            <a:r>
              <a:rPr lang="ru-RU" sz="2400" dirty="0"/>
              <a:t> і 1846 </a:t>
            </a:r>
            <a:r>
              <a:rPr lang="ru-RU" sz="2400" dirty="0" err="1"/>
              <a:t>гармат</a:t>
            </a:r>
            <a:r>
              <a:rPr lang="ru-RU" sz="2400" dirty="0"/>
              <a:t>),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командував</a:t>
            </a:r>
            <a:r>
              <a:rPr lang="ru-RU" sz="2400" dirty="0"/>
              <a:t> </a:t>
            </a:r>
            <a:r>
              <a:rPr lang="ru-RU" sz="2400" dirty="0" err="1"/>
              <a:t>ерцгерцог</a:t>
            </a:r>
            <a:r>
              <a:rPr lang="ru-RU" sz="2400" dirty="0"/>
              <a:t> </a:t>
            </a:r>
            <a:r>
              <a:rPr lang="ru-RU" sz="2400" dirty="0" err="1"/>
              <a:t>Фрідріх</a:t>
            </a:r>
            <a:r>
              <a:rPr lang="ru-RU" sz="2400" dirty="0"/>
              <a:t>. </a:t>
            </a:r>
            <a:r>
              <a:rPr lang="ru-RU" sz="2400" dirty="0" err="1"/>
              <a:t>Прорив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здійснений</a:t>
            </a:r>
            <a:r>
              <a:rPr lang="ru-RU" sz="2400" dirty="0"/>
              <a:t> </a:t>
            </a:r>
            <a:r>
              <a:rPr lang="ru-RU" sz="2400" dirty="0" err="1"/>
              <a:t>відразу</a:t>
            </a:r>
            <a:r>
              <a:rPr lang="ru-RU" sz="2400" dirty="0"/>
              <a:t> на 13 </a:t>
            </a:r>
            <a:r>
              <a:rPr lang="ru-RU" sz="2400" dirty="0" err="1"/>
              <a:t>ділянках</a:t>
            </a:r>
            <a:r>
              <a:rPr lang="ru-RU" sz="2400" dirty="0"/>
              <a:t> з </a:t>
            </a:r>
            <a:r>
              <a:rPr lang="ru-RU" sz="2400" dirty="0" err="1"/>
              <a:t>подальшим</a:t>
            </a:r>
            <a:r>
              <a:rPr lang="ru-RU" sz="2400" dirty="0"/>
              <a:t> </a:t>
            </a:r>
            <a:r>
              <a:rPr lang="ru-RU" sz="2400" dirty="0" err="1"/>
              <a:t>розвитком</a:t>
            </a:r>
            <a:r>
              <a:rPr lang="ru-RU" sz="2400" dirty="0"/>
              <a:t> у </a:t>
            </a:r>
            <a:r>
              <a:rPr lang="ru-RU" sz="2400" dirty="0" err="1"/>
              <a:t>бік</a:t>
            </a:r>
            <a:r>
              <a:rPr lang="ru-RU" sz="2400" dirty="0"/>
              <a:t> </a:t>
            </a:r>
            <a:r>
              <a:rPr lang="ru-RU" sz="2400" dirty="0" err="1"/>
              <a:t>флангів</a:t>
            </a:r>
            <a:r>
              <a:rPr lang="ru-RU" sz="2400" dirty="0"/>
              <a:t> і в </a:t>
            </a:r>
            <a:r>
              <a:rPr lang="ru-RU" sz="2400" dirty="0" err="1"/>
              <a:t>глибину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1396" y="205189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latin typeface="TrueGritCTT" pitchFamily="2" charset="0"/>
              </a:rPr>
              <a:t>Перший етап</a:t>
            </a:r>
            <a:endParaRPr lang="ru-RU" sz="4800" dirty="0">
              <a:latin typeface="TrueGritCTT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37465"/>
            <a:ext cx="33337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3997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50100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Найбільшого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на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досягла</a:t>
            </a:r>
            <a:r>
              <a:rPr lang="ru-RU" dirty="0"/>
              <a:t> 8-а </a:t>
            </a:r>
            <a:r>
              <a:rPr lang="ru-RU" dirty="0" err="1"/>
              <a:t>армія</a:t>
            </a:r>
            <a:r>
              <a:rPr lang="ru-RU" dirty="0"/>
              <a:t> генерала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кавалерії</a:t>
            </a:r>
            <a:r>
              <a:rPr lang="ru-RU" dirty="0"/>
              <a:t> А. М. </a:t>
            </a:r>
            <a:r>
              <a:rPr lang="ru-RU" dirty="0" err="1"/>
              <a:t>Каледіна</a:t>
            </a:r>
            <a:r>
              <a:rPr lang="ru-RU" dirty="0"/>
              <a:t>, яка, прорвавши фронт, 7 </a:t>
            </a:r>
            <a:r>
              <a:rPr lang="ru-RU" dirty="0" err="1"/>
              <a:t>червня</a:t>
            </a:r>
            <a:r>
              <a:rPr lang="ru-RU" dirty="0"/>
              <a:t> </a:t>
            </a:r>
            <a:r>
              <a:rPr lang="ru-RU" dirty="0" err="1"/>
              <a:t>зайняла</a:t>
            </a:r>
            <a:r>
              <a:rPr lang="ru-RU" dirty="0"/>
              <a:t> </a:t>
            </a:r>
            <a:r>
              <a:rPr lang="ru-RU" dirty="0" err="1"/>
              <a:t>Луцьк</a:t>
            </a:r>
            <a:r>
              <a:rPr lang="ru-RU" dirty="0"/>
              <a:t>, а до 15 </a:t>
            </a:r>
            <a:r>
              <a:rPr lang="ru-RU" dirty="0" err="1"/>
              <a:t>червня</a:t>
            </a:r>
            <a:r>
              <a:rPr lang="ru-RU" dirty="0"/>
              <a:t> </a:t>
            </a:r>
            <a:r>
              <a:rPr lang="ru-RU" dirty="0" err="1"/>
              <a:t>вщент</a:t>
            </a:r>
            <a:r>
              <a:rPr lang="ru-RU" dirty="0"/>
              <a:t> </a:t>
            </a:r>
            <a:r>
              <a:rPr lang="ru-RU" dirty="0" err="1"/>
              <a:t>розгромила</a:t>
            </a:r>
            <a:r>
              <a:rPr lang="ru-RU" dirty="0"/>
              <a:t> 4-у австро-</a:t>
            </a:r>
            <a:r>
              <a:rPr lang="ru-RU" dirty="0" err="1"/>
              <a:t>угорську</a:t>
            </a:r>
            <a:r>
              <a:rPr lang="ru-RU" dirty="0"/>
              <a:t> </a:t>
            </a:r>
            <a:r>
              <a:rPr lang="ru-RU" dirty="0" err="1"/>
              <a:t>армію</a:t>
            </a:r>
            <a:r>
              <a:rPr lang="ru-RU" dirty="0"/>
              <a:t> </a:t>
            </a:r>
            <a:r>
              <a:rPr lang="ru-RU" dirty="0" err="1"/>
              <a:t>ерцгерцога</a:t>
            </a:r>
            <a:r>
              <a:rPr lang="ru-RU" dirty="0"/>
              <a:t> </a:t>
            </a:r>
            <a:r>
              <a:rPr lang="ru-RU" dirty="0" err="1"/>
              <a:t>Йосипа</a:t>
            </a:r>
            <a:r>
              <a:rPr lang="ru-RU" dirty="0"/>
              <a:t> Фердинанда.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захоплено</a:t>
            </a:r>
            <a:r>
              <a:rPr lang="ru-RU" dirty="0"/>
              <a:t> 45 тис. </a:t>
            </a:r>
            <a:r>
              <a:rPr lang="ru-RU" dirty="0" err="1"/>
              <a:t>полонених</a:t>
            </a:r>
            <a:r>
              <a:rPr lang="ru-RU" dirty="0"/>
              <a:t>, 66 </a:t>
            </a:r>
            <a:r>
              <a:rPr lang="ru-RU" dirty="0" err="1"/>
              <a:t>гармат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трофеї</a:t>
            </a:r>
            <a:r>
              <a:rPr lang="ru-RU" dirty="0"/>
              <a:t>. </a:t>
            </a:r>
            <a:r>
              <a:rPr lang="ru-RU" dirty="0" err="1"/>
              <a:t>Частини</a:t>
            </a:r>
            <a:r>
              <a:rPr lang="ru-RU" dirty="0"/>
              <a:t> 32-го корпусу,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південь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Луцька</a:t>
            </a:r>
            <a:r>
              <a:rPr lang="ru-RU" dirty="0"/>
              <a:t>, взяли м. Дубно. </a:t>
            </a:r>
            <a:r>
              <a:rPr lang="ru-RU" dirty="0" err="1"/>
              <a:t>Прорив</a:t>
            </a:r>
            <a:r>
              <a:rPr lang="ru-RU" dirty="0"/>
              <a:t> </a:t>
            </a:r>
            <a:r>
              <a:rPr lang="ru-RU" dirty="0" err="1"/>
              <a:t>армії</a:t>
            </a:r>
            <a:r>
              <a:rPr lang="ru-RU" dirty="0"/>
              <a:t> </a:t>
            </a:r>
            <a:r>
              <a:rPr lang="ru-RU" dirty="0" err="1"/>
              <a:t>Каледіна</a:t>
            </a:r>
            <a:r>
              <a:rPr lang="ru-RU" dirty="0"/>
              <a:t> </a:t>
            </a:r>
            <a:r>
              <a:rPr lang="ru-RU" dirty="0" err="1"/>
              <a:t>досяг</a:t>
            </a:r>
            <a:r>
              <a:rPr lang="ru-RU" dirty="0"/>
              <a:t> 80 км по фронту і 65 у </a:t>
            </a:r>
            <a:r>
              <a:rPr lang="ru-RU" dirty="0" err="1"/>
              <a:t>глибину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16"/>
          <a:stretch/>
        </p:blipFill>
        <p:spPr bwMode="auto">
          <a:xfrm>
            <a:off x="683568" y="332656"/>
            <a:ext cx="3962400" cy="29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083" y="1484784"/>
            <a:ext cx="4089917" cy="499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17184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437112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Загроза</a:t>
            </a:r>
            <a:r>
              <a:rPr lang="ru-RU" sz="2000" dirty="0"/>
              <a:t> </a:t>
            </a:r>
            <a:r>
              <a:rPr lang="ru-RU" sz="2000" dirty="0" err="1"/>
              <a:t>взяття</a:t>
            </a:r>
            <a:r>
              <a:rPr lang="ru-RU" sz="2000" dirty="0"/>
              <a:t> 8-ю </a:t>
            </a:r>
            <a:r>
              <a:rPr lang="ru-RU" sz="2000" dirty="0" err="1"/>
              <a:t>армією</a:t>
            </a:r>
            <a:r>
              <a:rPr lang="ru-RU" sz="2000" dirty="0"/>
              <a:t> Ковеля (</a:t>
            </a:r>
            <a:r>
              <a:rPr lang="ru-RU" sz="2000" dirty="0" err="1"/>
              <a:t>найважливіший</a:t>
            </a:r>
            <a:r>
              <a:rPr lang="ru-RU" sz="2000" dirty="0"/>
              <a:t> центр </a:t>
            </a:r>
            <a:r>
              <a:rPr lang="ru-RU" sz="2000" dirty="0" err="1"/>
              <a:t>комунікацій</a:t>
            </a:r>
            <a:r>
              <a:rPr lang="ru-RU" sz="2000" dirty="0"/>
              <a:t>) </a:t>
            </a:r>
            <a:r>
              <a:rPr lang="ru-RU" sz="2000" dirty="0" err="1"/>
              <a:t>змусила</a:t>
            </a:r>
            <a:r>
              <a:rPr lang="ru-RU" sz="2000" dirty="0"/>
              <a:t> </a:t>
            </a:r>
            <a:r>
              <a:rPr lang="ru-RU" sz="2000" dirty="0" err="1"/>
              <a:t>Центральні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</a:t>
            </a:r>
            <a:r>
              <a:rPr lang="ru-RU" sz="2000" dirty="0" err="1"/>
              <a:t>перекинути</a:t>
            </a:r>
            <a:r>
              <a:rPr lang="ru-RU" sz="2000" dirty="0"/>
              <a:t> на </a:t>
            </a:r>
            <a:r>
              <a:rPr lang="ru-RU" sz="2000" dirty="0" err="1"/>
              <a:t>цей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/>
              <a:t>німецькі</a:t>
            </a:r>
            <a:r>
              <a:rPr lang="ru-RU" sz="2000" dirty="0"/>
              <a:t> </a:t>
            </a:r>
            <a:r>
              <a:rPr lang="ru-RU" sz="2000" dirty="0" err="1"/>
              <a:t>дивізії</a:t>
            </a:r>
            <a:r>
              <a:rPr lang="ru-RU" sz="2000" dirty="0"/>
              <a:t> з </a:t>
            </a:r>
            <a:r>
              <a:rPr lang="ru-RU" sz="2000" dirty="0" err="1"/>
              <a:t>західноєвропейського</a:t>
            </a:r>
            <a:r>
              <a:rPr lang="ru-RU" sz="2000" dirty="0"/>
              <a:t> театру,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австрійські</a:t>
            </a:r>
            <a:r>
              <a:rPr lang="ru-RU" sz="2000" dirty="0"/>
              <a:t> </a:t>
            </a:r>
            <a:r>
              <a:rPr lang="ru-RU" sz="2000" dirty="0" err="1"/>
              <a:t>дивізії</a:t>
            </a:r>
            <a:r>
              <a:rPr lang="ru-RU" sz="2000" dirty="0"/>
              <a:t> - з </a:t>
            </a:r>
            <a:r>
              <a:rPr lang="ru-RU" sz="2000" dirty="0" err="1"/>
              <a:t>італійського</a:t>
            </a:r>
            <a:r>
              <a:rPr lang="ru-RU" sz="2000" dirty="0"/>
              <a:t> фронту і </a:t>
            </a:r>
            <a:r>
              <a:rPr lang="ru-RU" sz="2000" dirty="0" err="1"/>
              <a:t>велике</a:t>
            </a:r>
            <a:r>
              <a:rPr lang="ru-RU" sz="2000" dirty="0"/>
              <a:t> число </a:t>
            </a:r>
            <a:r>
              <a:rPr lang="ru-RU" sz="2000" dirty="0" err="1"/>
              <a:t>частин</a:t>
            </a:r>
            <a:r>
              <a:rPr lang="ru-RU" sz="2000" dirty="0"/>
              <a:t> з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ділянок</a:t>
            </a:r>
            <a:r>
              <a:rPr lang="ru-RU" sz="2000" dirty="0"/>
              <a:t> </a:t>
            </a:r>
            <a:r>
              <a:rPr lang="ru-RU" sz="2000" dirty="0" err="1"/>
              <a:t>Східного</a:t>
            </a:r>
            <a:r>
              <a:rPr lang="ru-RU" sz="2000" dirty="0"/>
              <a:t> фронту. </a:t>
            </a:r>
            <a:r>
              <a:rPr lang="ru-RU" sz="2000" dirty="0" err="1"/>
              <a:t>Проте</a:t>
            </a:r>
            <a:r>
              <a:rPr lang="ru-RU" sz="2000" dirty="0"/>
              <a:t> </a:t>
            </a:r>
            <a:r>
              <a:rPr lang="ru-RU" sz="2000" dirty="0" err="1"/>
              <a:t>розпочатий</a:t>
            </a:r>
            <a:r>
              <a:rPr lang="ru-RU" sz="2000" dirty="0"/>
              <a:t> 16 </a:t>
            </a:r>
            <a:r>
              <a:rPr lang="ru-RU" sz="2000" dirty="0" err="1"/>
              <a:t>червня</a:t>
            </a:r>
            <a:r>
              <a:rPr lang="ru-RU" sz="2000" dirty="0"/>
              <a:t> контрудар австро-</a:t>
            </a:r>
            <a:r>
              <a:rPr lang="ru-RU" sz="2000" dirty="0" err="1"/>
              <a:t>німецьких</a:t>
            </a:r>
            <a:r>
              <a:rPr lang="ru-RU" sz="2000" dirty="0"/>
              <a:t> </a:t>
            </a:r>
            <a:r>
              <a:rPr lang="ru-RU" sz="2000" dirty="0" err="1"/>
              <a:t>військ</a:t>
            </a:r>
            <a:r>
              <a:rPr lang="ru-RU" sz="2000" dirty="0"/>
              <a:t> </a:t>
            </a:r>
            <a:r>
              <a:rPr lang="ru-RU" sz="2000" dirty="0" err="1"/>
              <a:t>проти</a:t>
            </a:r>
            <a:r>
              <a:rPr lang="ru-RU" sz="2000" dirty="0"/>
              <a:t> 8-ї </a:t>
            </a:r>
            <a:r>
              <a:rPr lang="ru-RU" sz="2000" dirty="0" err="1"/>
              <a:t>армії</a:t>
            </a:r>
            <a:r>
              <a:rPr lang="ru-RU" sz="2000" dirty="0"/>
              <a:t> не </a:t>
            </a:r>
            <a:r>
              <a:rPr lang="ru-RU" sz="2000" dirty="0" err="1"/>
              <a:t>досяг</a:t>
            </a:r>
            <a:r>
              <a:rPr lang="ru-RU" sz="2000" dirty="0"/>
              <a:t> </a:t>
            </a:r>
            <a:r>
              <a:rPr lang="ru-RU" sz="2000" dirty="0" err="1"/>
              <a:t>успіху</a:t>
            </a:r>
            <a:r>
              <a:rPr lang="ru-RU" sz="2000" dirty="0"/>
              <a:t>. </a:t>
            </a:r>
            <a:r>
              <a:rPr lang="ru-RU" sz="2000" dirty="0" err="1"/>
              <a:t>Навпаки</a:t>
            </a:r>
            <a:r>
              <a:rPr lang="ru-RU" sz="2000" dirty="0"/>
              <a:t>, австро-</a:t>
            </a:r>
            <a:r>
              <a:rPr lang="ru-RU" sz="2000" dirty="0" err="1"/>
              <a:t>німецькі</a:t>
            </a:r>
            <a:r>
              <a:rPr lang="ru-RU" sz="2000" dirty="0"/>
              <a:t> </a:t>
            </a:r>
            <a:r>
              <a:rPr lang="ru-RU" sz="2000" dirty="0" err="1"/>
              <a:t>війська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</a:t>
            </a:r>
            <a:r>
              <a:rPr lang="ru-RU" sz="2000" dirty="0" err="1"/>
              <a:t>розбиті</a:t>
            </a:r>
            <a:r>
              <a:rPr lang="ru-RU" sz="2000" dirty="0"/>
              <a:t> і </a:t>
            </a:r>
            <a:r>
              <a:rPr lang="ru-RU" sz="2000" dirty="0" err="1"/>
              <a:t>відкинуті</a:t>
            </a:r>
            <a:r>
              <a:rPr lang="ru-RU" sz="2000" dirty="0"/>
              <a:t> за </a:t>
            </a:r>
            <a:r>
              <a:rPr lang="ru-RU" sz="2000" dirty="0" err="1"/>
              <a:t>річку</a:t>
            </a:r>
            <a:r>
              <a:rPr lang="ru-RU" sz="2000" dirty="0"/>
              <a:t> </a:t>
            </a:r>
            <a:r>
              <a:rPr lang="ru-RU" sz="2000" dirty="0" err="1"/>
              <a:t>Стир</a:t>
            </a:r>
            <a:r>
              <a:rPr lang="ru-RU" sz="2000" dirty="0"/>
              <a:t>, де і </a:t>
            </a:r>
            <a:r>
              <a:rPr lang="ru-RU" sz="2000" dirty="0" err="1"/>
              <a:t>закріпилися</a:t>
            </a:r>
            <a:r>
              <a:rPr lang="ru-RU" sz="2000" dirty="0"/>
              <a:t>, </a:t>
            </a:r>
            <a:r>
              <a:rPr lang="ru-RU" sz="2000" dirty="0" err="1"/>
              <a:t>відбиваючи</a:t>
            </a:r>
            <a:r>
              <a:rPr lang="ru-RU" sz="2000" dirty="0"/>
              <a:t> </a:t>
            </a:r>
            <a:r>
              <a:rPr lang="ru-RU" sz="2000" dirty="0" err="1"/>
              <a:t>російські</a:t>
            </a:r>
            <a:r>
              <a:rPr lang="ru-RU" sz="2000" dirty="0"/>
              <a:t> атаки.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60649"/>
            <a:ext cx="7056784" cy="392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99331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057" y="188640"/>
            <a:ext cx="462569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Застосовуючись</a:t>
            </a:r>
            <a:r>
              <a:rPr lang="ru-RU" sz="2000" dirty="0"/>
              <a:t> до </a:t>
            </a:r>
            <a:r>
              <a:rPr lang="ru-RU" sz="2000" dirty="0" err="1"/>
              <a:t>мінливих</a:t>
            </a:r>
            <a:r>
              <a:rPr lang="ru-RU" sz="2000" dirty="0"/>
              <a:t> строками </a:t>
            </a:r>
            <a:r>
              <a:rPr lang="ru-RU" sz="2000" dirty="0" err="1"/>
              <a:t>настання</a:t>
            </a:r>
            <a:r>
              <a:rPr lang="ru-RU" sz="2000" dirty="0"/>
              <a:t> </a:t>
            </a:r>
            <a:r>
              <a:rPr lang="ru-RU" sz="2000" dirty="0" err="1"/>
              <a:t>Західного</a:t>
            </a:r>
            <a:r>
              <a:rPr lang="ru-RU" sz="2000" dirty="0"/>
              <a:t> фронту, </a:t>
            </a:r>
            <a:r>
              <a:rPr lang="ru-RU" sz="2000" dirty="0" err="1"/>
              <a:t>Брусилів</a:t>
            </a:r>
            <a:r>
              <a:rPr lang="ru-RU" sz="2000" dirty="0"/>
              <a:t> давав 8-ї </a:t>
            </a:r>
            <a:r>
              <a:rPr lang="ru-RU" sz="2000" dirty="0" err="1"/>
              <a:t>армії</a:t>
            </a:r>
            <a:r>
              <a:rPr lang="ru-RU" sz="2000" dirty="0"/>
              <a:t> все </a:t>
            </a:r>
            <a:r>
              <a:rPr lang="ru-RU" sz="2000" dirty="0" err="1"/>
              <a:t>нові</a:t>
            </a:r>
            <a:r>
              <a:rPr lang="ru-RU" sz="2000" dirty="0"/>
              <a:t> </a:t>
            </a:r>
            <a:r>
              <a:rPr lang="ru-RU" sz="2000" dirty="0" err="1"/>
              <a:t>директиви</a:t>
            </a:r>
            <a:r>
              <a:rPr lang="ru-RU" sz="2000" dirty="0"/>
              <a:t> - то </a:t>
            </a:r>
            <a:r>
              <a:rPr lang="ru-RU" sz="2000" dirty="0" err="1"/>
              <a:t>наступального</a:t>
            </a:r>
            <a:r>
              <a:rPr lang="ru-RU" sz="2000" dirty="0"/>
              <a:t>, то оборонного характеру, </a:t>
            </a:r>
            <a:r>
              <a:rPr lang="ru-RU" sz="2000" dirty="0" err="1"/>
              <a:t>розвивати</a:t>
            </a:r>
            <a:r>
              <a:rPr lang="ru-RU" sz="2000" dirty="0"/>
              <a:t> удар то на Ковель, то на </a:t>
            </a:r>
            <a:r>
              <a:rPr lang="ru-RU" sz="2000" dirty="0" err="1"/>
              <a:t>Львів</a:t>
            </a:r>
            <a:r>
              <a:rPr lang="ru-RU" sz="2000" dirty="0"/>
              <a:t>. </a:t>
            </a:r>
            <a:r>
              <a:rPr lang="ru-RU" sz="2000" dirty="0" err="1"/>
              <a:t>Нарешті</a:t>
            </a:r>
            <a:r>
              <a:rPr lang="ru-RU" sz="2000" dirty="0"/>
              <a:t>, Ставка </a:t>
            </a:r>
            <a:r>
              <a:rPr lang="ru-RU" sz="2000" dirty="0" err="1"/>
              <a:t>визначилася</a:t>
            </a:r>
            <a:r>
              <a:rPr lang="ru-RU" sz="2000" dirty="0"/>
              <a:t> з </a:t>
            </a:r>
            <a:r>
              <a:rPr lang="ru-RU" sz="2000" dirty="0" err="1"/>
              <a:t>напрямком</a:t>
            </a:r>
            <a:r>
              <a:rPr lang="ru-RU" sz="2000" dirty="0"/>
              <a:t> головного удару </a:t>
            </a:r>
            <a:r>
              <a:rPr lang="ru-RU" sz="2000" dirty="0" err="1"/>
              <a:t>Південно-західного</a:t>
            </a:r>
            <a:r>
              <a:rPr lang="ru-RU" sz="2000" dirty="0"/>
              <a:t> фронту і поставила </a:t>
            </a:r>
            <a:r>
              <a:rPr lang="ru-RU" sz="2000" dirty="0" err="1"/>
              <a:t>йому</a:t>
            </a:r>
            <a:r>
              <a:rPr lang="ru-RU" sz="2000" dirty="0"/>
              <a:t> </a:t>
            </a:r>
            <a:r>
              <a:rPr lang="ru-RU" sz="2000" dirty="0" err="1"/>
              <a:t>завдання</a:t>
            </a:r>
            <a:r>
              <a:rPr lang="ru-RU" sz="2000" dirty="0"/>
              <a:t>: </a:t>
            </a:r>
            <a:r>
              <a:rPr lang="ru-RU" sz="2000" dirty="0" err="1"/>
              <a:t>напрям</a:t>
            </a:r>
            <a:r>
              <a:rPr lang="ru-RU" sz="2000" dirty="0"/>
              <a:t> головного удару на </a:t>
            </a:r>
            <a:r>
              <a:rPr lang="ru-RU" sz="2000" dirty="0" err="1"/>
              <a:t>Львів</a:t>
            </a:r>
            <a:r>
              <a:rPr lang="ru-RU" sz="2000" dirty="0"/>
              <a:t> не </a:t>
            </a:r>
            <a:r>
              <a:rPr lang="ru-RU" sz="2000" dirty="0" err="1"/>
              <a:t>міняти</a:t>
            </a:r>
            <a:r>
              <a:rPr lang="ru-RU" sz="2000" dirty="0"/>
              <a:t>, а по </a:t>
            </a:r>
            <a:r>
              <a:rPr lang="ru-RU" sz="2000" dirty="0" err="1"/>
              <a:t>колишньому</a:t>
            </a:r>
            <a:r>
              <a:rPr lang="ru-RU" sz="2000" dirty="0"/>
              <a:t> </a:t>
            </a:r>
            <a:r>
              <a:rPr lang="ru-RU" sz="2000" dirty="0" err="1"/>
              <a:t>наступати</a:t>
            </a:r>
            <a:r>
              <a:rPr lang="ru-RU" sz="2000" dirty="0"/>
              <a:t> на </a:t>
            </a:r>
            <a:r>
              <a:rPr lang="ru-RU" sz="2000" dirty="0" err="1"/>
              <a:t>північний</a:t>
            </a:r>
            <a:r>
              <a:rPr lang="ru-RU" sz="2000" dirty="0"/>
              <a:t> </a:t>
            </a:r>
            <a:r>
              <a:rPr lang="ru-RU" sz="2000" dirty="0" err="1"/>
              <a:t>захід</a:t>
            </a:r>
            <a:r>
              <a:rPr lang="ru-RU" sz="2000" dirty="0"/>
              <a:t>, на Ковель </a:t>
            </a:r>
            <a:r>
              <a:rPr lang="ru-RU" sz="2000" dirty="0" err="1"/>
              <a:t>назустріч</a:t>
            </a:r>
            <a:r>
              <a:rPr lang="ru-RU" sz="2000" dirty="0"/>
              <a:t> </a:t>
            </a:r>
            <a:r>
              <a:rPr lang="ru-RU" sz="2000" dirty="0" err="1"/>
              <a:t>військам</a:t>
            </a:r>
            <a:r>
              <a:rPr lang="ru-RU" sz="2000" dirty="0"/>
              <a:t> </a:t>
            </a:r>
            <a:r>
              <a:rPr lang="ru-RU" sz="2000" dirty="0" err="1"/>
              <a:t>Еверта</a:t>
            </a:r>
            <a:r>
              <a:rPr lang="ru-RU" sz="2000" dirty="0"/>
              <a:t>, </a:t>
            </a:r>
            <a:r>
              <a:rPr lang="ru-RU" sz="2000" dirty="0" err="1"/>
              <a:t>націленими</a:t>
            </a:r>
            <a:r>
              <a:rPr lang="ru-RU" sz="2000" dirty="0"/>
              <a:t> на </a:t>
            </a:r>
            <a:r>
              <a:rPr lang="ru-RU" sz="2000" dirty="0" err="1"/>
              <a:t>Барановичі</a:t>
            </a:r>
            <a:r>
              <a:rPr lang="ru-RU" sz="2000" dirty="0"/>
              <a:t> і Брест. Для </a:t>
            </a:r>
            <a:r>
              <a:rPr lang="ru-RU" sz="2000" dirty="0" err="1"/>
              <a:t>цих</a:t>
            </a:r>
            <a:r>
              <a:rPr lang="ru-RU" sz="2000" dirty="0"/>
              <a:t> </a:t>
            </a:r>
            <a:r>
              <a:rPr lang="ru-RU" sz="2000" dirty="0" err="1"/>
              <a:t>цілей</a:t>
            </a:r>
            <a:r>
              <a:rPr lang="ru-RU" sz="2000" dirty="0"/>
              <a:t> Брусилову 25 </a:t>
            </a:r>
            <a:r>
              <a:rPr lang="ru-RU" sz="2000" dirty="0" err="1"/>
              <a:t>червня</a:t>
            </a:r>
            <a:r>
              <a:rPr lang="ru-RU" sz="2000" dirty="0"/>
              <a:t> </a:t>
            </a:r>
            <a:r>
              <a:rPr lang="ru-RU" sz="2000" dirty="0" err="1"/>
              <a:t>передавалися</a:t>
            </a:r>
            <a:r>
              <a:rPr lang="ru-RU" sz="2000" dirty="0"/>
              <a:t> 2 </a:t>
            </a:r>
            <a:r>
              <a:rPr lang="ru-RU" sz="2000" dirty="0" err="1"/>
              <a:t>корпуси</a:t>
            </a:r>
            <a:r>
              <a:rPr lang="ru-RU" sz="2000" dirty="0"/>
              <a:t> і 3-я </a:t>
            </a:r>
            <a:r>
              <a:rPr lang="ru-RU" sz="2000" dirty="0" err="1"/>
              <a:t>армія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складу </a:t>
            </a:r>
            <a:r>
              <a:rPr lang="ru-RU" sz="2000" dirty="0" err="1"/>
              <a:t>Західного</a:t>
            </a:r>
            <a:r>
              <a:rPr lang="ru-RU" sz="2000" dirty="0"/>
              <a:t> фронту.</a:t>
            </a:r>
          </a:p>
          <a:p>
            <a:r>
              <a:rPr lang="ru-RU" sz="2000" dirty="0" smtClean="0"/>
              <a:t>До </a:t>
            </a:r>
            <a:r>
              <a:rPr lang="ru-RU" sz="2000" dirty="0"/>
              <a:t>25 </a:t>
            </a:r>
            <a:r>
              <a:rPr lang="ru-RU" sz="2000" dirty="0" err="1"/>
              <a:t>червня</a:t>
            </a:r>
            <a:r>
              <a:rPr lang="ru-RU" sz="2000" dirty="0"/>
              <a:t> в </a:t>
            </a:r>
            <a:r>
              <a:rPr lang="ru-RU" sz="2000" dirty="0" err="1"/>
              <a:t>центрі</a:t>
            </a:r>
            <a:r>
              <a:rPr lang="ru-RU" sz="2000" dirty="0"/>
              <a:t> і на правому </a:t>
            </a:r>
            <a:r>
              <a:rPr lang="ru-RU" sz="2000" dirty="0" err="1"/>
              <a:t>фланзі</a:t>
            </a:r>
            <a:r>
              <a:rPr lang="ru-RU" sz="2000" dirty="0"/>
              <a:t> </a:t>
            </a:r>
            <a:r>
              <a:rPr lang="ru-RU" sz="2000" dirty="0" err="1"/>
              <a:t>Південно-Західного</a:t>
            </a:r>
            <a:r>
              <a:rPr lang="ru-RU" sz="2000" dirty="0"/>
              <a:t> фронту </a:t>
            </a:r>
            <a:r>
              <a:rPr lang="ru-RU" sz="2000" dirty="0" err="1"/>
              <a:t>встановилося</a:t>
            </a:r>
            <a:r>
              <a:rPr lang="ru-RU" sz="2000" dirty="0"/>
              <a:t> </a:t>
            </a:r>
            <a:r>
              <a:rPr lang="ru-RU" sz="2000" dirty="0" err="1"/>
              <a:t>відносне</a:t>
            </a:r>
            <a:r>
              <a:rPr lang="ru-RU" sz="2000" dirty="0"/>
              <a:t> </a:t>
            </a:r>
            <a:r>
              <a:rPr lang="ru-RU" sz="2000" dirty="0" err="1"/>
              <a:t>затишшя</a:t>
            </a:r>
            <a:r>
              <a:rPr lang="ru-RU" sz="2000" dirty="0"/>
              <a:t>, на </a:t>
            </a:r>
            <a:r>
              <a:rPr lang="ru-RU" sz="2000" dirty="0" err="1"/>
              <a:t>лівому</a:t>
            </a:r>
            <a:r>
              <a:rPr lang="ru-RU" sz="2000" dirty="0"/>
              <a:t> - 9-а </a:t>
            </a:r>
            <a:r>
              <a:rPr lang="ru-RU" sz="2000" dirty="0" err="1"/>
              <a:t>армія</a:t>
            </a:r>
            <a:r>
              <a:rPr lang="ru-RU" sz="2000" dirty="0"/>
              <a:t> </a:t>
            </a:r>
            <a:r>
              <a:rPr lang="ru-RU" sz="2000" dirty="0" err="1"/>
              <a:t>продовжувала</a:t>
            </a:r>
            <a:r>
              <a:rPr lang="ru-RU" sz="2000" dirty="0"/>
              <a:t> </a:t>
            </a:r>
            <a:r>
              <a:rPr lang="ru-RU" sz="2000" dirty="0" err="1"/>
              <a:t>успішний</a:t>
            </a:r>
            <a:r>
              <a:rPr lang="ru-RU" sz="2000" dirty="0"/>
              <a:t> </a:t>
            </a:r>
            <a:r>
              <a:rPr lang="ru-RU" sz="2000" dirty="0" err="1" smtClean="0"/>
              <a:t>наступ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t="4986" b="3520"/>
          <a:stretch/>
        </p:blipFill>
        <p:spPr bwMode="auto">
          <a:xfrm>
            <a:off x="4791952" y="404664"/>
            <a:ext cx="435204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291740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73106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Західний</a:t>
            </a:r>
            <a:r>
              <a:rPr lang="ru-RU" dirty="0"/>
              <a:t> фронт </a:t>
            </a:r>
            <a:r>
              <a:rPr lang="ru-RU" dirty="0" err="1"/>
              <a:t>перейшов</a:t>
            </a:r>
            <a:r>
              <a:rPr lang="ru-RU" dirty="0"/>
              <a:t>, </a:t>
            </a:r>
            <a:r>
              <a:rPr lang="ru-RU" dirty="0" err="1"/>
              <a:t>нарешті</a:t>
            </a:r>
            <a:r>
              <a:rPr lang="ru-RU" dirty="0"/>
              <a:t>, в </a:t>
            </a:r>
            <a:r>
              <a:rPr lang="ru-RU" dirty="0" err="1"/>
              <a:t>наступ</a:t>
            </a:r>
            <a:r>
              <a:rPr lang="ru-RU" dirty="0"/>
              <a:t> 3 </a:t>
            </a:r>
            <a:r>
              <a:rPr lang="ru-RU" dirty="0" err="1"/>
              <a:t>липня</a:t>
            </a:r>
            <a:r>
              <a:rPr lang="ru-RU" dirty="0"/>
              <a:t>, а 4 </a:t>
            </a:r>
            <a:r>
              <a:rPr lang="ru-RU" dirty="0" err="1"/>
              <a:t>липня</a:t>
            </a:r>
            <a:r>
              <a:rPr lang="ru-RU" dirty="0"/>
              <a:t> </a:t>
            </a:r>
            <a:r>
              <a:rPr lang="ru-RU" dirty="0" err="1"/>
              <a:t>відновив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</a:t>
            </a:r>
            <a:r>
              <a:rPr lang="ru-RU" dirty="0" err="1"/>
              <a:t>Південно-Західний</a:t>
            </a:r>
            <a:r>
              <a:rPr lang="ru-RU" dirty="0"/>
              <a:t> фронт, </a:t>
            </a:r>
            <a:r>
              <a:rPr lang="ru-RU" dirty="0" err="1"/>
              <a:t>завдаючи</a:t>
            </a:r>
            <a:r>
              <a:rPr lang="ru-RU" dirty="0"/>
              <a:t> головного удару силами 8-й і 3-ї </a:t>
            </a:r>
            <a:r>
              <a:rPr lang="ru-RU" dirty="0" err="1"/>
              <a:t>армій</a:t>
            </a:r>
            <a:r>
              <a:rPr lang="ru-RU" dirty="0"/>
              <a:t> на Ковель. </a:t>
            </a:r>
            <a:r>
              <a:rPr lang="ru-RU" dirty="0" err="1"/>
              <a:t>Німецький</a:t>
            </a:r>
            <a:r>
              <a:rPr lang="ru-RU" dirty="0"/>
              <a:t> фронт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прорваний</a:t>
            </a:r>
            <a:r>
              <a:rPr lang="ru-RU" dirty="0"/>
              <a:t>. На </a:t>
            </a:r>
            <a:r>
              <a:rPr lang="ru-RU" dirty="0" err="1"/>
              <a:t>ковельському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Південно-західного</a:t>
            </a:r>
            <a:r>
              <a:rPr lang="ru-RU" dirty="0"/>
              <a:t> фронту взяли р. </a:t>
            </a:r>
            <a:r>
              <a:rPr lang="ru-RU" dirty="0" err="1"/>
              <a:t>Галузо</a:t>
            </a:r>
            <a:r>
              <a:rPr lang="ru-RU" dirty="0"/>
              <a:t>, </a:t>
            </a:r>
            <a:r>
              <a:rPr lang="ru-RU" dirty="0" err="1"/>
              <a:t>Маневичі</a:t>
            </a:r>
            <a:r>
              <a:rPr lang="ru-RU" dirty="0"/>
              <a:t>, Городок і </a:t>
            </a:r>
            <a:r>
              <a:rPr lang="ru-RU" dirty="0" err="1"/>
              <a:t>вийшли</a:t>
            </a:r>
            <a:r>
              <a:rPr lang="ru-RU" dirty="0"/>
              <a:t> в </a:t>
            </a:r>
            <a:r>
              <a:rPr lang="ru-RU" dirty="0" err="1"/>
              <a:t>нижній</a:t>
            </a:r>
            <a:r>
              <a:rPr lang="ru-RU" dirty="0"/>
              <a:t> </a:t>
            </a:r>
            <a:r>
              <a:rPr lang="ru-RU" dirty="0" err="1"/>
              <a:t>течії</a:t>
            </a:r>
            <a:r>
              <a:rPr lang="ru-RU" dirty="0"/>
              <a:t> на р</a:t>
            </a:r>
            <a:r>
              <a:rPr lang="ru-RU" dirty="0" smtClean="0"/>
              <a:t>. </a:t>
            </a:r>
            <a:r>
              <a:rPr lang="ru-RU" dirty="0" err="1"/>
              <a:t>Стохід</a:t>
            </a:r>
            <a:r>
              <a:rPr lang="ru-RU" dirty="0"/>
              <a:t>, </a:t>
            </a:r>
            <a:r>
              <a:rPr lang="ru-RU" dirty="0" err="1"/>
              <a:t>захопивши</a:t>
            </a:r>
            <a:r>
              <a:rPr lang="ru-RU" dirty="0"/>
              <a:t> </a:t>
            </a:r>
            <a:r>
              <a:rPr lang="ru-RU" dirty="0" err="1"/>
              <a:t>подекуди</a:t>
            </a:r>
            <a:r>
              <a:rPr lang="ru-RU" dirty="0"/>
              <a:t> </a:t>
            </a:r>
            <a:r>
              <a:rPr lang="ru-RU" dirty="0" err="1"/>
              <a:t>плацдарми</a:t>
            </a:r>
            <a:r>
              <a:rPr lang="ru-RU" dirty="0"/>
              <a:t> на </a:t>
            </a:r>
            <a:r>
              <a:rPr lang="ru-RU" dirty="0" err="1"/>
              <a:t>лівому</a:t>
            </a:r>
            <a:r>
              <a:rPr lang="ru-RU" dirty="0"/>
              <a:t> </a:t>
            </a:r>
            <a:r>
              <a:rPr lang="ru-RU" dirty="0" err="1"/>
              <a:t>березі</a:t>
            </a:r>
            <a:r>
              <a:rPr lang="ru-RU" dirty="0"/>
              <a:t>, через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німцям</a:t>
            </a:r>
            <a:r>
              <a:rPr lang="ru-RU" dirty="0"/>
              <a:t> </a:t>
            </a:r>
            <a:r>
              <a:rPr lang="ru-RU" dirty="0" err="1"/>
              <a:t>довелося</a:t>
            </a:r>
            <a:r>
              <a:rPr lang="ru-RU" dirty="0"/>
              <a:t> </a:t>
            </a:r>
            <a:r>
              <a:rPr lang="ru-RU" dirty="0" err="1"/>
              <a:t>відступати</a:t>
            </a:r>
            <a:r>
              <a:rPr lang="ru-RU" dirty="0"/>
              <a:t> і на </a:t>
            </a:r>
            <a:r>
              <a:rPr lang="ru-RU" dirty="0" err="1"/>
              <a:t>північ</a:t>
            </a:r>
            <a:r>
              <a:rPr lang="ru-RU" dirty="0"/>
              <a:t>, в </a:t>
            </a:r>
            <a:r>
              <a:rPr lang="ru-RU" dirty="0" err="1"/>
              <a:t>Поліссі</a:t>
            </a:r>
            <a:r>
              <a:rPr lang="ru-RU" dirty="0"/>
              <a:t>. Але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 </a:t>
            </a:r>
            <a:r>
              <a:rPr lang="ru-RU" dirty="0" err="1"/>
              <a:t>Стохід</a:t>
            </a:r>
            <a:r>
              <a:rPr lang="ru-RU" dirty="0"/>
              <a:t> на плечах ворога не </a:t>
            </a:r>
            <a:r>
              <a:rPr lang="ru-RU" dirty="0" err="1"/>
              <a:t>вдалося</a:t>
            </a:r>
            <a:r>
              <a:rPr lang="ru-RU" dirty="0"/>
              <a:t>. </a:t>
            </a:r>
            <a:r>
              <a:rPr lang="ru-RU" dirty="0" err="1"/>
              <a:t>Підтягнувши</a:t>
            </a:r>
            <a:r>
              <a:rPr lang="ru-RU" dirty="0"/>
              <a:t> </a:t>
            </a:r>
            <a:r>
              <a:rPr lang="ru-RU" dirty="0" err="1"/>
              <a:t>свіжі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, противник створив тут </a:t>
            </a:r>
            <a:r>
              <a:rPr lang="ru-RU" dirty="0" err="1"/>
              <a:t>сильну</a:t>
            </a:r>
            <a:r>
              <a:rPr lang="ru-RU" dirty="0"/>
              <a:t> оборону. </a:t>
            </a:r>
            <a:r>
              <a:rPr lang="ru-RU" dirty="0" err="1"/>
              <a:t>Брусилів</a:t>
            </a:r>
            <a:r>
              <a:rPr lang="ru-RU" dirty="0"/>
              <a:t>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на два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</a:t>
            </a:r>
            <a:r>
              <a:rPr lang="ru-RU" dirty="0" err="1"/>
              <a:t>наступ</a:t>
            </a:r>
            <a:r>
              <a:rPr lang="ru-RU" dirty="0"/>
              <a:t> на Ковель,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підтягнути</a:t>
            </a:r>
            <a:r>
              <a:rPr lang="ru-RU" dirty="0"/>
              <a:t> </a:t>
            </a:r>
            <a:r>
              <a:rPr lang="ru-RU" dirty="0" err="1"/>
              <a:t>резерви</a:t>
            </a:r>
            <a:r>
              <a:rPr lang="ru-RU" dirty="0"/>
              <a:t> і </a:t>
            </a:r>
            <a:r>
              <a:rPr lang="ru-RU" dirty="0" err="1"/>
              <a:t>перегрупувати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254"/>
            <a:ext cx="6169868" cy="381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34404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271</TotalTime>
  <Words>1152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Брусилiвський прорив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Брусилівський прорив</dc:title>
  <dc:creator>Vika</dc:creator>
  <cp:lastModifiedBy>Vika</cp:lastModifiedBy>
  <cp:revision>11</cp:revision>
  <dcterms:created xsi:type="dcterms:W3CDTF">2013-10-19T14:22:11Z</dcterms:created>
  <dcterms:modified xsi:type="dcterms:W3CDTF">2013-10-20T09:10:58Z</dcterms:modified>
</cp:coreProperties>
</file>