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59" r:id="rId9"/>
    <p:sldId id="263" r:id="rId10"/>
    <p:sldId id="267" r:id="rId11"/>
    <p:sldId id="269" r:id="rId12"/>
    <p:sldId id="270" r:id="rId13"/>
    <p:sldId id="271" r:id="rId14"/>
    <p:sldId id="265" r:id="rId15"/>
    <p:sldId id="266" r:id="rId16"/>
    <p:sldId id="26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1067CFE-D068-4717-952D-F60F168D149C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>
                <a:solidFill>
                  <a:schemeClr val="tx2"/>
                </a:solidFill>
              </a:defRPr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2" y="571480"/>
            <a:ext cx="815983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Політика уряду Народного фронту в Іспанії</a:t>
            </a:r>
          </a:p>
          <a:p>
            <a:pPr algn="ctr"/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(1936 – 1939 </a:t>
            </a:r>
            <a:r>
              <a:rPr lang="uk-UA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р.р</a:t>
            </a:r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.)</a:t>
            </a:r>
            <a:endParaRPr lang="uk-UA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4929198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 smtClean="0">
                <a:solidFill>
                  <a:schemeClr val="bg1"/>
                </a:solidFill>
                <a:latin typeface="Corbel" pitchFamily="34" charset="0"/>
              </a:rPr>
              <a:t>Підготувала</a:t>
            </a: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Corbel" pitchFamily="34" charset="0"/>
              </a:rPr>
              <a:t>учениця 10-А класу</a:t>
            </a: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Corbel" pitchFamily="34" charset="0"/>
              </a:rPr>
              <a:t>Кошина Анна</a:t>
            </a:r>
            <a:endParaRPr lang="uk-UA" sz="20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600"/>
          <a:stretch>
            <a:fillRect/>
          </a:stretch>
        </p:blipFill>
        <p:spPr bwMode="auto">
          <a:xfrm>
            <a:off x="500034" y="1517435"/>
            <a:ext cx="3643338" cy="5151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474756" cy="5110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3886" y="785794"/>
            <a:ext cx="32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orbel" pitchFamily="34" charset="0"/>
              </a:rPr>
              <a:t>Портрет </a:t>
            </a:r>
            <a:r>
              <a:rPr lang="uk-UA" sz="2000" i="1" dirty="0" err="1" smtClean="0">
                <a:latin typeface="Corbel" pitchFamily="34" charset="0"/>
              </a:rPr>
              <a:t>Франсіско</a:t>
            </a:r>
            <a:r>
              <a:rPr lang="uk-UA" sz="2000" i="1" dirty="0" smtClean="0">
                <a:latin typeface="Corbel" pitchFamily="34" charset="0"/>
              </a:rPr>
              <a:t> Франко</a:t>
            </a:r>
            <a:endParaRPr lang="uk-UA" sz="2000" i="1" dirty="0"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785794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orbel" pitchFamily="34" charset="0"/>
              </a:rPr>
              <a:t>Іспанська фаланга. Плакат</a:t>
            </a:r>
            <a:endParaRPr lang="uk-UA" sz="2000" i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876675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754" t="1205" b="2421"/>
          <a:stretch>
            <a:fillRect/>
          </a:stretch>
        </p:blipFill>
        <p:spPr bwMode="auto">
          <a:xfrm>
            <a:off x="4643438" y="857232"/>
            <a:ext cx="4000528" cy="5715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7224" y="285728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err="1" smtClean="0">
                <a:latin typeface="Corbel" pitchFamily="34" charset="0"/>
              </a:rPr>
              <a:t>Антифашиські</a:t>
            </a:r>
            <a:r>
              <a:rPr lang="uk-UA" sz="2000" i="1" dirty="0" smtClean="0">
                <a:latin typeface="Corbel" pitchFamily="34" charset="0"/>
              </a:rPr>
              <a:t> іспанські плакати часів громадянської війни</a:t>
            </a:r>
            <a:endParaRPr lang="uk-UA" sz="2000" i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4000528" cy="5755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t="1214" b="1676"/>
          <a:stretch>
            <a:fillRect/>
          </a:stretch>
        </p:blipFill>
        <p:spPr bwMode="auto">
          <a:xfrm>
            <a:off x="4714876" y="855926"/>
            <a:ext cx="3786214" cy="5787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9624" y="285728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err="1" smtClean="0">
                <a:latin typeface="Corbel" pitchFamily="34" charset="0"/>
              </a:rPr>
              <a:t>Антифашиські</a:t>
            </a:r>
            <a:r>
              <a:rPr lang="uk-UA" sz="2000" i="1" dirty="0" smtClean="0">
                <a:latin typeface="Corbel" pitchFamily="34" charset="0"/>
              </a:rPr>
              <a:t> іспанські плакати часів громадянської війни</a:t>
            </a:r>
            <a:endParaRPr lang="uk-UA" sz="2000" i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850150" cy="377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6"/>
            <a:ext cx="3709282" cy="528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28662" y="457122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err="1" smtClean="0">
                <a:latin typeface="Corbel" pitchFamily="34" charset="0"/>
              </a:rPr>
              <a:t>Антифашиські</a:t>
            </a:r>
            <a:r>
              <a:rPr lang="uk-UA" sz="2000" i="1" dirty="0" smtClean="0">
                <a:latin typeface="Corbel" pitchFamily="34" charset="0"/>
              </a:rPr>
              <a:t> іспанські плакати часів громадянської війни</a:t>
            </a:r>
            <a:endParaRPr lang="uk-UA" sz="2000" i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Політика та досягнення</a:t>
            </a:r>
            <a:endParaRPr lang="uk-UA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14282" y="3071810"/>
            <a:ext cx="8929718" cy="2431151"/>
            <a:chOff x="214282" y="1497915"/>
            <a:chExt cx="8929718" cy="2431151"/>
          </a:xfrm>
        </p:grpSpPr>
        <p:sp>
          <p:nvSpPr>
            <p:cNvPr id="11" name="TextBox 10"/>
            <p:cNvSpPr txBox="1"/>
            <p:nvPr/>
          </p:nvSpPr>
          <p:spPr>
            <a:xfrm>
              <a:off x="214282" y="1990074"/>
              <a:ext cx="892971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dirty="0" smtClean="0">
                  <a:latin typeface="Corbel" pitchFamily="34" charset="0"/>
                </a:rPr>
                <a:t>1.</a:t>
              </a:r>
            </a:p>
            <a:p>
              <a:pPr marL="457200" indent="-457200"/>
              <a:endParaRPr lang="uk-UA" sz="2200" dirty="0" smtClean="0">
                <a:latin typeface="Corbel" pitchFamily="34" charset="0"/>
              </a:endParaRPr>
            </a:p>
            <a:p>
              <a:pPr marL="457200" indent="-457200"/>
              <a:r>
                <a:rPr lang="uk-UA" sz="2200" dirty="0" smtClean="0">
                  <a:latin typeface="Corbel" pitchFamily="34" charset="0"/>
                </a:rPr>
                <a:t>2. Відновлення проведення аграрної реформи (близько 100 тис селян отримали 750 тис. га землі).</a:t>
              </a:r>
            </a:p>
            <a:p>
              <a:pPr marL="914400" lvl="1" indent="-457200">
                <a:lnSpc>
                  <a:spcPct val="80000"/>
                </a:lnSpc>
              </a:pPr>
              <a:endParaRPr lang="uk-UA" sz="2000" dirty="0" smtClean="0">
                <a:latin typeface="Corbel" pitchFamily="34" charset="0"/>
              </a:endParaRPr>
            </a:p>
            <a:p>
              <a:pPr marL="914400" lvl="1" indent="-457200">
                <a:lnSpc>
                  <a:spcPct val="80000"/>
                </a:lnSpc>
              </a:pPr>
              <a:endParaRPr lang="uk-UA" sz="2000" dirty="0">
                <a:latin typeface="Corbe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282" y="1497915"/>
              <a:ext cx="8643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b="1" i="1" dirty="0" smtClean="0">
                  <a:latin typeface="Corbel" pitchFamily="34" charset="0"/>
                </a:rPr>
                <a:t>Сільське господарство: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500034" y="1928802"/>
              <a:ext cx="8572528" cy="714380"/>
              <a:chOff x="357158" y="2266565"/>
              <a:chExt cx="8786842" cy="162697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57158" y="2266565"/>
                <a:ext cx="1714512" cy="992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200" b="1" u="sng" dirty="0" smtClean="0">
                    <a:latin typeface="Corbel" pitchFamily="34" charset="0"/>
                  </a:rPr>
                  <a:t>3 жовтня</a:t>
                </a:r>
                <a:r>
                  <a:rPr lang="uk-UA" sz="2200" b="1" dirty="0" smtClean="0">
                    <a:latin typeface="Corbel" pitchFamily="34" charset="0"/>
                  </a:rPr>
                  <a:t>  </a:t>
                </a:r>
                <a:r>
                  <a:rPr lang="uk-UA" sz="2200" dirty="0" smtClean="0">
                    <a:latin typeface="Corbel" pitchFamily="34" charset="0"/>
                  </a:rPr>
                  <a:t>–</a:t>
                </a:r>
                <a:r>
                  <a:rPr lang="uk-UA" sz="2200" b="1" dirty="0" smtClean="0">
                    <a:latin typeface="Corbel" pitchFamily="34" charset="0"/>
                  </a:rPr>
                  <a:t>  </a:t>
                </a:r>
              </a:p>
              <a:p>
                <a:r>
                  <a:rPr lang="uk-UA" sz="2200" b="1" u="sng" dirty="0" smtClean="0">
                    <a:latin typeface="Corbel" pitchFamily="34" charset="0"/>
                  </a:rPr>
                  <a:t>1936 р.</a:t>
                </a:r>
                <a:endParaRPr lang="uk-UA" sz="2200" b="1" u="sng" dirty="0">
                  <a:latin typeface="Corbel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85918" y="2266565"/>
                <a:ext cx="7358082" cy="16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200" dirty="0" smtClean="0">
                    <a:latin typeface="Corbel" pitchFamily="34" charset="0"/>
                  </a:rPr>
                  <a:t>Декрет про націоналізацію землі учасників заколоту і передання їх селянам.</a:t>
                </a:r>
              </a:p>
              <a:p>
                <a:pPr lvl="1">
                  <a:lnSpc>
                    <a:spcPct val="80000"/>
                  </a:lnSpc>
                  <a:buFont typeface="Arial" pitchFamily="34" charset="0"/>
                  <a:buChar char="•"/>
                </a:pPr>
                <a:endParaRPr lang="uk-UA" sz="2000" dirty="0" smtClean="0">
                  <a:latin typeface="Corbel" pitchFamily="34" charset="0"/>
                </a:endParaRPr>
              </a:p>
              <a:p>
                <a:pPr lvl="1">
                  <a:lnSpc>
                    <a:spcPct val="80000"/>
                  </a:lnSpc>
                  <a:buFont typeface="Arial" pitchFamily="34" charset="0"/>
                  <a:buChar char="•"/>
                </a:pPr>
                <a:endParaRPr lang="uk-UA" sz="2000" dirty="0">
                  <a:latin typeface="Corbel" pitchFamily="34" charset="0"/>
                </a:endParaRPr>
              </a:p>
            </p:txBody>
          </p:sp>
        </p:grpSp>
      </p:grpSp>
      <p:grpSp>
        <p:nvGrpSpPr>
          <p:cNvPr id="17" name="Группа 16"/>
          <p:cNvGrpSpPr/>
          <p:nvPr/>
        </p:nvGrpSpPr>
        <p:grpSpPr>
          <a:xfrm>
            <a:off x="285720" y="1542810"/>
            <a:ext cx="8929750" cy="1957628"/>
            <a:chOff x="214282" y="3357562"/>
            <a:chExt cx="8929750" cy="1957628"/>
          </a:xfrm>
        </p:grpSpPr>
        <p:sp>
          <p:nvSpPr>
            <p:cNvPr id="12" name="TextBox 11"/>
            <p:cNvSpPr txBox="1"/>
            <p:nvPr/>
          </p:nvSpPr>
          <p:spPr>
            <a:xfrm>
              <a:off x="285720" y="3357562"/>
              <a:ext cx="8643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b="1" i="1" dirty="0" smtClean="0">
                  <a:latin typeface="Corbel" pitchFamily="34" charset="0"/>
                </a:rPr>
                <a:t>Промисловість: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282" y="3714752"/>
              <a:ext cx="892971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dirty="0" smtClean="0">
                  <a:latin typeface="Corbel" pitchFamily="34" charset="0"/>
                </a:rPr>
                <a:t>1.</a:t>
              </a:r>
            </a:p>
            <a:p>
              <a:pPr marL="457200" indent="-457200"/>
              <a:endParaRPr lang="uk-UA" sz="2200" dirty="0" smtClean="0">
                <a:latin typeface="Corbel" pitchFamily="34" charset="0"/>
              </a:endParaRPr>
            </a:p>
            <a:p>
              <a:pPr marL="457200" indent="-457200"/>
              <a:r>
                <a:rPr lang="uk-UA" sz="2200" dirty="0" smtClean="0">
                  <a:latin typeface="Corbel" pitchFamily="34" charset="0"/>
                </a:rPr>
                <a:t>2. Націоналізація військової промисловості.</a:t>
              </a:r>
            </a:p>
            <a:p>
              <a:pPr marL="914400" lvl="1" indent="-457200">
                <a:lnSpc>
                  <a:spcPct val="80000"/>
                </a:lnSpc>
              </a:pPr>
              <a:endParaRPr lang="uk-UA" sz="2000" dirty="0" smtClean="0">
                <a:latin typeface="Corbel" pitchFamily="34" charset="0"/>
              </a:endParaRPr>
            </a:p>
            <a:p>
              <a:pPr marL="914400" lvl="1" indent="-457200">
                <a:lnSpc>
                  <a:spcPct val="80000"/>
                </a:lnSpc>
              </a:pPr>
              <a:endParaRPr lang="uk-UA" sz="2000" dirty="0">
                <a:latin typeface="Corbel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541852" y="3714752"/>
              <a:ext cx="8602180" cy="1261884"/>
              <a:chOff x="473245" y="2266565"/>
              <a:chExt cx="8817236" cy="287389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73245" y="2266565"/>
                <a:ext cx="1714512" cy="175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200" b="1" u="sng" dirty="0" smtClean="0">
                    <a:latin typeface="Corbel" pitchFamily="34" charset="0"/>
                  </a:rPr>
                  <a:t>2 серпня</a:t>
                </a:r>
                <a:r>
                  <a:rPr lang="uk-UA" sz="2200" b="1" dirty="0" smtClean="0">
                    <a:latin typeface="Corbel" pitchFamily="34" charset="0"/>
                  </a:rPr>
                  <a:t>   </a:t>
                </a:r>
                <a:r>
                  <a:rPr lang="uk-UA" sz="2200" dirty="0" smtClean="0">
                    <a:latin typeface="Corbel" pitchFamily="34" charset="0"/>
                  </a:rPr>
                  <a:t>–</a:t>
                </a:r>
                <a:r>
                  <a:rPr lang="uk-UA" sz="2200" b="1" dirty="0" smtClean="0">
                    <a:latin typeface="Corbel" pitchFamily="34" charset="0"/>
                  </a:rPr>
                  <a:t>  </a:t>
                </a:r>
              </a:p>
              <a:p>
                <a:r>
                  <a:rPr lang="uk-UA" sz="2200" b="1" u="sng" dirty="0" smtClean="0">
                    <a:latin typeface="Corbel" pitchFamily="34" charset="0"/>
                  </a:rPr>
                  <a:t>1936 р.</a:t>
                </a:r>
                <a:endParaRPr lang="uk-UA" sz="2200" b="1" u="sng" dirty="0">
                  <a:latin typeface="Corbe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32398" y="2266565"/>
                <a:ext cx="7358083" cy="2873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200" dirty="0" smtClean="0">
                    <a:latin typeface="Corbel" pitchFamily="34" charset="0"/>
                  </a:rPr>
                  <a:t>Декрет про націоналізацію підприємств, що належали учасникам заколоту.</a:t>
                </a:r>
              </a:p>
              <a:p>
                <a:pPr lvl="1">
                  <a:lnSpc>
                    <a:spcPct val="80000"/>
                  </a:lnSpc>
                  <a:buFont typeface="Arial" pitchFamily="34" charset="0"/>
                  <a:buChar char="•"/>
                </a:pPr>
                <a:endParaRPr lang="uk-UA" sz="2000" dirty="0" smtClean="0">
                  <a:latin typeface="Corbel" pitchFamily="34" charset="0"/>
                </a:endParaRPr>
              </a:p>
              <a:p>
                <a:pPr lvl="1">
                  <a:lnSpc>
                    <a:spcPct val="80000"/>
                  </a:lnSpc>
                  <a:buFont typeface="Arial" pitchFamily="34" charset="0"/>
                  <a:buChar char="•"/>
                </a:pPr>
                <a:endParaRPr lang="uk-UA" sz="2000" dirty="0">
                  <a:latin typeface="Corbel" pitchFamily="34" charset="0"/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214314" y="4954950"/>
            <a:ext cx="8929718" cy="1688760"/>
            <a:chOff x="214282" y="1497915"/>
            <a:chExt cx="8929718" cy="1688760"/>
          </a:xfrm>
        </p:grpSpPr>
        <p:sp>
          <p:nvSpPr>
            <p:cNvPr id="20" name="TextBox 19"/>
            <p:cNvSpPr txBox="1"/>
            <p:nvPr/>
          </p:nvSpPr>
          <p:spPr>
            <a:xfrm>
              <a:off x="214282" y="1918636"/>
              <a:ext cx="8929718" cy="126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dirty="0" smtClean="0">
                  <a:latin typeface="Corbel" pitchFamily="34" charset="0"/>
                </a:rPr>
                <a:t>1. Державний контроль над банками та діяльністю іноземних компаній.</a:t>
              </a:r>
            </a:p>
            <a:p>
              <a:pPr marL="457200" indent="-457200"/>
              <a:r>
                <a:rPr lang="uk-UA" sz="2200" dirty="0" smtClean="0">
                  <a:latin typeface="Corbel" pitchFamily="34" charset="0"/>
                </a:rPr>
                <a:t>2. Надання селянам кредитів, добрива і техніки.</a:t>
              </a:r>
            </a:p>
            <a:p>
              <a:pPr marL="914400" lvl="1" indent="-457200">
                <a:lnSpc>
                  <a:spcPct val="80000"/>
                </a:lnSpc>
              </a:pPr>
              <a:endParaRPr lang="uk-UA" sz="2000" dirty="0" smtClean="0">
                <a:latin typeface="Corbel" pitchFamily="34" charset="0"/>
              </a:endParaRPr>
            </a:p>
            <a:p>
              <a:pPr marL="914400" lvl="1" indent="-457200">
                <a:lnSpc>
                  <a:spcPct val="80000"/>
                </a:lnSpc>
              </a:pPr>
              <a:endParaRPr lang="uk-UA" sz="2000" dirty="0">
                <a:latin typeface="Corbe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4282" y="1497915"/>
              <a:ext cx="8643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b="1" i="1" dirty="0" smtClean="0">
                  <a:latin typeface="Corbel" pitchFamily="34" charset="0"/>
                </a:rPr>
                <a:t>Фінанси: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Політика та досягнення</a:t>
            </a:r>
            <a:endParaRPr lang="uk-UA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285720" y="1545069"/>
            <a:ext cx="8929718" cy="3169815"/>
            <a:chOff x="214282" y="1497915"/>
            <a:chExt cx="8929718" cy="3169815"/>
          </a:xfrm>
        </p:grpSpPr>
        <p:sp>
          <p:nvSpPr>
            <p:cNvPr id="11" name="TextBox 10"/>
            <p:cNvSpPr txBox="1"/>
            <p:nvPr/>
          </p:nvSpPr>
          <p:spPr>
            <a:xfrm>
              <a:off x="214282" y="1990074"/>
              <a:ext cx="892971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Амністія політичних в’язнів.</a:t>
              </a:r>
            </a:p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Автономія Каталонії.</a:t>
              </a:r>
            </a:p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Закони про охорону праці, підвищення заробітної плати.</a:t>
              </a:r>
            </a:p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8-годинний робочий день.</a:t>
              </a:r>
            </a:p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Жінки отримали рівні з чоловіками права.</a:t>
              </a:r>
            </a:p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Ліквідація неписьменності та організація народної освіти.</a:t>
              </a:r>
            </a:p>
            <a:p>
              <a:pPr marL="457200" indent="-457200">
                <a:buFont typeface="+mj-lt"/>
                <a:buAutoNum type="arabicPeriod"/>
              </a:pPr>
              <a:endParaRPr lang="uk-UA" sz="2000" dirty="0" smtClean="0">
                <a:latin typeface="Corbel" pitchFamily="34" charset="0"/>
              </a:endParaRPr>
            </a:p>
            <a:p>
              <a:pPr marL="914400" lvl="1" indent="-457200">
                <a:lnSpc>
                  <a:spcPct val="80000"/>
                </a:lnSpc>
              </a:pPr>
              <a:endParaRPr lang="uk-UA" sz="2000" dirty="0">
                <a:latin typeface="Corbe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282" y="1497915"/>
              <a:ext cx="8643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b="1" i="1" dirty="0" smtClean="0">
                  <a:latin typeface="Corbel" pitchFamily="34" charset="0"/>
                </a:rPr>
                <a:t>Соціальна сфера:</a:t>
              </a:r>
            </a:p>
          </p:txBody>
        </p:sp>
      </p:grpSp>
      <p:grpSp>
        <p:nvGrpSpPr>
          <p:cNvPr id="23" name="Группа 17"/>
          <p:cNvGrpSpPr/>
          <p:nvPr/>
        </p:nvGrpSpPr>
        <p:grpSpPr>
          <a:xfrm>
            <a:off x="357158" y="4357694"/>
            <a:ext cx="8929718" cy="1938709"/>
            <a:chOff x="214282" y="1497915"/>
            <a:chExt cx="8929718" cy="1938709"/>
          </a:xfrm>
        </p:grpSpPr>
        <p:sp>
          <p:nvSpPr>
            <p:cNvPr id="24" name="TextBox 23"/>
            <p:cNvSpPr txBox="1"/>
            <p:nvPr/>
          </p:nvSpPr>
          <p:spPr>
            <a:xfrm>
              <a:off x="214282" y="1990074"/>
              <a:ext cx="89297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Розпущено чимало організацій заколотників.</a:t>
              </a:r>
            </a:p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Репресії до 6 тис. фашистів.</a:t>
              </a:r>
            </a:p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Обмежена діяльність газет, неприхильних до Народного фронту.</a:t>
              </a:r>
            </a:p>
            <a:p>
              <a:pPr marL="457200" indent="-457200">
                <a:buAutoNum type="arabicPeriod"/>
              </a:pPr>
              <a:endParaRPr lang="uk-UA" sz="2200" dirty="0" smtClean="0">
                <a:latin typeface="Corbe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4282" y="1497915"/>
              <a:ext cx="8643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b="1" i="1" dirty="0" smtClean="0">
                  <a:latin typeface="Corbel" pitchFamily="34" charset="0"/>
                </a:rPr>
                <a:t>Політика реакції: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357166"/>
            <a:ext cx="87154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Прорахунки та причини розпаду</a:t>
            </a:r>
            <a:endParaRPr lang="uk-UA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85720" y="1428736"/>
            <a:ext cx="8715436" cy="2814883"/>
            <a:chOff x="285720" y="1542810"/>
            <a:chExt cx="8715436" cy="3596751"/>
          </a:xfrm>
        </p:grpSpPr>
        <p:sp>
          <p:nvSpPr>
            <p:cNvPr id="9" name="TextBox 8"/>
            <p:cNvSpPr txBox="1"/>
            <p:nvPr/>
          </p:nvSpPr>
          <p:spPr>
            <a:xfrm>
              <a:off x="285720" y="2000240"/>
              <a:ext cx="864399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Не вжито рішучих заходів реорганізації армії.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Погіршення економічної ситуації.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Аграрне, робітниче і національне питання не біли вирішені повністю.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Повільне здійснення програми.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Слабкість та нерішучість під час французького заколоту.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Відсутність підтримки католицької церкви.</a:t>
              </a:r>
            </a:p>
            <a:p>
              <a:pPr marL="457200" indent="-457200">
                <a:buFont typeface="+mj-lt"/>
                <a:buAutoNum type="arabicPeriod"/>
              </a:pPr>
              <a:endParaRPr lang="uk-UA" sz="2200" dirty="0" smtClean="0">
                <a:latin typeface="Corbel" pitchFamily="34" charset="0"/>
              </a:endParaRPr>
            </a:p>
            <a:p>
              <a:endParaRPr lang="uk-UA" sz="2200" dirty="0" smtClean="0">
                <a:latin typeface="Corbe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7158" y="1542810"/>
              <a:ext cx="8643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b="1" i="1" dirty="0" smtClean="0">
                  <a:latin typeface="Corbel" pitchFamily="34" charset="0"/>
                </a:rPr>
                <a:t>Прорахунки Народного фронту: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8" y="4143380"/>
            <a:ext cx="8715436" cy="3158760"/>
            <a:chOff x="285720" y="1542810"/>
            <a:chExt cx="8715436" cy="4036144"/>
          </a:xfrm>
        </p:grpSpPr>
        <p:sp>
          <p:nvSpPr>
            <p:cNvPr id="15" name="TextBox 14"/>
            <p:cNvSpPr txBox="1"/>
            <p:nvPr/>
          </p:nvSpPr>
          <p:spPr>
            <a:xfrm>
              <a:off x="285720" y="2000240"/>
              <a:ext cx="8643998" cy="357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Недостатня єдність.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Масова </a:t>
              </a:r>
              <a:r>
                <a:rPr lang="uk-UA" sz="2200" dirty="0" smtClean="0">
                  <a:latin typeface="Corbel" pitchFamily="34" charset="0"/>
                </a:rPr>
                <a:t>зневіра у сили Народного фронту.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Негативні прояви анархізму та комунізму.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Інтервенція Німеччини, Італії, Португалії.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Політика </a:t>
              </a:r>
              <a:r>
                <a:rPr lang="uk-UA" sz="2200" dirty="0" err="1" smtClean="0">
                  <a:latin typeface="Corbel" pitchFamily="34" charset="0"/>
                </a:rPr>
                <a:t>“невтручання”</a:t>
              </a:r>
              <a:r>
                <a:rPr lang="uk-UA" sz="2200" dirty="0" smtClean="0">
                  <a:latin typeface="Corbel" pitchFamily="34" charset="0"/>
                </a:rPr>
                <a:t> Великої Британії, </a:t>
              </a:r>
              <a:r>
                <a:rPr lang="uk-UA" sz="2200" dirty="0" smtClean="0">
                  <a:latin typeface="Corbel" pitchFamily="34" charset="0"/>
                </a:rPr>
                <a:t>Франції </a:t>
              </a:r>
              <a:r>
                <a:rPr lang="uk-UA" sz="2200" dirty="0" smtClean="0">
                  <a:latin typeface="Corbel" pitchFamily="34" charset="0"/>
                </a:rPr>
                <a:t>та США.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Зрадницькі дії.</a:t>
              </a:r>
            </a:p>
            <a:p>
              <a:pPr marL="457200" indent="-457200"/>
              <a:endParaRPr lang="uk-UA" sz="2200" dirty="0" smtClean="0">
                <a:latin typeface="Corbel" pitchFamily="34" charset="0"/>
              </a:endParaRPr>
            </a:p>
            <a:p>
              <a:endParaRPr lang="uk-UA" sz="2200" dirty="0" smtClean="0">
                <a:latin typeface="Corbe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7158" y="1542810"/>
              <a:ext cx="8643998" cy="550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b="1" i="1" dirty="0" smtClean="0">
                  <a:latin typeface="Corbel" pitchFamily="34" charset="0"/>
                </a:rPr>
                <a:t>Причини розпаду Народного фронту: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4296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Значення</a:t>
            </a:r>
            <a:endParaRPr lang="uk-UA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  <p:grpSp>
        <p:nvGrpSpPr>
          <p:cNvPr id="5" name="Группа 17"/>
          <p:cNvGrpSpPr/>
          <p:nvPr/>
        </p:nvGrpSpPr>
        <p:grpSpPr>
          <a:xfrm>
            <a:off x="285720" y="1545069"/>
            <a:ext cx="8929718" cy="1938709"/>
            <a:chOff x="214282" y="1497915"/>
            <a:chExt cx="8929718" cy="1938709"/>
          </a:xfrm>
        </p:grpSpPr>
        <p:sp>
          <p:nvSpPr>
            <p:cNvPr id="6" name="TextBox 5"/>
            <p:cNvSpPr txBox="1"/>
            <p:nvPr/>
          </p:nvSpPr>
          <p:spPr>
            <a:xfrm>
              <a:off x="214282" y="1990074"/>
              <a:ext cx="89297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Боротьба за Народний фронт стала основою для розгортання широкого руху опору в роки Другої світової війни.</a:t>
              </a:r>
            </a:p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Досвід боротьби Народного фронту проти фашизму був використаний у роки Другої світової війни.</a:t>
              </a:r>
              <a:endParaRPr lang="uk-UA" sz="2000" dirty="0">
                <a:latin typeface="Corbe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282" y="1497915"/>
              <a:ext cx="8643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b="1" i="1" dirty="0" smtClean="0">
                  <a:latin typeface="Corbel" pitchFamily="34" charset="0"/>
                </a:rPr>
                <a:t>Значення Народного фронту:</a:t>
              </a:r>
            </a:p>
          </p:txBody>
        </p:sp>
      </p:grpSp>
      <p:grpSp>
        <p:nvGrpSpPr>
          <p:cNvPr id="8" name="Группа 17"/>
          <p:cNvGrpSpPr/>
          <p:nvPr/>
        </p:nvGrpSpPr>
        <p:grpSpPr>
          <a:xfrm>
            <a:off x="357158" y="3776307"/>
            <a:ext cx="8929718" cy="1938709"/>
            <a:chOff x="214282" y="1497915"/>
            <a:chExt cx="8929718" cy="1938709"/>
          </a:xfrm>
        </p:grpSpPr>
        <p:sp>
          <p:nvSpPr>
            <p:cNvPr id="9" name="TextBox 8"/>
            <p:cNvSpPr txBox="1"/>
            <p:nvPr/>
          </p:nvSpPr>
          <p:spPr>
            <a:xfrm>
              <a:off x="214282" y="1990074"/>
              <a:ext cx="89297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Майже на три роки зосередила в себе сили міжнародної реакції.</a:t>
              </a:r>
            </a:p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Була важливим етапом у розвитку міжнародної </a:t>
              </a:r>
              <a:r>
                <a:rPr lang="uk-UA" sz="2200" dirty="0" err="1" smtClean="0">
                  <a:latin typeface="Corbel" pitchFamily="34" charset="0"/>
                </a:rPr>
                <a:t>антифашиської</a:t>
              </a:r>
              <a:r>
                <a:rPr lang="uk-UA" sz="2200" dirty="0" smtClean="0">
                  <a:latin typeface="Corbel" pitchFamily="34" charset="0"/>
                </a:rPr>
                <a:t> солідарності.</a:t>
              </a:r>
            </a:p>
            <a:p>
              <a:pPr marL="457200" indent="-457200">
                <a:buAutoNum type="arabicPeriod"/>
              </a:pPr>
              <a:r>
                <a:rPr lang="uk-UA" sz="2200" dirty="0" smtClean="0">
                  <a:latin typeface="Corbel" pitchFamily="34" charset="0"/>
                </a:rPr>
                <a:t>Великий досвід боротьби проти фашизму.</a:t>
              </a:r>
              <a:endParaRPr lang="uk-UA" sz="2000" dirty="0">
                <a:latin typeface="Corbe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282" y="1497915"/>
              <a:ext cx="86439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uk-UA" sz="2200" b="1" i="1" dirty="0" smtClean="0">
                  <a:latin typeface="Corbel" pitchFamily="34" charset="0"/>
                </a:rPr>
                <a:t>Значення Громадянської війни: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0169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Прихід до влади</a:t>
            </a:r>
            <a:endParaRPr lang="uk-UA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7158" y="1571612"/>
            <a:ext cx="8786842" cy="769441"/>
            <a:chOff x="357158" y="1571612"/>
            <a:chExt cx="8786842" cy="769441"/>
          </a:xfrm>
        </p:grpSpPr>
        <p:sp>
          <p:nvSpPr>
            <p:cNvPr id="5" name="TextBox 4"/>
            <p:cNvSpPr txBox="1"/>
            <p:nvPr/>
          </p:nvSpPr>
          <p:spPr>
            <a:xfrm>
              <a:off x="357158" y="1571612"/>
              <a:ext cx="17145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b="1" u="sng" dirty="0" smtClean="0">
                  <a:latin typeface="Corbel" pitchFamily="34" charset="0"/>
                </a:rPr>
                <a:t>Жовтень</a:t>
              </a:r>
              <a:r>
                <a:rPr lang="uk-UA" sz="2200" b="1" dirty="0" smtClean="0">
                  <a:latin typeface="Corbel" pitchFamily="34" charset="0"/>
                </a:rPr>
                <a:t> </a:t>
              </a:r>
              <a:r>
                <a:rPr lang="uk-UA" sz="2200" i="1" dirty="0" smtClean="0">
                  <a:latin typeface="Corbel" pitchFamily="34" charset="0"/>
                </a:rPr>
                <a:t>–</a:t>
              </a:r>
              <a:r>
                <a:rPr lang="uk-UA" sz="2200" b="1" u="sng" dirty="0" smtClean="0">
                  <a:latin typeface="Corbel" pitchFamily="34" charset="0"/>
                </a:rPr>
                <a:t>  </a:t>
              </a:r>
            </a:p>
            <a:p>
              <a:r>
                <a:rPr lang="uk-UA" sz="2200" b="1" u="sng" dirty="0" smtClean="0">
                  <a:latin typeface="Corbel" pitchFamily="34" charset="0"/>
                </a:rPr>
                <a:t>1934 р.</a:t>
              </a:r>
              <a:endParaRPr lang="uk-UA" sz="2200" b="1" u="sng" dirty="0">
                <a:latin typeface="Corbe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5918" y="1571612"/>
              <a:ext cx="7358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dirty="0" smtClean="0">
                  <a:latin typeface="Corbel" pitchFamily="34" charset="0"/>
                </a:rPr>
                <a:t>повстання трудящих</a:t>
              </a:r>
              <a:r>
                <a:rPr lang="uk-UA" sz="2200" dirty="0" smtClean="0">
                  <a:latin typeface="Corbel" pitchFamily="34" charset="0"/>
                </a:rPr>
                <a:t> Іспанії</a:t>
              </a:r>
              <a:r>
                <a:rPr lang="uk-UA" sz="2200" dirty="0" smtClean="0">
                  <a:latin typeface="Corbel" pitchFamily="34" charset="0"/>
                </a:rPr>
                <a:t> в Астурії проти загрози фашизму та його жорстоке придушення.</a:t>
              </a:r>
              <a:endParaRPr lang="uk-UA" sz="2200" dirty="0">
                <a:latin typeface="Corbe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28628" y="4445509"/>
            <a:ext cx="8786842" cy="769441"/>
            <a:chOff x="357158" y="2266565"/>
            <a:chExt cx="8786842" cy="769441"/>
          </a:xfrm>
        </p:grpSpPr>
        <p:sp>
          <p:nvSpPr>
            <p:cNvPr id="7" name="TextBox 6"/>
            <p:cNvSpPr txBox="1"/>
            <p:nvPr/>
          </p:nvSpPr>
          <p:spPr>
            <a:xfrm>
              <a:off x="357158" y="2266565"/>
              <a:ext cx="17145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b="1" u="sng" dirty="0" smtClean="0">
                  <a:latin typeface="Corbel" pitchFamily="34" charset="0"/>
                </a:rPr>
                <a:t>Січень</a:t>
              </a:r>
              <a:r>
                <a:rPr lang="uk-UA" sz="2200" b="1" dirty="0" smtClean="0">
                  <a:latin typeface="Corbel" pitchFamily="34" charset="0"/>
                </a:rPr>
                <a:t>     </a:t>
              </a:r>
              <a:r>
                <a:rPr lang="uk-UA" sz="2200" dirty="0" smtClean="0">
                  <a:latin typeface="Corbel" pitchFamily="34" charset="0"/>
                </a:rPr>
                <a:t>–</a:t>
              </a:r>
              <a:r>
                <a:rPr lang="uk-UA" sz="2200" b="1" dirty="0" smtClean="0">
                  <a:latin typeface="Corbel" pitchFamily="34" charset="0"/>
                </a:rPr>
                <a:t>  </a:t>
              </a:r>
            </a:p>
            <a:p>
              <a:r>
                <a:rPr lang="uk-UA" sz="2200" b="1" u="sng" dirty="0" smtClean="0">
                  <a:latin typeface="Corbel" pitchFamily="34" charset="0"/>
                </a:rPr>
                <a:t>1936 р.</a:t>
              </a:r>
              <a:endParaRPr lang="uk-UA" sz="2200" b="1" u="sng" dirty="0">
                <a:latin typeface="Corbe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5918" y="2266565"/>
              <a:ext cx="7358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dirty="0" smtClean="0">
                  <a:latin typeface="Corbel" pitchFamily="34" charset="0"/>
                </a:rPr>
                <a:t>пакт лівих партії про утворення передвиборчого блоку </a:t>
              </a:r>
            </a:p>
            <a:p>
              <a:r>
                <a:rPr lang="uk-UA" sz="2200" b="1" i="1" dirty="0" smtClean="0">
                  <a:latin typeface="Corbel" pitchFamily="34" charset="0"/>
                </a:rPr>
                <a:t>Народний фронт</a:t>
              </a:r>
              <a:r>
                <a:rPr lang="uk-UA" sz="2200" dirty="0" smtClean="0">
                  <a:latin typeface="Corbel" pitchFamily="34" charset="0"/>
                </a:rPr>
                <a:t>.</a:t>
              </a:r>
              <a:endParaRPr lang="uk-UA" sz="2200" dirty="0">
                <a:latin typeface="Corbel" pitchFamily="34" charset="0"/>
              </a:endParaRPr>
            </a:p>
          </p:txBody>
        </p:sp>
      </p:grpSp>
      <p:sp>
        <p:nvSpPr>
          <p:cNvPr id="11" name="Стрелка вниз 10"/>
          <p:cNvSpPr/>
          <p:nvPr/>
        </p:nvSpPr>
        <p:spPr>
          <a:xfrm>
            <a:off x="4357686" y="2500306"/>
            <a:ext cx="114300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285720" y="3071810"/>
            <a:ext cx="8643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latin typeface="Corbel" pitchFamily="34" charset="0"/>
              </a:rPr>
              <a:t>Виступи прогресивних країн за створення Народного фронту.</a:t>
            </a:r>
            <a:endParaRPr lang="uk-UA" sz="2200" dirty="0">
              <a:latin typeface="Corbel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357686" y="3786190"/>
            <a:ext cx="114300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71543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Програма Народного фронту</a:t>
            </a:r>
            <a:endParaRPr lang="uk-UA" sz="5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57158" y="1571612"/>
            <a:ext cx="8572560" cy="769441"/>
            <a:chOff x="357158" y="1571612"/>
            <a:chExt cx="8572560" cy="769441"/>
          </a:xfrm>
        </p:grpSpPr>
        <p:sp>
          <p:nvSpPr>
            <p:cNvPr id="5" name="TextBox 4"/>
            <p:cNvSpPr txBox="1"/>
            <p:nvPr/>
          </p:nvSpPr>
          <p:spPr>
            <a:xfrm>
              <a:off x="357158" y="1571612"/>
              <a:ext cx="17145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b="1" u="sng" dirty="0" smtClean="0">
                  <a:latin typeface="Corbel" pitchFamily="34" charset="0"/>
                </a:rPr>
                <a:t>Січень </a:t>
              </a:r>
              <a:r>
                <a:rPr lang="uk-UA" sz="2200" b="1" dirty="0" smtClean="0">
                  <a:latin typeface="Corbel" pitchFamily="34" charset="0"/>
                </a:rPr>
                <a:t> </a:t>
              </a:r>
              <a:r>
                <a:rPr lang="uk-UA" sz="2200" i="1" dirty="0" smtClean="0">
                  <a:latin typeface="Corbel" pitchFamily="34" charset="0"/>
                </a:rPr>
                <a:t>–</a:t>
              </a:r>
              <a:r>
                <a:rPr lang="uk-UA" sz="2200" b="1" u="sng" dirty="0" smtClean="0">
                  <a:latin typeface="Corbel" pitchFamily="34" charset="0"/>
                </a:rPr>
                <a:t>  </a:t>
              </a:r>
            </a:p>
            <a:p>
              <a:r>
                <a:rPr lang="uk-UA" sz="2200" b="1" u="sng" dirty="0" smtClean="0">
                  <a:latin typeface="Corbel" pitchFamily="34" charset="0"/>
                </a:rPr>
                <a:t>1936 р.</a:t>
              </a:r>
              <a:endParaRPr lang="uk-UA" sz="2200" b="1" u="sng" dirty="0">
                <a:latin typeface="Corbe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0166" y="1571612"/>
              <a:ext cx="74295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dirty="0" smtClean="0">
                  <a:latin typeface="Corbel" pitchFamily="34" charset="0"/>
                </a:rPr>
                <a:t>опублікована програма Народного фронту.</a:t>
              </a:r>
              <a:endParaRPr lang="uk-UA" sz="2200" dirty="0">
                <a:latin typeface="Corbe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5720" y="2571744"/>
            <a:ext cx="8643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Corbel" pitchFamily="34" charset="0"/>
              </a:rPr>
              <a:t>  Програма передбачала: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Амністію всім політв’язням.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Відновлення демократичних свобод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Покарання винуватців </a:t>
            </a:r>
            <a:r>
              <a:rPr lang="uk-UA" sz="2200" dirty="0" err="1" smtClean="0">
                <a:latin typeface="Corbel" pitchFamily="34" charset="0"/>
              </a:rPr>
              <a:t>антиробітничих</a:t>
            </a:r>
            <a:r>
              <a:rPr lang="uk-UA" sz="2200" dirty="0" smtClean="0">
                <a:latin typeface="Corbel" pitchFamily="34" charset="0"/>
              </a:rPr>
              <a:t> репресій.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Надання автономії Каталонії.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Підвищення заробітної плати.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Розширення соціального законодавства.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Зниження податків та орендної плати.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Покращення становища ремісників, селян, дрібних торговців.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Проведення аграрних перетворень.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785926"/>
            <a:ext cx="45005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Corbel" pitchFamily="34" charset="0"/>
              </a:rPr>
              <a:t>Отже, Народний фронт об’єднав такі сили:</a:t>
            </a:r>
          </a:p>
          <a:p>
            <a:endParaRPr lang="uk-UA" sz="2200" dirty="0" smtClean="0">
              <a:latin typeface="Corbel" pitchFamily="34" charset="0"/>
            </a:endParaRPr>
          </a:p>
          <a:p>
            <a:pPr lvl="1">
              <a:buSzPct val="130000"/>
              <a:buFont typeface="Wingdings" pitchFamily="2" charset="2"/>
              <a:buChar char="Ø"/>
            </a:pPr>
            <a:r>
              <a:rPr lang="uk-UA" sz="2200" dirty="0" smtClean="0">
                <a:latin typeface="Corbel" pitchFamily="34" charset="0"/>
              </a:rPr>
              <a:t> робітники;</a:t>
            </a:r>
          </a:p>
          <a:p>
            <a:pPr lvl="1">
              <a:buSzPct val="130000"/>
              <a:buFont typeface="Wingdings" pitchFamily="2" charset="2"/>
              <a:buChar char="Ø"/>
            </a:pPr>
            <a:r>
              <a:rPr lang="uk-UA" sz="2200" dirty="0" smtClean="0">
                <a:latin typeface="Corbel" pitchFamily="34" charset="0"/>
              </a:rPr>
              <a:t> селяни;</a:t>
            </a:r>
          </a:p>
          <a:p>
            <a:pPr lvl="1">
              <a:buSzPct val="130000"/>
              <a:buFont typeface="Wingdings" pitchFamily="2" charset="2"/>
              <a:buChar char="Ø"/>
            </a:pPr>
            <a:r>
              <a:rPr lang="uk-UA" sz="2200" dirty="0" smtClean="0">
                <a:latin typeface="Corbel" pitchFamily="34" charset="0"/>
              </a:rPr>
              <a:t> </a:t>
            </a:r>
            <a:r>
              <a:rPr lang="uk-UA" sz="2200" dirty="0" smtClean="0">
                <a:latin typeface="Corbel" pitchFamily="34" charset="0"/>
              </a:rPr>
              <a:t>дрібна та середня буржуазія;</a:t>
            </a:r>
          </a:p>
          <a:p>
            <a:pPr lvl="1">
              <a:buSzPct val="130000"/>
              <a:buFont typeface="Wingdings" pitchFamily="2" charset="2"/>
              <a:buChar char="Ø"/>
            </a:pPr>
            <a:r>
              <a:rPr lang="uk-UA" sz="2200" dirty="0" smtClean="0">
                <a:latin typeface="Corbel" pitchFamily="34" charset="0"/>
              </a:rPr>
              <a:t> </a:t>
            </a:r>
            <a:r>
              <a:rPr lang="uk-UA" sz="2200" dirty="0" smtClean="0">
                <a:latin typeface="Corbel" pitchFamily="34" charset="0"/>
              </a:rPr>
              <a:t>інтелігенція.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0169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Підтримка</a:t>
            </a:r>
            <a:endParaRPr lang="uk-UA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883" t="32226" r="30273" b="31885"/>
          <a:stretch>
            <a:fillRect/>
          </a:stretch>
        </p:blipFill>
        <p:spPr bwMode="auto">
          <a:xfrm>
            <a:off x="4714876" y="2100196"/>
            <a:ext cx="4262953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86314" y="5243468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orbel" pitchFamily="34" charset="0"/>
              </a:rPr>
              <a:t>Прапор Народного фронту в Іспанії</a:t>
            </a:r>
            <a:endParaRPr lang="uk-UA" sz="2000" i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4282" y="2285992"/>
            <a:ext cx="8786842" cy="2277547"/>
            <a:chOff x="357158" y="2266565"/>
            <a:chExt cx="8786842" cy="2936493"/>
          </a:xfrm>
        </p:grpSpPr>
        <p:sp>
          <p:nvSpPr>
            <p:cNvPr id="5" name="TextBox 4"/>
            <p:cNvSpPr txBox="1"/>
            <p:nvPr/>
          </p:nvSpPr>
          <p:spPr>
            <a:xfrm>
              <a:off x="357158" y="2266565"/>
              <a:ext cx="17145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b="1" u="sng" dirty="0" smtClean="0">
                  <a:latin typeface="Corbel" pitchFamily="34" charset="0"/>
                </a:rPr>
                <a:t>Лютий </a:t>
              </a:r>
              <a:r>
                <a:rPr lang="uk-UA" sz="2200" b="1" dirty="0" smtClean="0">
                  <a:latin typeface="Corbel" pitchFamily="34" charset="0"/>
                </a:rPr>
                <a:t>    </a:t>
              </a:r>
              <a:r>
                <a:rPr lang="uk-UA" sz="2200" dirty="0" smtClean="0">
                  <a:latin typeface="Corbel" pitchFamily="34" charset="0"/>
                </a:rPr>
                <a:t>–</a:t>
              </a:r>
              <a:r>
                <a:rPr lang="uk-UA" sz="2200" b="1" dirty="0" smtClean="0">
                  <a:latin typeface="Corbel" pitchFamily="34" charset="0"/>
                </a:rPr>
                <a:t>  </a:t>
              </a:r>
            </a:p>
            <a:p>
              <a:r>
                <a:rPr lang="uk-UA" sz="2200" b="1" u="sng" dirty="0" smtClean="0">
                  <a:latin typeface="Corbel" pitchFamily="34" charset="0"/>
                </a:rPr>
                <a:t>1936 р.</a:t>
              </a:r>
              <a:endParaRPr lang="uk-UA" sz="2200" b="1" u="sng" dirty="0">
                <a:latin typeface="Corbe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5918" y="2266565"/>
              <a:ext cx="7358082" cy="2936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dirty="0" smtClean="0">
                  <a:latin typeface="Corbel" pitchFamily="34" charset="0"/>
                </a:rPr>
                <a:t>перемога Народного фронту у виборах у кортеси:</a:t>
              </a:r>
            </a:p>
            <a:p>
              <a:pPr lvl="1">
                <a:buSzPct val="130000"/>
                <a:buFont typeface="Arial" pitchFamily="34" charset="0"/>
                <a:buChar char="•"/>
              </a:pPr>
              <a:r>
                <a:rPr lang="uk-UA" sz="2200" dirty="0" smtClean="0">
                  <a:latin typeface="Corbel" pitchFamily="34" charset="0"/>
                </a:rPr>
                <a:t>  268 мандати з 473;</a:t>
              </a:r>
            </a:p>
            <a:p>
              <a:pPr lvl="1">
                <a:buSzPct val="130000"/>
                <a:buFont typeface="Arial" pitchFamily="34" charset="0"/>
                <a:buChar char="•"/>
              </a:pPr>
              <a:r>
                <a:rPr lang="uk-UA" sz="2200" dirty="0" smtClean="0">
                  <a:latin typeface="Corbel" pitchFamily="34" charset="0"/>
                </a:rPr>
                <a:t>  склад Народного фронту:соціалісти, республіканці, </a:t>
              </a:r>
            </a:p>
            <a:p>
              <a:pPr lvl="1">
                <a:buSzPct val="130000"/>
              </a:pPr>
              <a:r>
                <a:rPr lang="uk-UA" sz="2200" dirty="0" smtClean="0">
                  <a:latin typeface="Corbel" pitchFamily="34" charset="0"/>
                </a:rPr>
                <a:t>    комуністи та анархісти;</a:t>
              </a:r>
            </a:p>
            <a:p>
              <a:pPr lvl="1">
                <a:buSzPct val="130000"/>
                <a:buFont typeface="Arial" pitchFamily="34" charset="0"/>
                <a:buChar char="•"/>
              </a:pPr>
              <a:r>
                <a:rPr lang="uk-UA" sz="2200" dirty="0" smtClean="0">
                  <a:latin typeface="Corbel" pitchFamily="34" charset="0"/>
                </a:rPr>
                <a:t>  сформований уряд на чолі з М. </a:t>
              </a:r>
              <a:r>
                <a:rPr lang="uk-UA" sz="2200" dirty="0" err="1" smtClean="0">
                  <a:latin typeface="Corbel" pitchFamily="34" charset="0"/>
                </a:rPr>
                <a:t>Асанья</a:t>
              </a:r>
              <a:r>
                <a:rPr lang="uk-UA" sz="2200" dirty="0" smtClean="0">
                  <a:latin typeface="Corbel" pitchFamily="34" charset="0"/>
                </a:rPr>
                <a:t>.</a:t>
              </a:r>
            </a:p>
            <a:p>
              <a:pPr lvl="1">
                <a:lnSpc>
                  <a:spcPct val="80000"/>
                </a:lnSpc>
                <a:buFont typeface="Arial" pitchFamily="34" charset="0"/>
                <a:buChar char="•"/>
              </a:pPr>
              <a:endParaRPr lang="uk-UA" sz="2000" dirty="0" smtClean="0">
                <a:latin typeface="Corbel" pitchFamily="34" charset="0"/>
              </a:endParaRPr>
            </a:p>
            <a:p>
              <a:pPr lvl="1">
                <a:lnSpc>
                  <a:spcPct val="80000"/>
                </a:lnSpc>
                <a:buFont typeface="Arial" pitchFamily="34" charset="0"/>
                <a:buChar char="•"/>
              </a:pPr>
              <a:endParaRPr lang="uk-UA" sz="2000" dirty="0">
                <a:latin typeface="Corbe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57158" y="285728"/>
            <a:ext cx="80169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Вибори</a:t>
            </a:r>
            <a:endParaRPr lang="uk-UA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Аня ;)\кар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358114" cy="49012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42852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orbel" pitchFamily="34" charset="0"/>
              </a:rPr>
              <a:t>Карта, що показує результати виборів 1936 року. Області, де перемогли: </a:t>
            </a:r>
          </a:p>
          <a:p>
            <a:pPr algn="ctr"/>
            <a:r>
              <a:rPr lang="uk-UA" sz="2000" i="1" dirty="0" smtClean="0">
                <a:latin typeface="Corbel" pitchFamily="34" charset="0"/>
              </a:rPr>
              <a:t>Народний фронт </a:t>
            </a:r>
            <a:r>
              <a:rPr lang="uk-UA" sz="2000" i="1" dirty="0" smtClean="0">
                <a:solidFill>
                  <a:sysClr val="windowText" lastClr="000000"/>
                </a:solidFill>
                <a:latin typeface="Corbel" pitchFamily="34" charset="0"/>
              </a:rPr>
              <a:t>-</a:t>
            </a:r>
            <a:r>
              <a:rPr lang="uk-UA" sz="2000" i="1" dirty="0" smtClean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uk-UA" sz="2000" b="1" i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rbel" pitchFamily="34" charset="0"/>
              </a:rPr>
              <a:t>червоний</a:t>
            </a:r>
            <a:r>
              <a:rPr lang="uk-UA" sz="2000" i="1" dirty="0" smtClean="0">
                <a:latin typeface="Corbel" pitchFamily="34" charset="0"/>
              </a:rPr>
              <a:t>, </a:t>
            </a:r>
          </a:p>
          <a:p>
            <a:pPr algn="ctr"/>
            <a:r>
              <a:rPr lang="uk-UA" sz="2000" i="1" dirty="0" smtClean="0">
                <a:latin typeface="Corbel" pitchFamily="34" charset="0"/>
              </a:rPr>
              <a:t>праві сили </a:t>
            </a:r>
            <a:r>
              <a:rPr lang="uk-UA" sz="2000" i="1" dirty="0" smtClean="0">
                <a:ln w="3175">
                  <a:noFill/>
                </a:ln>
                <a:solidFill>
                  <a:sysClr val="windowText" lastClr="000000"/>
                </a:solidFill>
                <a:latin typeface="Corbel" pitchFamily="34" charset="0"/>
              </a:rPr>
              <a:t>-</a:t>
            </a:r>
            <a:r>
              <a:rPr lang="uk-UA" sz="2000" b="1" i="1" dirty="0" smtClean="0">
                <a:ln w="3175">
                  <a:noFill/>
                </a:ln>
                <a:solidFill>
                  <a:srgbClr val="92D050"/>
                </a:solidFill>
                <a:latin typeface="Corbel" pitchFamily="34" charset="0"/>
              </a:rPr>
              <a:t> </a:t>
            </a:r>
            <a:r>
              <a:rPr lang="uk-UA" sz="2000" b="1" i="1" dirty="0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Corbel" pitchFamily="34" charset="0"/>
              </a:rPr>
              <a:t>синій</a:t>
            </a:r>
            <a:r>
              <a:rPr lang="uk-UA" sz="2000" i="1" dirty="0" smtClean="0">
                <a:latin typeface="Corbel" pitchFamily="34" charset="0"/>
              </a:rPr>
              <a:t>, </a:t>
            </a:r>
          </a:p>
          <a:p>
            <a:pPr algn="ctr"/>
            <a:r>
              <a:rPr lang="uk-UA" sz="2000" i="1" dirty="0" smtClean="0">
                <a:latin typeface="Corbel" pitchFamily="34" charset="0"/>
              </a:rPr>
              <a:t>центр - </a:t>
            </a:r>
            <a:r>
              <a:rPr lang="uk-UA" sz="2000" b="1" i="1" dirty="0" smtClean="0">
                <a:ln w="3175">
                  <a:solidFill>
                    <a:schemeClr val="tx1"/>
                  </a:solidFill>
                </a:ln>
                <a:solidFill>
                  <a:srgbClr val="92D050"/>
                </a:solidFill>
                <a:latin typeface="Corbel" pitchFamily="34" charset="0"/>
              </a:rPr>
              <a:t>зелений колір</a:t>
            </a:r>
            <a:r>
              <a:rPr lang="uk-UA" sz="2000" i="1" dirty="0" smtClean="0">
                <a:latin typeface="Corbel" pitchFamily="34" charset="0"/>
              </a:rPr>
              <a:t>.</a:t>
            </a:r>
            <a:endParaRPr lang="uk-UA" sz="2000" i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01122" cy="5265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785794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orbel" pitchFamily="34" charset="0"/>
              </a:rPr>
              <a:t>Уряд Народного фронту в Іспанії</a:t>
            </a:r>
            <a:endParaRPr lang="uk-UA" sz="2000" i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я ;)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71678"/>
            <a:ext cx="3685683" cy="370045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6260" t="9227" r="7546"/>
          <a:stretch>
            <a:fillRect/>
          </a:stretch>
        </p:blipFill>
        <p:spPr bwMode="auto">
          <a:xfrm>
            <a:off x="571472" y="1500174"/>
            <a:ext cx="4143404" cy="5231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3886" y="785794"/>
            <a:ext cx="32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orbel" pitchFamily="34" charset="0"/>
              </a:rPr>
              <a:t>Портрет </a:t>
            </a:r>
            <a:r>
              <a:rPr lang="uk-UA" sz="2000" i="1" dirty="0" err="1" smtClean="0">
                <a:latin typeface="Corbel" pitchFamily="34" charset="0"/>
              </a:rPr>
              <a:t>Мануеля</a:t>
            </a:r>
            <a:r>
              <a:rPr lang="uk-UA" sz="2000" i="1" dirty="0" smtClean="0">
                <a:latin typeface="Corbel" pitchFamily="34" charset="0"/>
              </a:rPr>
              <a:t> </a:t>
            </a:r>
            <a:r>
              <a:rPr lang="uk-UA" sz="2000" i="1" dirty="0" err="1" smtClean="0">
                <a:latin typeface="Corbel" pitchFamily="34" charset="0"/>
              </a:rPr>
              <a:t>Асанья</a:t>
            </a:r>
            <a:endParaRPr lang="uk-UA" sz="2000" i="1" dirty="0"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785794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orbel" pitchFamily="34" charset="0"/>
              </a:rPr>
              <a:t>Президентський стандарт М. </a:t>
            </a:r>
            <a:r>
              <a:rPr lang="uk-UA" sz="2000" i="1" dirty="0" err="1" smtClean="0">
                <a:latin typeface="Corbel" pitchFamily="34" charset="0"/>
              </a:rPr>
              <a:t>Асанья</a:t>
            </a:r>
            <a:endParaRPr lang="uk-UA" sz="2000" i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357298"/>
            <a:ext cx="86439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Corbel" pitchFamily="34" charset="0"/>
              </a:rPr>
              <a:t> Негативні наслідки діяльності Нового фронту: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Безладдя на підприємствах, владу в яких захопили робітники.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Банкіри переводили капітали за кордон.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Зростання цін на продукти й товари першої необхідності.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Закриття підприємств.</a:t>
            </a:r>
            <a:endParaRPr lang="uk-UA" sz="2200" dirty="0" smtClean="0">
              <a:latin typeface="Corbel" pitchFamily="34" charset="0"/>
            </a:endParaRP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Підвищення безробіття.</a:t>
            </a:r>
          </a:p>
          <a:p>
            <a:pPr marL="914400" lvl="1" indent="-457200">
              <a:buAutoNum type="arabicPeriod"/>
            </a:pPr>
            <a:r>
              <a:rPr lang="uk-UA" sz="2200" dirty="0" smtClean="0">
                <a:latin typeface="Corbel" pitchFamily="34" charset="0"/>
              </a:rPr>
              <a:t>Зростання злочинності.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0169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Негативні наслідки</a:t>
            </a:r>
            <a:endParaRPr lang="uk-UA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57158" y="3786190"/>
            <a:ext cx="8786842" cy="785818"/>
            <a:chOff x="357158" y="2250188"/>
            <a:chExt cx="8786842" cy="785818"/>
          </a:xfrm>
        </p:grpSpPr>
        <p:sp>
          <p:nvSpPr>
            <p:cNvPr id="8" name="TextBox 7"/>
            <p:cNvSpPr txBox="1"/>
            <p:nvPr/>
          </p:nvSpPr>
          <p:spPr>
            <a:xfrm>
              <a:off x="357158" y="2266565"/>
              <a:ext cx="17145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b="1" u="sng" dirty="0" smtClean="0">
                  <a:latin typeface="Corbel" pitchFamily="34" charset="0"/>
                </a:rPr>
                <a:t>17 липня</a:t>
              </a:r>
              <a:r>
                <a:rPr lang="uk-UA" sz="2200" b="1" dirty="0" smtClean="0">
                  <a:latin typeface="Corbel" pitchFamily="34" charset="0"/>
                </a:rPr>
                <a:t>  </a:t>
              </a:r>
              <a:r>
                <a:rPr lang="uk-UA" sz="2200" dirty="0" smtClean="0">
                  <a:latin typeface="Corbel" pitchFamily="34" charset="0"/>
                </a:rPr>
                <a:t>–</a:t>
              </a:r>
              <a:r>
                <a:rPr lang="uk-UA" sz="2200" b="1" dirty="0" smtClean="0">
                  <a:latin typeface="Corbel" pitchFamily="34" charset="0"/>
                </a:rPr>
                <a:t>  </a:t>
              </a:r>
            </a:p>
            <a:p>
              <a:r>
                <a:rPr lang="uk-UA" sz="2200" b="1" u="sng" dirty="0" smtClean="0">
                  <a:latin typeface="Corbel" pitchFamily="34" charset="0"/>
                </a:rPr>
                <a:t>1936 р.</a:t>
              </a:r>
              <a:endParaRPr lang="uk-UA" sz="2200" b="1" u="sng" dirty="0">
                <a:latin typeface="Corbe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85918" y="2250188"/>
              <a:ext cx="7358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dirty="0" smtClean="0">
                  <a:latin typeface="Corbel" pitchFamily="34" charset="0"/>
                </a:rPr>
                <a:t>Іспанські фашисти і вояччина за підтримки Німеччини та Італії підняли заколот (на чолі з генералом Франко).</a:t>
              </a:r>
              <a:endParaRPr lang="uk-UA" sz="2200" dirty="0">
                <a:latin typeface="Corbel" pitchFamily="34" charset="0"/>
              </a:endParaRPr>
            </a:p>
          </p:txBody>
        </p:sp>
      </p:grpSp>
      <p:sp>
        <p:nvSpPr>
          <p:cNvPr id="10" name="Стрелка вниз 9"/>
          <p:cNvSpPr/>
          <p:nvPr/>
        </p:nvSpPr>
        <p:spPr>
          <a:xfrm>
            <a:off x="4143372" y="4500570"/>
            <a:ext cx="114300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14282" y="4929198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u="sng" dirty="0" smtClean="0">
                <a:latin typeface="Corbel" pitchFamily="34" charset="0"/>
              </a:rPr>
              <a:t>Громадянська війна (1936 – 1939 </a:t>
            </a:r>
            <a:r>
              <a:rPr lang="uk-UA" sz="2000" b="1" i="1" u="sng" dirty="0" err="1" smtClean="0">
                <a:latin typeface="Corbel" pitchFamily="34" charset="0"/>
              </a:rPr>
              <a:t>р.р</a:t>
            </a:r>
            <a:r>
              <a:rPr lang="uk-UA" sz="2000" b="1" i="1" u="sng" dirty="0" smtClean="0">
                <a:latin typeface="Corbel" pitchFamily="34" charset="0"/>
              </a:rPr>
              <a:t>.)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143372" y="5286388"/>
            <a:ext cx="114300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Группа 12"/>
          <p:cNvGrpSpPr/>
          <p:nvPr/>
        </p:nvGrpSpPr>
        <p:grpSpPr>
          <a:xfrm>
            <a:off x="285752" y="5786454"/>
            <a:ext cx="8786842" cy="785818"/>
            <a:chOff x="357158" y="2250188"/>
            <a:chExt cx="8786842" cy="785818"/>
          </a:xfrm>
        </p:grpSpPr>
        <p:sp>
          <p:nvSpPr>
            <p:cNvPr id="14" name="TextBox 13"/>
            <p:cNvSpPr txBox="1"/>
            <p:nvPr/>
          </p:nvSpPr>
          <p:spPr>
            <a:xfrm>
              <a:off x="357158" y="2266565"/>
              <a:ext cx="17145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b="1" u="sng" dirty="0" smtClean="0">
                  <a:latin typeface="Corbel" pitchFamily="34" charset="0"/>
                </a:rPr>
                <a:t>1 квітня</a:t>
              </a:r>
              <a:r>
                <a:rPr lang="uk-UA" sz="2200" b="1" dirty="0" smtClean="0">
                  <a:latin typeface="Corbel" pitchFamily="34" charset="0"/>
                </a:rPr>
                <a:t>    </a:t>
              </a:r>
              <a:r>
                <a:rPr lang="uk-UA" sz="2200" dirty="0" smtClean="0">
                  <a:latin typeface="Corbel" pitchFamily="34" charset="0"/>
                </a:rPr>
                <a:t>–</a:t>
              </a:r>
              <a:r>
                <a:rPr lang="uk-UA" sz="2200" b="1" dirty="0" smtClean="0">
                  <a:latin typeface="Corbel" pitchFamily="34" charset="0"/>
                </a:rPr>
                <a:t>  </a:t>
              </a:r>
            </a:p>
            <a:p>
              <a:r>
                <a:rPr lang="uk-UA" sz="2200" b="1" u="sng" dirty="0" smtClean="0">
                  <a:latin typeface="Corbel" pitchFamily="34" charset="0"/>
                </a:rPr>
                <a:t>1939 р.</a:t>
              </a:r>
              <a:endParaRPr lang="uk-UA" sz="2200" b="1" u="sng" dirty="0">
                <a:latin typeface="Corbe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85918" y="2250188"/>
              <a:ext cx="7358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dirty="0" smtClean="0">
                  <a:latin typeface="Corbel" pitchFamily="34" charset="0"/>
                </a:rPr>
                <a:t>Уся територія країни опинилась під владою </a:t>
              </a:r>
              <a:r>
                <a:rPr lang="uk-UA" sz="2200" dirty="0" err="1" smtClean="0">
                  <a:latin typeface="Corbel" pitchFamily="34" charset="0"/>
                </a:rPr>
                <a:t>Франсіска</a:t>
              </a:r>
              <a:r>
                <a:rPr lang="uk-UA" sz="2200" dirty="0" smtClean="0">
                  <a:latin typeface="Corbel" pitchFamily="34" charset="0"/>
                </a:rPr>
                <a:t> Франко.</a:t>
              </a:r>
              <a:endParaRPr lang="uk-UA" sz="2200" dirty="0"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236</TotalTime>
  <Words>661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Prefab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Кошины</cp:lastModifiedBy>
  <cp:revision>29</cp:revision>
  <dcterms:created xsi:type="dcterms:W3CDTF">2013-01-19T20:03:15Z</dcterms:created>
  <dcterms:modified xsi:type="dcterms:W3CDTF">2013-01-19T23:59:56Z</dcterms:modified>
</cp:coreProperties>
</file>