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341ACBC-E3D1-40F0-8A97-709D48601DB4}" type="datetimeFigureOut">
              <a:rPr lang="uk-UA" smtClean="0"/>
              <a:t>19.05.2014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C1ECFD-9EEF-4535-BD90-CC5337B86B07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ACBC-E3D1-40F0-8A97-709D48601DB4}" type="datetimeFigureOut">
              <a:rPr lang="uk-UA" smtClean="0"/>
              <a:t>19.05.2014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ECFD-9EEF-4535-BD90-CC5337B86B0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341ACBC-E3D1-40F0-8A97-709D48601DB4}" type="datetimeFigureOut">
              <a:rPr lang="uk-UA" smtClean="0"/>
              <a:t>19.05.2014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5C1ECFD-9EEF-4535-BD90-CC5337B86B07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ACBC-E3D1-40F0-8A97-709D48601DB4}" type="datetimeFigureOut">
              <a:rPr lang="uk-UA" smtClean="0"/>
              <a:t>19.05.2014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C1ECFD-9EEF-4535-BD90-CC5337B86B07}" type="slidenum">
              <a:rPr lang="uk-UA" smtClean="0"/>
              <a:t>‹#›</a:t>
            </a:fld>
            <a:endParaRPr lang="uk-UA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ACBC-E3D1-40F0-8A97-709D48601DB4}" type="datetimeFigureOut">
              <a:rPr lang="uk-UA" smtClean="0"/>
              <a:t>19.05.2014</a:t>
            </a:fld>
            <a:endParaRPr lang="uk-UA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5C1ECFD-9EEF-4535-BD90-CC5337B86B07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341ACBC-E3D1-40F0-8A97-709D48601DB4}" type="datetimeFigureOut">
              <a:rPr lang="uk-UA" smtClean="0"/>
              <a:t>19.05.2014</a:t>
            </a:fld>
            <a:endParaRPr lang="uk-UA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5C1ECFD-9EEF-4535-BD90-CC5337B86B07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341ACBC-E3D1-40F0-8A97-709D48601DB4}" type="datetimeFigureOut">
              <a:rPr lang="uk-UA" smtClean="0"/>
              <a:t>19.05.2014</a:t>
            </a:fld>
            <a:endParaRPr lang="uk-UA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5C1ECFD-9EEF-4535-BD90-CC5337B86B07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uk-UA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ACBC-E3D1-40F0-8A97-709D48601DB4}" type="datetimeFigureOut">
              <a:rPr lang="uk-UA" smtClean="0"/>
              <a:t>19.05.2014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C1ECFD-9EEF-4535-BD90-CC5337B86B0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ACBC-E3D1-40F0-8A97-709D48601DB4}" type="datetimeFigureOut">
              <a:rPr lang="uk-UA" smtClean="0"/>
              <a:t>19.05.2014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C1ECFD-9EEF-4535-BD90-CC5337B86B0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ACBC-E3D1-40F0-8A97-709D48601DB4}" type="datetimeFigureOut">
              <a:rPr lang="uk-UA" smtClean="0"/>
              <a:t>19.05.2014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C1ECFD-9EEF-4535-BD90-CC5337B86B07}" type="slidenum">
              <a:rPr lang="uk-UA" smtClean="0"/>
              <a:t>‹#›</a:t>
            </a:fld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341ACBC-E3D1-40F0-8A97-709D48601DB4}" type="datetimeFigureOut">
              <a:rPr lang="uk-UA" smtClean="0"/>
              <a:t>19.05.2014</a:t>
            </a:fld>
            <a:endParaRPr lang="uk-UA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5C1ECFD-9EEF-4535-BD90-CC5337B86B07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341ACBC-E3D1-40F0-8A97-709D48601DB4}" type="datetimeFigureOut">
              <a:rPr lang="uk-UA" smtClean="0"/>
              <a:t>19.05.2014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5C1ECFD-9EEF-4535-BD90-CC5337B86B07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Південно-західні слов’янські народи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Виконав </a:t>
            </a:r>
            <a:r>
              <a:rPr lang="uk-UA" dirty="0" err="1" smtClean="0"/>
              <a:t>Ілів</a:t>
            </a:r>
            <a:r>
              <a:rPr lang="uk-UA" dirty="0" smtClean="0"/>
              <a:t> Нестор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609600" y="1628800"/>
            <a:ext cx="3886200" cy="5040560"/>
          </a:xfrm>
        </p:spPr>
        <p:txBody>
          <a:bodyPr>
            <a:normAutofit fontScale="85000" lnSpcReduction="10000"/>
          </a:bodyPr>
          <a:lstStyle/>
          <a:p>
            <a:r>
              <a:rPr lang="uk-UA" b="0" dirty="0" smtClean="0"/>
              <a:t>Археологічним відповідником давньослов'янських племен </a:t>
            </a:r>
            <a:r>
              <a:rPr lang="uk-UA" b="0" dirty="0" err="1" smtClean="0"/>
              <a:t>венедів</a:t>
            </a:r>
            <a:r>
              <a:rPr lang="uk-UA" b="0" dirty="0" smtClean="0"/>
              <a:t> на межі нової ери та у перші її століття вважають кілька археологічних культур — зарубинецьку, </a:t>
            </a:r>
            <a:r>
              <a:rPr lang="uk-UA" b="0" dirty="0" err="1" smtClean="0"/>
              <a:t>пшеворську</a:t>
            </a:r>
            <a:r>
              <a:rPr lang="uk-UA" b="0" dirty="0" smtClean="0"/>
              <a:t>(</a:t>
            </a:r>
            <a:r>
              <a:rPr lang="uk-UA" b="0" dirty="0" err="1" smtClean="0"/>
              <a:t>верхньодністровський</a:t>
            </a:r>
            <a:r>
              <a:rPr lang="uk-UA" b="0" dirty="0" smtClean="0"/>
              <a:t> варіант), </a:t>
            </a:r>
            <a:r>
              <a:rPr lang="uk-UA" b="0" dirty="0" err="1" smtClean="0"/>
              <a:t>зубрицьку</a:t>
            </a:r>
            <a:r>
              <a:rPr lang="uk-UA" b="0" dirty="0" smtClean="0"/>
              <a:t> та </a:t>
            </a:r>
            <a:r>
              <a:rPr lang="uk-UA" b="0" dirty="0" err="1" smtClean="0"/>
              <a:t>пізньозарубинецькі</a:t>
            </a:r>
            <a:r>
              <a:rPr lang="uk-UA" b="0" dirty="0" smtClean="0"/>
              <a:t> пам'ятки. Їхніми сусідами </a:t>
            </a:r>
            <a:r>
              <a:rPr lang="uk-UA" b="0" dirty="0" smtClean="0"/>
              <a:t>були </a:t>
            </a:r>
            <a:r>
              <a:rPr lang="uk-UA" b="0" dirty="0" err="1" smtClean="0"/>
              <a:t>пізньолатенська</a:t>
            </a:r>
            <a:r>
              <a:rPr lang="uk-UA" b="0" dirty="0" smtClean="0"/>
              <a:t> </a:t>
            </a:r>
            <a:r>
              <a:rPr lang="uk-UA" b="0" dirty="0" smtClean="0"/>
              <a:t>культура у </a:t>
            </a:r>
            <a:r>
              <a:rPr lang="uk-UA" b="0" dirty="0" smtClean="0"/>
              <a:t>Закарпатті, </a:t>
            </a:r>
            <a:r>
              <a:rPr lang="uk-UA" b="0" dirty="0" err="1" smtClean="0"/>
              <a:t>лукашівська</a:t>
            </a:r>
            <a:r>
              <a:rPr lang="uk-UA" b="0" dirty="0" smtClean="0"/>
              <a:t> у межиріччі Дністра і Пруту, </a:t>
            </a:r>
            <a:r>
              <a:rPr lang="uk-UA" b="0" dirty="0" err="1" smtClean="0"/>
              <a:t>липицька</a:t>
            </a:r>
            <a:r>
              <a:rPr lang="uk-UA" b="0" dirty="0" smtClean="0"/>
              <a:t> на Верхньому Дністрі, </a:t>
            </a:r>
            <a:r>
              <a:rPr lang="uk-UA" b="0" dirty="0" err="1" smtClean="0"/>
              <a:t>скіфо-сарматська</a:t>
            </a:r>
            <a:r>
              <a:rPr lang="uk-UA" b="0" dirty="0" smtClean="0"/>
              <a:t> у Північному Причорномор'ї та степовій частині України. У підоснові </a:t>
            </a:r>
            <a:r>
              <a:rPr lang="uk-UA" b="0" dirty="0" err="1" smtClean="0"/>
              <a:t>пізньолатенської</a:t>
            </a:r>
            <a:r>
              <a:rPr lang="uk-UA" b="0" dirty="0" smtClean="0"/>
              <a:t> культури Закарпаття, </a:t>
            </a:r>
            <a:r>
              <a:rPr lang="uk-UA" b="0" dirty="0" err="1" smtClean="0"/>
              <a:t>поєнешті-лукашівської</a:t>
            </a:r>
            <a:r>
              <a:rPr lang="uk-UA" b="0" dirty="0" smtClean="0"/>
              <a:t> та </a:t>
            </a:r>
            <a:r>
              <a:rPr lang="uk-UA" b="0" dirty="0" err="1" smtClean="0"/>
              <a:t>липицької</a:t>
            </a:r>
            <a:r>
              <a:rPr lang="uk-UA" b="0" dirty="0" smtClean="0"/>
              <a:t> </a:t>
            </a:r>
            <a:r>
              <a:rPr lang="uk-UA" b="0" dirty="0" smtClean="0"/>
              <a:t>культур лежать </a:t>
            </a:r>
            <a:r>
              <a:rPr lang="uk-UA" b="0" dirty="0" smtClean="0"/>
              <a:t>кельтські, фракійські й германські (</a:t>
            </a:r>
            <a:r>
              <a:rPr lang="uk-UA" b="0" dirty="0" err="1" smtClean="0"/>
              <a:t>бастарнські</a:t>
            </a:r>
            <a:r>
              <a:rPr lang="uk-UA" b="0" dirty="0" smtClean="0"/>
              <a:t>) старожитності Середньої Європи.</a:t>
            </a:r>
            <a:endParaRPr lang="uk-UA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800600" y="1628800"/>
            <a:ext cx="3875856" cy="5040560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96258" name="Picture 2" descr="Кам'яна голова кельтського божества (Чехія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772816"/>
            <a:ext cx="3744416" cy="46930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Бронзова статуетка бика (Словаччина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2952328" cy="3277085"/>
          </a:xfrm>
          <a:prstGeom prst="rect">
            <a:avLst/>
          </a:prstGeom>
          <a:noFill/>
        </p:spPr>
      </p:pic>
      <p:pic>
        <p:nvPicPr>
          <p:cNvPr id="97284" name="Picture 4" descr="Фрагмент бронзового окуття піхов меча(с. Гринів, Львівська обл.)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348880"/>
            <a:ext cx="3024336" cy="2684099"/>
          </a:xfrm>
          <a:prstGeom prst="rect">
            <a:avLst/>
          </a:prstGeom>
          <a:noFill/>
        </p:spPr>
      </p:pic>
      <p:pic>
        <p:nvPicPr>
          <p:cNvPr id="97286" name="Picture 6" descr="Наконечник списа з рунічним написом (Білорусь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2348880"/>
            <a:ext cx="2304256" cy="4118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krmap.su/program2009/uh7/7_0506/2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88640"/>
            <a:ext cx="2555776" cy="36050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619672" y="188640"/>
            <a:ext cx="180850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Слов’яни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9872" y="33265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-велика</a:t>
            </a:r>
            <a:r>
              <a:rPr lang="uk-UA" dirty="0" smtClean="0"/>
              <a:t> </a:t>
            </a:r>
            <a:r>
              <a:rPr lang="uk-UA" dirty="0"/>
              <a:t>група споріднених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91680" y="620688"/>
            <a:ext cx="46085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за мовою та культурою </a:t>
            </a:r>
            <a:r>
              <a:rPr lang="uk-UA" dirty="0" smtClean="0"/>
              <a:t>індоєвропейських </a:t>
            </a:r>
            <a:r>
              <a:rPr lang="uk-UA" dirty="0"/>
              <a:t>народів, що живуть у Східній і Центральній Європі та утворюють три гілки: східнослов'янську (українці, білоруси, росіяни), західнослов'янську (поляки, кашуби, чехи,словаки, лужичани), південнослов'янську (серби, болгари, хорвати, словенці, </a:t>
            </a:r>
            <a:r>
              <a:rPr lang="uk-UA" dirty="0" err="1"/>
              <a:t>боснійці</a:t>
            </a:r>
            <a:r>
              <a:rPr lang="uk-UA" dirty="0"/>
              <a:t>, македонці, чорногорці). Слов'яни розмовляють слов'янськими мовами.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077200" cy="86995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Південні слов'яни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8282880" cy="956320"/>
          </a:xfrm>
        </p:spPr>
        <p:txBody>
          <a:bodyPr/>
          <a:lstStyle/>
          <a:p>
            <a:r>
              <a:rPr lang="ru-RU" dirty="0" err="1" smtClean="0"/>
              <a:t>група</a:t>
            </a:r>
            <a:r>
              <a:rPr lang="ru-RU" dirty="0" smtClean="0"/>
              <a:t> </a:t>
            </a:r>
            <a:r>
              <a:rPr lang="ru-RU" u="sng" dirty="0" err="1" smtClean="0"/>
              <a:t>слов'янських</a:t>
            </a:r>
            <a:r>
              <a:rPr lang="ru-RU" dirty="0" smtClean="0"/>
              <a:t> </a:t>
            </a:r>
            <a:r>
              <a:rPr lang="ru-RU" dirty="0" err="1" smtClean="0"/>
              <a:t>народів</a:t>
            </a:r>
            <a:r>
              <a:rPr lang="ru-RU" dirty="0" smtClean="0"/>
              <a:t> та племен, яка </a:t>
            </a:r>
            <a:r>
              <a:rPr lang="ru-RU" dirty="0" err="1" smtClean="0"/>
              <a:t>визначається</a:t>
            </a:r>
            <a:r>
              <a:rPr lang="ru-RU" dirty="0" smtClean="0"/>
              <a:t> </a:t>
            </a:r>
            <a:r>
              <a:rPr lang="ru-RU" dirty="0" err="1" smtClean="0"/>
              <a:t>спільними</a:t>
            </a:r>
            <a:r>
              <a:rPr lang="ru-RU" dirty="0" smtClean="0"/>
              <a:t> </a:t>
            </a:r>
            <a:r>
              <a:rPr lang="ru-RU" dirty="0" err="1" smtClean="0"/>
              <a:t>географічними</a:t>
            </a:r>
            <a:r>
              <a:rPr lang="ru-RU" dirty="0" smtClean="0"/>
              <a:t> та </a:t>
            </a:r>
            <a:r>
              <a:rPr lang="ru-RU" dirty="0" err="1" smtClean="0"/>
              <a:t>мовними</a:t>
            </a:r>
            <a:r>
              <a:rPr lang="ru-RU" dirty="0" smtClean="0"/>
              <a:t> </a:t>
            </a:r>
            <a:r>
              <a:rPr lang="ru-RU" dirty="0" err="1" smtClean="0"/>
              <a:t>ознаками</a:t>
            </a:r>
            <a:r>
              <a:rPr lang="ru-RU" dirty="0" smtClean="0"/>
              <a:t>.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852936"/>
            <a:ext cx="3744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До </a:t>
            </a:r>
            <a:r>
              <a:rPr lang="ru-RU" dirty="0" err="1"/>
              <a:t>південних</a:t>
            </a:r>
            <a:r>
              <a:rPr lang="ru-RU" dirty="0"/>
              <a:t> </a:t>
            </a:r>
            <a:r>
              <a:rPr lang="ru-RU" dirty="0" err="1"/>
              <a:t>слов'ян</a:t>
            </a:r>
            <a:r>
              <a:rPr lang="ru-RU" dirty="0"/>
              <a:t> </a:t>
            </a:r>
            <a:r>
              <a:rPr lang="ru-RU" dirty="0" err="1"/>
              <a:t>відносяться</a:t>
            </a:r>
            <a:r>
              <a:rPr lang="ru-RU" dirty="0"/>
              <a:t> </a:t>
            </a:r>
            <a:r>
              <a:rPr lang="ru-RU" dirty="0" err="1"/>
              <a:t>сучасні</a:t>
            </a:r>
            <a:r>
              <a:rPr lang="ru-RU" dirty="0"/>
              <a:t> народи: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50100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u="sng" dirty="0" err="1" smtClean="0"/>
              <a:t>південно-східна</a:t>
            </a:r>
            <a:r>
              <a:rPr lang="ru-RU" i="1" u="sng" dirty="0" smtClean="0"/>
              <a:t> </a:t>
            </a:r>
            <a:r>
              <a:rPr lang="ru-RU" i="1" u="sng" dirty="0" err="1"/>
              <a:t>група</a:t>
            </a:r>
            <a:endParaRPr lang="ru-RU" i="1" u="sng" dirty="0"/>
          </a:p>
          <a:p>
            <a:r>
              <a:rPr lang="ru-RU" dirty="0" smtClean="0"/>
              <a:t>•</a:t>
            </a:r>
            <a:r>
              <a:rPr lang="ru-RU" dirty="0" err="1" smtClean="0"/>
              <a:t>Болгари</a:t>
            </a:r>
            <a:endParaRPr lang="ru-RU" dirty="0" smtClean="0"/>
          </a:p>
          <a:p>
            <a:r>
              <a:rPr lang="ru-RU" dirty="0" smtClean="0"/>
              <a:t>•</a:t>
            </a:r>
            <a:r>
              <a:rPr lang="ru-RU" dirty="0" err="1" smtClean="0"/>
              <a:t>Помаки</a:t>
            </a:r>
            <a:endParaRPr lang="ru-RU" dirty="0" smtClean="0"/>
          </a:p>
          <a:p>
            <a:r>
              <a:rPr lang="ru-RU" dirty="0" smtClean="0"/>
              <a:t>•</a:t>
            </a:r>
            <a:r>
              <a:rPr lang="ru-RU" dirty="0" err="1" smtClean="0"/>
              <a:t>Болгари</a:t>
            </a:r>
            <a:r>
              <a:rPr lang="ru-RU" dirty="0" smtClean="0"/>
              <a:t> </a:t>
            </a:r>
            <a:r>
              <a:rPr lang="ru-RU" dirty="0" err="1" smtClean="0"/>
              <a:t>Бессарабії</a:t>
            </a:r>
            <a:endParaRPr lang="ru-RU" dirty="0" smtClean="0"/>
          </a:p>
          <a:p>
            <a:r>
              <a:rPr lang="ru-RU" dirty="0" smtClean="0"/>
              <a:t>•</a:t>
            </a:r>
            <a:r>
              <a:rPr lang="ru-RU" dirty="0" err="1"/>
              <a:t>Б</a:t>
            </a:r>
            <a:r>
              <a:rPr lang="ru-RU" dirty="0" err="1" smtClean="0"/>
              <a:t>анатські</a:t>
            </a:r>
            <a:r>
              <a:rPr lang="ru-RU" dirty="0" smtClean="0"/>
              <a:t> </a:t>
            </a:r>
            <a:r>
              <a:rPr lang="ru-RU" dirty="0" err="1" smtClean="0"/>
              <a:t>Болгари</a:t>
            </a:r>
            <a:endParaRPr lang="ru-RU" dirty="0"/>
          </a:p>
          <a:p>
            <a:r>
              <a:rPr lang="ru-RU" dirty="0" smtClean="0"/>
              <a:t>•</a:t>
            </a:r>
            <a:r>
              <a:rPr lang="ru-RU" dirty="0" err="1" smtClean="0"/>
              <a:t>Македонці</a:t>
            </a:r>
            <a:endParaRPr lang="ru-RU" dirty="0" smtClean="0"/>
          </a:p>
          <a:p>
            <a:r>
              <a:rPr lang="ru-RU" dirty="0" smtClean="0"/>
              <a:t>•</a:t>
            </a:r>
            <a:r>
              <a:rPr lang="ru-RU" dirty="0" err="1"/>
              <a:t>Т</a:t>
            </a:r>
            <a:r>
              <a:rPr lang="ru-RU" dirty="0" err="1" smtClean="0"/>
              <a:t>орбеши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139952" y="2780928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i="1" u="sng" dirty="0"/>
              <a:t>південно-західна група</a:t>
            </a:r>
            <a:endParaRPr lang="uk-UA" u="sng" dirty="0"/>
          </a:p>
          <a:p>
            <a:r>
              <a:rPr lang="uk-UA" dirty="0" err="1" smtClean="0"/>
              <a:t>•босняки</a:t>
            </a:r>
            <a:endParaRPr lang="uk-UA" dirty="0"/>
          </a:p>
          <a:p>
            <a:r>
              <a:rPr lang="uk-UA" dirty="0" err="1" smtClean="0"/>
              <a:t>•Серби</a:t>
            </a:r>
            <a:endParaRPr lang="uk-UA" dirty="0" smtClean="0"/>
          </a:p>
          <a:p>
            <a:r>
              <a:rPr lang="uk-UA" dirty="0" err="1" smtClean="0"/>
              <a:t>•ґоранці</a:t>
            </a:r>
            <a:endParaRPr lang="uk-UA" dirty="0"/>
          </a:p>
          <a:p>
            <a:r>
              <a:rPr lang="uk-UA" dirty="0" err="1" smtClean="0"/>
              <a:t>•Словенці</a:t>
            </a:r>
            <a:endParaRPr lang="uk-UA" dirty="0" smtClean="0"/>
          </a:p>
          <a:p>
            <a:r>
              <a:rPr lang="uk-UA" dirty="0" err="1" smtClean="0"/>
              <a:t>•Прекмурці</a:t>
            </a:r>
            <a:endParaRPr lang="uk-UA" dirty="0" smtClean="0"/>
          </a:p>
          <a:p>
            <a:r>
              <a:rPr lang="uk-UA" dirty="0" err="1" smtClean="0"/>
              <a:t>•рез'янці</a:t>
            </a:r>
            <a:endParaRPr lang="uk-UA" dirty="0" smtClean="0"/>
          </a:p>
          <a:p>
            <a:r>
              <a:rPr lang="uk-UA" dirty="0" err="1" smtClean="0"/>
              <a:t>•венеціанські</a:t>
            </a:r>
            <a:r>
              <a:rPr lang="uk-UA" dirty="0" smtClean="0"/>
              <a:t> словенці</a:t>
            </a:r>
          </a:p>
          <a:p>
            <a:r>
              <a:rPr lang="uk-UA" dirty="0" err="1" smtClean="0"/>
              <a:t>•словенці</a:t>
            </a:r>
            <a:r>
              <a:rPr lang="uk-UA" dirty="0" smtClean="0"/>
              <a:t> </a:t>
            </a:r>
            <a:r>
              <a:rPr lang="uk-UA" dirty="0" err="1"/>
              <a:t>Карінтії</a:t>
            </a:r>
            <a:endParaRPr lang="uk-UA" dirty="0"/>
          </a:p>
          <a:p>
            <a:r>
              <a:rPr lang="uk-UA" dirty="0" err="1" smtClean="0"/>
              <a:t>•Хорвати</a:t>
            </a:r>
            <a:endParaRPr lang="uk-UA" dirty="0" smtClean="0"/>
          </a:p>
          <a:p>
            <a:r>
              <a:rPr lang="uk-UA" dirty="0" err="1" smtClean="0"/>
              <a:t>•Бунєвці</a:t>
            </a:r>
            <a:endParaRPr lang="uk-UA" dirty="0" smtClean="0"/>
          </a:p>
          <a:p>
            <a:r>
              <a:rPr lang="uk-UA" dirty="0" err="1" smtClean="0"/>
              <a:t>•Хорвати</a:t>
            </a:r>
            <a:r>
              <a:rPr lang="uk-UA" dirty="0" smtClean="0"/>
              <a:t> </a:t>
            </a:r>
            <a:r>
              <a:rPr lang="uk-UA" dirty="0" err="1" smtClean="0"/>
              <a:t>Бурґенланда</a:t>
            </a:r>
            <a:endParaRPr lang="uk-UA" dirty="0"/>
          </a:p>
          <a:p>
            <a:r>
              <a:rPr lang="uk-UA" dirty="0" err="1" smtClean="0"/>
              <a:t>•Крашовани</a:t>
            </a:r>
            <a:endParaRPr lang="uk-UA" dirty="0" smtClean="0"/>
          </a:p>
          <a:p>
            <a:r>
              <a:rPr lang="uk-UA" dirty="0" err="1" smtClean="0"/>
              <a:t>•шокці</a:t>
            </a:r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516216" y="306896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uk-UA" dirty="0" err="1" smtClean="0"/>
              <a:t>•далматінці</a:t>
            </a:r>
            <a:endParaRPr lang="uk-UA" dirty="0" smtClean="0"/>
          </a:p>
          <a:p>
            <a:pPr lvl="1"/>
            <a:r>
              <a:rPr lang="uk-UA" dirty="0" err="1" smtClean="0"/>
              <a:t>•Істрійці</a:t>
            </a:r>
            <a:endParaRPr lang="uk-UA" dirty="0"/>
          </a:p>
          <a:p>
            <a:pPr lvl="1"/>
            <a:r>
              <a:rPr lang="uk-UA" dirty="0" err="1" smtClean="0"/>
              <a:t>•чорногорці</a:t>
            </a:r>
            <a:endParaRPr lang="uk-UA" dirty="0" smtClean="0"/>
          </a:p>
          <a:p>
            <a:pPr lvl="1"/>
            <a:r>
              <a:rPr lang="uk-UA" dirty="0" err="1" smtClean="0"/>
              <a:t>•потуреченці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http://img0.liveinternet.ru/images/attach/b/4/103/549/103549202_vpamur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2323371" cy="3143673"/>
          </a:xfrm>
          <a:prstGeom prst="rect">
            <a:avLst/>
          </a:prstGeom>
          <a:noFill/>
        </p:spPr>
      </p:pic>
      <p:pic>
        <p:nvPicPr>
          <p:cNvPr id="89092" name="Picture 4" descr="http://ukrmap.su/program2009/uh7/7_0506/1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484784"/>
            <a:ext cx="2406355" cy="3384376"/>
          </a:xfrm>
          <a:prstGeom prst="rect">
            <a:avLst/>
          </a:prstGeom>
          <a:noFill/>
        </p:spPr>
      </p:pic>
      <p:pic>
        <p:nvPicPr>
          <p:cNvPr id="89094" name="Picture 6" descr="http://ukrmap.su/program2009/uh7/7_0506/2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556792"/>
            <a:ext cx="2376264" cy="32844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Західні слов'яни</a:t>
            </a:r>
            <a:r>
              <a:rPr lang="uk-UA" dirty="0" smtClean="0"/>
              <a:t> </a:t>
            </a:r>
            <a:endParaRPr lang="uk-UA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8210872" cy="2324472"/>
          </a:xfrm>
        </p:spPr>
        <p:txBody>
          <a:bodyPr>
            <a:normAutofit fontScale="85000" lnSpcReduction="20000"/>
          </a:bodyPr>
          <a:lstStyle/>
          <a:p>
            <a:r>
              <a:rPr lang="uk-UA" b="0" dirty="0" smtClean="0"/>
              <a:t>частина великої слов'янської сім'ї, що проживає у східній та центральній Європі. </a:t>
            </a:r>
            <a:r>
              <a:rPr lang="uk-UA" b="0" dirty="0" smtClean="0"/>
              <a:t>В </a:t>
            </a:r>
            <a:r>
              <a:rPr lang="uk-UA" b="0" dirty="0" smtClean="0"/>
              <a:t>процесі міграції та експансії слов'ян (</a:t>
            </a:r>
            <a:r>
              <a:rPr lang="en-US" b="0" dirty="0" smtClean="0"/>
              <a:t>VI-VII </a:t>
            </a:r>
            <a:r>
              <a:rPr lang="uk-UA" b="0" dirty="0" smtClean="0"/>
              <a:t>століття) ця людність змогла майже уніфікувати культуру і в значній мірі мову. Лише колонізація уграми Угорської низини на початку </a:t>
            </a:r>
            <a:r>
              <a:rPr lang="en-US" b="0" dirty="0" smtClean="0"/>
              <a:t>IX </a:t>
            </a:r>
            <a:r>
              <a:rPr lang="uk-UA" b="0" dirty="0" smtClean="0"/>
              <a:t>ст. розірвала зв'язок між слов'янами, що проживали північніше Карпат і </a:t>
            </a:r>
            <a:r>
              <a:rPr lang="uk-UA" b="0" dirty="0" err="1" smtClean="0"/>
              <a:t>Судетів</a:t>
            </a:r>
            <a:r>
              <a:rPr lang="uk-UA" b="0" dirty="0" smtClean="0"/>
              <a:t> з балканськими та наддунайськими слов'янами. Це спричинило розмежування західних і південних слов'ян. Розмежування східних і західних слов'ян розпочалось у </a:t>
            </a:r>
            <a:r>
              <a:rPr lang="en-US" b="0" dirty="0" smtClean="0"/>
              <a:t>X </a:t>
            </a:r>
            <a:r>
              <a:rPr lang="uk-UA" b="0" dirty="0" smtClean="0"/>
              <a:t>ст., коли виникли дві конкуруючі між собою держави — Київська Русь та Польща. Дуже поглибило відчуження і те, що в країнах було християнство різних обрядів (католицизм і православ'я). Таким чином уже в </a:t>
            </a:r>
            <a:r>
              <a:rPr lang="en-US" b="0" dirty="0" smtClean="0"/>
              <a:t>X </a:t>
            </a:r>
            <a:r>
              <a:rPr lang="uk-UA" b="0" dirty="0" smtClean="0"/>
              <a:t>ст. більш-менш монолітна слов'янська спільнота розпалась на три різних гілки.</a:t>
            </a:r>
            <a:endParaRPr lang="uk-UA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611560" y="4221088"/>
            <a:ext cx="3886200" cy="2304256"/>
          </a:xfrm>
        </p:spPr>
        <p:txBody>
          <a:bodyPr>
            <a:normAutofit lnSpcReduction="10000"/>
          </a:bodyPr>
          <a:lstStyle/>
          <a:p>
            <a:r>
              <a:rPr lang="ru-RU" b="0" dirty="0" smtClean="0">
                <a:solidFill>
                  <a:schemeClr val="bg1"/>
                </a:solidFill>
              </a:rPr>
              <a:t>До них </a:t>
            </a:r>
            <a:r>
              <a:rPr lang="ru-RU" b="0" dirty="0" err="1" smtClean="0">
                <a:solidFill>
                  <a:schemeClr val="bg1"/>
                </a:solidFill>
              </a:rPr>
              <a:t>відносять</a:t>
            </a:r>
            <a:r>
              <a:rPr lang="ru-RU" b="0" dirty="0" smtClean="0">
                <a:solidFill>
                  <a:schemeClr val="bg1"/>
                </a:solidFill>
              </a:rPr>
              <a:t>:</a:t>
            </a:r>
          </a:p>
          <a:p>
            <a:r>
              <a:rPr lang="ru-RU" b="0" dirty="0" smtClean="0">
                <a:solidFill>
                  <a:schemeClr val="bg1"/>
                </a:solidFill>
              </a:rPr>
              <a:t> </a:t>
            </a:r>
            <a:r>
              <a:rPr lang="ru-RU" b="0" dirty="0" smtClean="0">
                <a:solidFill>
                  <a:schemeClr val="bg1"/>
                </a:solidFill>
              </a:rPr>
              <a:t>•</a:t>
            </a:r>
            <a:r>
              <a:rPr lang="ru-RU" b="0" dirty="0" err="1" smtClean="0">
                <a:solidFill>
                  <a:schemeClr val="bg1"/>
                </a:solidFill>
              </a:rPr>
              <a:t>чехів</a:t>
            </a:r>
            <a:r>
              <a:rPr lang="ru-RU" b="0" dirty="0" smtClean="0">
                <a:solidFill>
                  <a:schemeClr val="bg1"/>
                </a:solidFill>
              </a:rPr>
              <a:t>,</a:t>
            </a:r>
            <a:r>
              <a:rPr lang="ru-RU" b="0" dirty="0" smtClean="0">
                <a:solidFill>
                  <a:schemeClr val="bg1"/>
                </a:solidFill>
              </a:rPr>
              <a:t> </a:t>
            </a:r>
            <a:endParaRPr lang="ru-RU" b="0" dirty="0" smtClean="0">
              <a:solidFill>
                <a:schemeClr val="bg1"/>
              </a:solidFill>
            </a:endParaRPr>
          </a:p>
          <a:p>
            <a:r>
              <a:rPr lang="ru-RU" b="0" dirty="0" smtClean="0">
                <a:solidFill>
                  <a:schemeClr val="bg1"/>
                </a:solidFill>
              </a:rPr>
              <a:t>•</a:t>
            </a:r>
            <a:r>
              <a:rPr lang="ru-RU" b="0" dirty="0" err="1" smtClean="0">
                <a:solidFill>
                  <a:schemeClr val="bg1"/>
                </a:solidFill>
              </a:rPr>
              <a:t>кашубів</a:t>
            </a:r>
            <a:r>
              <a:rPr lang="ru-RU" b="0" dirty="0" smtClean="0">
                <a:solidFill>
                  <a:schemeClr val="bg1"/>
                </a:solidFill>
              </a:rPr>
              <a:t>,</a:t>
            </a:r>
          </a:p>
          <a:p>
            <a:r>
              <a:rPr lang="ru-RU" b="0" dirty="0" smtClean="0">
                <a:solidFill>
                  <a:schemeClr val="bg1"/>
                </a:solidFill>
              </a:rPr>
              <a:t>•лужичан</a:t>
            </a:r>
            <a:r>
              <a:rPr lang="ru-RU" b="0" dirty="0" smtClean="0">
                <a:solidFill>
                  <a:schemeClr val="bg1"/>
                </a:solidFill>
              </a:rPr>
              <a:t>, </a:t>
            </a:r>
            <a:endParaRPr lang="ru-RU" b="0" dirty="0" smtClean="0">
              <a:solidFill>
                <a:schemeClr val="bg1"/>
              </a:solidFill>
            </a:endParaRPr>
          </a:p>
          <a:p>
            <a:r>
              <a:rPr lang="ru-RU" b="0" dirty="0" smtClean="0">
                <a:solidFill>
                  <a:schemeClr val="bg1"/>
                </a:solidFill>
              </a:rPr>
              <a:t>•</a:t>
            </a:r>
            <a:r>
              <a:rPr lang="ru-RU" b="0" dirty="0" err="1" smtClean="0">
                <a:solidFill>
                  <a:schemeClr val="bg1"/>
                </a:solidFill>
              </a:rPr>
              <a:t>поляків</a:t>
            </a:r>
            <a:r>
              <a:rPr lang="ru-RU" b="0" dirty="0" smtClean="0">
                <a:solidFill>
                  <a:schemeClr val="bg1"/>
                </a:solidFill>
              </a:rPr>
              <a:t> </a:t>
            </a:r>
            <a:r>
              <a:rPr lang="ru-RU" b="0" dirty="0" smtClean="0">
                <a:solidFill>
                  <a:schemeClr val="bg1"/>
                </a:solidFill>
              </a:rPr>
              <a:t> </a:t>
            </a:r>
            <a:endParaRPr lang="ru-RU" b="0" dirty="0" smtClean="0">
              <a:solidFill>
                <a:schemeClr val="bg1"/>
              </a:solidFill>
            </a:endParaRPr>
          </a:p>
          <a:p>
            <a:r>
              <a:rPr lang="ru-RU" b="0" dirty="0" smtClean="0">
                <a:solidFill>
                  <a:schemeClr val="bg1"/>
                </a:solidFill>
              </a:rPr>
              <a:t>•</a:t>
            </a:r>
            <a:r>
              <a:rPr lang="ru-RU" b="0" dirty="0" err="1" smtClean="0">
                <a:solidFill>
                  <a:schemeClr val="bg1"/>
                </a:solidFill>
              </a:rPr>
              <a:t>словаків</a:t>
            </a:r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Слов’янські мови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700808"/>
            <a:ext cx="85324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Слов'янські мови виділяються, насамперед, за генетичною засадою. Структурно слов'янські мови мають багато спільного, якщо брати їх попарно за географічною суміжністю, але мало спільних рис, що виявлялися б у всіх слов'янських мовах. Наприклад, у просодії є слов'янські мови з розрізненням інтонацій у наголошених голосних (хорватська, словенська, сербська, чорногорська, боснійська) і без нього, з довгістю голосних (словацька, чеська) і без неї, з сталим (польська, словацька, лужицька, чеська, македонська) і з рухливим наголосом. У фонетиці є мови з носовими голосними (польська) і без них, з дифтонгами (словацька, чеська) і без них, з опозицією в палаталізації приголосних і без неї (словенська, македонська). У морфології з відміною іменників і без неї (болгарська, македонська), з розгалуженою дієвідміною (сербська, чорногорська, боснійська, хорватська, болгарська, македонська) і з зредукованою тощо.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1916832"/>
            <a:ext cx="85324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Риси спільні для всіх слов'янських мов, беручи синхронічно, проявляються почасти в подібностях засад їхньої структури, почасти в матеріальних елементах останньої. Рисами першого типу є, наприклад, наявність чергування певних голосних з нулем (але який саме голосний чергується, залежить від мови, пор. українська </a:t>
            </a:r>
            <a:r>
              <a:rPr lang="uk-UA" i="1" dirty="0"/>
              <a:t>сон : сну</a:t>
            </a:r>
            <a:r>
              <a:rPr lang="uk-UA" dirty="0"/>
              <a:t>, польська </a:t>
            </a:r>
            <a:r>
              <a:rPr lang="en-US" i="1" dirty="0" err="1"/>
              <a:t>sen</a:t>
            </a:r>
            <a:r>
              <a:rPr lang="en-US" i="1" dirty="0"/>
              <a:t> : </a:t>
            </a:r>
            <a:r>
              <a:rPr lang="en-US" i="1" dirty="0" err="1"/>
              <a:t>snu</a:t>
            </a:r>
            <a:r>
              <a:rPr lang="en-US" dirty="0"/>
              <a:t>, </a:t>
            </a:r>
            <a:r>
              <a:rPr lang="uk-UA" dirty="0" err="1"/>
              <a:t>сербька</a:t>
            </a:r>
            <a:r>
              <a:rPr lang="uk-UA" dirty="0"/>
              <a:t> й хорватська </a:t>
            </a:r>
            <a:r>
              <a:rPr lang="uk-UA" i="1" dirty="0"/>
              <a:t>сан : </a:t>
            </a:r>
            <a:r>
              <a:rPr lang="uk-UA" i="1" dirty="0" err="1"/>
              <a:t>сна</a:t>
            </a:r>
            <a:r>
              <a:rPr lang="uk-UA" dirty="0"/>
              <a:t>), подібності в структурі кореня, наявність двох основ у дієслові супроти — переважно — однієї в імені, узгодження прикметника з іменником.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/>
              <a:t>Поширеність</a:t>
            </a:r>
            <a:r>
              <a:rPr lang="ru-RU" sz="3200" dirty="0" smtClean="0"/>
              <a:t> </a:t>
            </a:r>
            <a:r>
              <a:rPr lang="ru-RU" sz="3200" dirty="0" err="1" smtClean="0"/>
              <a:t>слов'янських</a:t>
            </a:r>
            <a:r>
              <a:rPr lang="ru-RU" sz="3200" dirty="0" smtClean="0"/>
              <a:t> </a:t>
            </a:r>
            <a:r>
              <a:rPr lang="ru-RU" sz="3200" dirty="0" err="1" smtClean="0"/>
              <a:t>мов</a:t>
            </a:r>
            <a:r>
              <a:rPr lang="ru-RU" sz="3200" dirty="0" smtClean="0"/>
              <a:t> у </a:t>
            </a:r>
            <a:r>
              <a:rPr lang="ru-RU" sz="3200" dirty="0" err="1" smtClean="0"/>
              <a:t>Європі</a:t>
            </a:r>
            <a:endParaRPr lang="uk-UA" sz="3200" dirty="0"/>
          </a:p>
        </p:txBody>
      </p:sp>
      <p:pic>
        <p:nvPicPr>
          <p:cNvPr id="92162" name="Picture 2" descr="http://upload.wikimedia.org/wikipedia/commons/1/12/%D0%A1%D0%BB%D0%BE%D0%B2%27%D1%8F%D0%BD%D1%81%D1%8C%D0%BA%D1%96_%D0%BC%D0%BE%D0%B2%D0%B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549677"/>
            <a:ext cx="5760640" cy="53083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19672" y="188640"/>
            <a:ext cx="73448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Для розуміння проблеми походження та ранньої історії слов'ян надзвичайно цінними є повідомлення історика </a:t>
            </a:r>
            <a:r>
              <a:rPr lang="en-US" dirty="0"/>
              <a:t>VI </a:t>
            </a:r>
            <a:r>
              <a:rPr lang="uk-UA" dirty="0"/>
              <a:t>ст. </a:t>
            </a:r>
            <a:r>
              <a:rPr lang="uk-UA" dirty="0" err="1"/>
              <a:t>Йордана</a:t>
            </a:r>
            <a:r>
              <a:rPr lang="uk-UA" dirty="0"/>
              <a:t>, вміщені у його основній праці "</a:t>
            </a:r>
            <a:r>
              <a:rPr lang="uk-UA" dirty="0" err="1"/>
              <a:t>Гетика</a:t>
            </a:r>
            <a:r>
              <a:rPr lang="uk-UA" dirty="0"/>
              <a:t>". Він пише, що всі групи слов'янського люду, відомі за його часів під іменем </a:t>
            </a:r>
            <a:r>
              <a:rPr lang="uk-UA" dirty="0" err="1"/>
              <a:t>склавенів</a:t>
            </a:r>
            <a:r>
              <a:rPr lang="uk-UA" dirty="0"/>
              <a:t>, антів і венетів, походять з одного коріння й у давнину об'єднувалися під одним спільним іменем </a:t>
            </a:r>
            <a:r>
              <a:rPr lang="uk-UA" dirty="0" err="1"/>
              <a:t>—венеди</a:t>
            </a:r>
            <a:r>
              <a:rPr lang="uk-UA" dirty="0"/>
              <a:t> (венети).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191683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Так, на відміну від сарматів, </a:t>
            </a:r>
            <a:r>
              <a:rPr lang="uk-UA" dirty="0" err="1"/>
              <a:t>венеди-</a:t>
            </a:r>
            <a:endParaRPr lang="uk-UA" dirty="0"/>
          </a:p>
          <a:p>
            <a:r>
              <a:rPr lang="uk-UA" dirty="0"/>
              <a:t>слов'яни будують домівки, а отже, є осілим землеробським народом. Вони вправні воїни, проводять активні військові дії проти </a:t>
            </a:r>
            <a:r>
              <a:rPr lang="uk-UA" dirty="0" err="1"/>
              <a:t>певкінів</a:t>
            </a:r>
            <a:r>
              <a:rPr lang="uk-UA" dirty="0"/>
              <a:t> та </a:t>
            </a:r>
            <a:r>
              <a:rPr lang="uk-UA" dirty="0" err="1"/>
              <a:t>феннів</a:t>
            </a:r>
            <a:r>
              <a:rPr lang="uk-UA" dirty="0"/>
              <a:t> і водночас застосовують продуману тактику</a:t>
            </a:r>
          </a:p>
        </p:txBody>
      </p:sp>
      <p:pic>
        <p:nvPicPr>
          <p:cNvPr id="95234" name="Picture 2" descr="Обряд зрізання священої омели у кельті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628801"/>
            <a:ext cx="2195736" cy="2880319"/>
          </a:xfrm>
          <a:prstGeom prst="rect">
            <a:avLst/>
          </a:prstGeom>
          <a:noFill/>
        </p:spPr>
      </p:pic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1547664" y="3645024"/>
            <a:ext cx="522007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З аналізу писемних джерел можна зробити висновок, що слов'яни на межі нової ери розселилися на землях сучасного  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олісся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, Волині, Поділля та Середнього Подніпров'я. Зрештою, саме із цього часу можна починати історію слов'янського етносу, хоча початкові процеси його формування, безперечно, тривали значно раніше</a:t>
            </a:r>
            <a:r>
              <a:rPr kumimoji="0" lang="uk-UA" sz="900" b="0" i="0" u="none" strike="noStrike" cap="none" normalizeH="0" baseline="0" dirty="0" smtClean="0">
                <a:ln>
                  <a:noFill/>
                </a:ln>
                <a:solidFill>
                  <a:srgbClr val="565E65"/>
                </a:solidFill>
                <a:effectLst/>
                <a:latin typeface="Helvetica"/>
                <a:cs typeface="Arial" pitchFamily="34" charset="0"/>
              </a:rPr>
              <a:t>.</a:t>
            </a:r>
            <a:r>
              <a:rPr kumimoji="0" lang="uk-UA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487</TotalTime>
  <Words>316</Words>
  <Application>Microsoft Office PowerPoint</Application>
  <PresentationFormat>Экран (4:3)</PresentationFormat>
  <Paragraphs>50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Обычная</vt:lpstr>
      <vt:lpstr>Південно-західні слов’янські народи</vt:lpstr>
      <vt:lpstr>Слайд 2</vt:lpstr>
      <vt:lpstr>Південні слов'яни </vt:lpstr>
      <vt:lpstr>Слайд 4</vt:lpstr>
      <vt:lpstr>Західні слов'яни </vt:lpstr>
      <vt:lpstr>Слов’янські мови</vt:lpstr>
      <vt:lpstr>Слайд 7</vt:lpstr>
      <vt:lpstr>Поширеність слов'янських мов у Європі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Південно-західні слов’янські народи</dc:title>
  <dc:creator>Тася</dc:creator>
  <cp:lastModifiedBy>Тася</cp:lastModifiedBy>
  <cp:revision>32</cp:revision>
  <dcterms:created xsi:type="dcterms:W3CDTF">2014-05-19T12:23:39Z</dcterms:created>
  <dcterms:modified xsi:type="dcterms:W3CDTF">2014-05-19T20:31:09Z</dcterms:modified>
</cp:coreProperties>
</file>