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</a:t>
            </a:r>
            <a:r>
              <a:rPr lang="uk-UA" dirty="0" err="1" smtClean="0"/>
              <a:t>іодизація</a:t>
            </a:r>
            <a:r>
              <a:rPr lang="uk-UA" dirty="0" smtClean="0"/>
              <a:t> Другої світової війни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000" dirty="0" smtClean="0"/>
              <a:t>Підготувала учениця </a:t>
            </a:r>
            <a:br>
              <a:rPr lang="uk-UA" sz="2000" dirty="0" smtClean="0"/>
            </a:br>
            <a:r>
              <a:rPr lang="uk-UA" sz="2000" dirty="0" smtClean="0"/>
              <a:t>11 класу</a:t>
            </a:r>
            <a:br>
              <a:rPr lang="uk-UA" sz="2000" dirty="0" smtClean="0"/>
            </a:br>
            <a:r>
              <a:rPr lang="uk-UA" sz="2000" dirty="0" err="1" smtClean="0"/>
              <a:t>Розумівської</a:t>
            </a:r>
            <a:r>
              <a:rPr lang="uk-UA" sz="2000" dirty="0" smtClean="0"/>
              <a:t> ЗОШ </a:t>
            </a:r>
            <a:br>
              <a:rPr lang="uk-UA" sz="2000" dirty="0" smtClean="0"/>
            </a:br>
            <a:r>
              <a:rPr lang="uk-UA" sz="2000" dirty="0" smtClean="0"/>
              <a:t>Хижняк Тетяна </a:t>
            </a:r>
            <a:endParaRPr lang="ru-RU" sz="2000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УЧАСНИКИ ІІ СВІТОВОЇ ВІЙНИ</a:t>
            </a:r>
            <a:endParaRPr lang="ru-RU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sz="2400" b="1" i="1" dirty="0" smtClean="0">
                <a:solidFill>
                  <a:schemeClr val="accent6">
                    <a:lumMod val="90000"/>
                  </a:schemeClr>
                </a:solidFill>
                <a:latin typeface="Comic Sans MS" pitchFamily="66" charset="0"/>
              </a:rPr>
              <a:t>Держави агресивного </a:t>
            </a:r>
            <a:r>
              <a:rPr lang="uk-UA" sz="2400" b="1" i="1" dirty="0" smtClean="0">
                <a:solidFill>
                  <a:schemeClr val="accent6">
                    <a:lumMod val="90000"/>
                  </a:schemeClr>
                </a:solidFill>
                <a:latin typeface="Comic Sans MS" pitchFamily="66" charset="0"/>
              </a:rPr>
              <a:t>блоку:</a:t>
            </a:r>
            <a:endParaRPr lang="uk-UA" sz="2400" b="1" i="1" dirty="0" smtClean="0">
              <a:solidFill>
                <a:schemeClr val="accent6">
                  <a:lumMod val="90000"/>
                </a:schemeClr>
              </a:solidFill>
              <a:latin typeface="Comic Sans MS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НІМЕЧЧИНА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ІТАЛІЯ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ЯПОНІЯ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Courier New" pitchFamily="49" charset="0"/>
              <a:buChar char="o"/>
            </a:pPr>
            <a:endParaRPr lang="uk-UA" dirty="0" smtClean="0">
              <a:solidFill>
                <a:srgbClr val="9933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uk-UA" dirty="0" smtClean="0">
              <a:solidFill>
                <a:srgbClr val="9933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71500" indent="-571500"/>
            <a:r>
              <a:rPr lang="uk-UA" b="1" i="1" dirty="0" smtClean="0">
                <a:solidFill>
                  <a:schemeClr val="accent6">
                    <a:lumMod val="90000"/>
                  </a:schemeClr>
                </a:solidFill>
              </a:rPr>
              <a:t>Держави </a:t>
            </a:r>
            <a:r>
              <a:rPr lang="uk-UA" b="1" i="1" dirty="0" err="1" smtClean="0">
                <a:solidFill>
                  <a:schemeClr val="accent6">
                    <a:lumMod val="90000"/>
                  </a:schemeClr>
                </a:solidFill>
              </a:rPr>
              <a:t>анигітлерівської</a:t>
            </a:r>
            <a:r>
              <a:rPr lang="uk-UA" b="1" i="1" dirty="0" smtClean="0">
                <a:solidFill>
                  <a:schemeClr val="accent6">
                    <a:lumMod val="90000"/>
                  </a:schemeClr>
                </a:solidFill>
              </a:rPr>
              <a:t> </a:t>
            </a:r>
            <a:r>
              <a:rPr lang="uk-UA" b="1" i="1" dirty="0" err="1" smtClean="0">
                <a:solidFill>
                  <a:schemeClr val="accent6">
                    <a:lumMod val="90000"/>
                  </a:schemeClr>
                </a:solidFill>
              </a:rPr>
              <a:t>коаліц</a:t>
            </a:r>
            <a:r>
              <a:rPr lang="uk-UA" b="1" i="1" dirty="0" smtClean="0">
                <a:solidFill>
                  <a:schemeClr val="accent6">
                    <a:lumMod val="90000"/>
                  </a:schemeClr>
                </a:solidFill>
              </a:rPr>
              <a:t>:</a:t>
            </a:r>
          </a:p>
          <a:p>
            <a:pPr marL="571500" indent="-571500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СРСР</a:t>
            </a:r>
            <a:endParaRPr lang="uk-UA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АНГЛІЯ</a:t>
            </a:r>
          </a:p>
          <a:p>
            <a:pPr marL="571500" indent="-571500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ФРАНЦІЯ</a:t>
            </a:r>
          </a:p>
          <a:p>
            <a:pPr marL="571500" indent="-571500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США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None/>
            </a:pPr>
            <a:endParaRPr lang="ru-RU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</a:rPr>
              <a:t>Причини другої світової </a:t>
            </a:r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</a:rPr>
              <a:t>війни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itchFamily="66" charset="0"/>
              </a:rPr>
              <a:t>Несправедливість Версальської системи поставила багато народів у принизливе становище, які прагнули до реваншу, нового переділу світу ( Німеччина, Італія, Японія</a:t>
            </a:r>
            <a:r>
              <a:rPr lang="uk-UA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uk-UA" sz="2000" dirty="0" smtClean="0">
              <a:solidFill>
                <a:schemeClr val="bg2">
                  <a:lumMod val="20000"/>
                  <a:lumOff val="80000"/>
                </a:schemeClr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itchFamily="66" charset="0"/>
              </a:rPr>
              <a:t>Економічна криза 30-х років загострила суперечності між країнами світу, що позбавило їх можливості об'єднати зусилля у боротьбі за збереження миру</a:t>
            </a:r>
            <a:endParaRPr lang="ru-RU" sz="2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/>
              <a:t>ХАРАКТЕР ВІЙНИ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000" i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itchFamily="66" charset="0"/>
              </a:rPr>
              <a:t>Держави агресивного блоку прагнули розширення власних територій, завоювання ринків збуту та джерел сировини. А головною метою було завоювання світового панування. З їхнього боку війна була загарбницькою</a:t>
            </a:r>
            <a:r>
              <a:rPr lang="uk-UA" sz="2000" b="1" i="1" dirty="0" smtClean="0">
                <a:latin typeface="Comic Sans MS" pitchFamily="66" charset="0"/>
              </a:rPr>
              <a:t>.</a:t>
            </a:r>
            <a:endParaRPr lang="ru-RU" sz="2000" b="1" i="1" dirty="0" smtClean="0"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itchFamily="66" charset="0"/>
              </a:rPr>
              <a:t>Для країни, які зазнали агресії й були окуповані, ця війна була справедливою.</a:t>
            </a:r>
          </a:p>
          <a:p>
            <a:r>
              <a:rPr lang="uk-UA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itchFamily="66" charset="0"/>
              </a:rPr>
              <a:t>Найскладніше визначити характер війни стосовно СРСР. У період з 17 вересня 1939 р. по 22 червня 1941 р. він сам виступав у ролі агресора, приєднавши до себе значні території, які належали на той час Польщі, Румунії, Фінляндії, а також Прибалтику. Але після нападу Німеччини на СРСР ця війна для неї носила справедливий характер</a:t>
            </a:r>
            <a:endParaRPr lang="ru-RU" sz="2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Comic Sans MS" pitchFamily="66" charset="0"/>
              </a:rPr>
              <a:t>ПЕРІОДИЗАЦІЯ ІІ СВІТОВОЇ ВІЙНИ</a:t>
            </a:r>
            <a:endParaRPr lang="ru-RU" sz="3600" dirty="0">
              <a:solidFill>
                <a:schemeClr val="bg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1026" name="Organization Chart 2"/>
          <p:cNvGraphicFramePr>
            <a:graphicFrameLocks/>
          </p:cNvGraphicFramePr>
          <p:nvPr>
            <p:ph idx="1"/>
          </p:nvPr>
        </p:nvGraphicFramePr>
        <p:xfrm>
          <a:off x="285720" y="1643050"/>
          <a:ext cx="8572560" cy="4714908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Comic Sans MS" pitchFamily="66" charset="0"/>
              </a:rPr>
              <a:t>За стратегічною ініціативою країн, учасниць війни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1 ВЕРЕСНЯ 1939 – 19 ЛИСТОПАДА 1942 р</a:t>
            </a:r>
            <a:r>
              <a:rPr lang="uk-UA" sz="2000" dirty="0" smtClean="0">
                <a:latin typeface="Comic Sans MS" pitchFamily="66" charset="0"/>
              </a:rPr>
              <a:t>. – стратегічна ініціатива належить агресивним державам. Німеччина, Італія, Японія та їхні союзники зуміли оволодіти значними територіями в Європі, Африці, Азії, </a:t>
            </a:r>
            <a:r>
              <a:rPr lang="uk-UA" sz="2000" dirty="0" smtClean="0">
                <a:latin typeface="Comic Sans MS" pitchFamily="66" charset="0"/>
              </a:rPr>
              <a:t>Океанії</a:t>
            </a:r>
            <a:br>
              <a:rPr lang="uk-UA" sz="2000" dirty="0" smtClean="0">
                <a:latin typeface="Comic Sans MS" pitchFamily="66" charset="0"/>
              </a:rPr>
            </a:br>
            <a:endParaRPr lang="uk-UA" sz="2000" dirty="0" smtClean="0"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19 ЛИСТОПАДА  1942 – 9 ТРАВНЯ 1945 р</a:t>
            </a:r>
            <a:r>
              <a:rPr lang="uk-UA" sz="2000" dirty="0" smtClean="0">
                <a:latin typeface="Comic Sans MS" pitchFamily="66" charset="0"/>
              </a:rPr>
              <a:t>. – стратегічна ініціатива повністю переходить до країн антигітлерівської коаліції, війська яких розгромили армії Німеччини та її союзників у Європі і змусили їх капітулювати  </a:t>
            </a:r>
            <a:r>
              <a:rPr lang="uk-UA" sz="2000" dirty="0" smtClean="0">
                <a:latin typeface="Comic Sans MS" pitchFamily="66" charset="0"/>
              </a:rPr>
              <a:t/>
            </a:r>
            <a:br>
              <a:rPr lang="uk-UA" sz="2000" dirty="0" smtClean="0">
                <a:latin typeface="Comic Sans MS" pitchFamily="66" charset="0"/>
              </a:rPr>
            </a:br>
            <a:endParaRPr lang="uk-UA" sz="2000" dirty="0" smtClean="0"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9 ТРАВНЯ 1945 – 2 ВЕРЕСНЯ 1945 </a:t>
            </a:r>
            <a:r>
              <a:rPr lang="uk-UA" sz="2000" dirty="0" smtClean="0">
                <a:latin typeface="Comic Sans MS" pitchFamily="66" charset="0"/>
              </a:rPr>
              <a:t>-  завершення війни на Тихому океані й розгром мілітаристської Японії. Кінець ІІ світової війни</a:t>
            </a:r>
            <a:endParaRPr lang="ru-RU" sz="2000" dirty="0" smtClean="0">
              <a:latin typeface="Comic Sans MS" pitchFamily="66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 основними подіями у ході війни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1 вересня 1939 – 22 червня 1941р</a:t>
            </a:r>
            <a:r>
              <a:rPr lang="uk-UA" sz="2000" dirty="0" smtClean="0">
                <a:latin typeface="Comic Sans MS" pitchFamily="66" charset="0"/>
              </a:rPr>
              <a:t>. – напад Німеччини, а згодом й СРСР на Польщу. Вступ у війну Англії та Франції. Загарбання Німеччиною континентальної Європи. Приєднання до СРСР нових територій.</a:t>
            </a:r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22 червня 1941 – 19 листопада 1942р</a:t>
            </a:r>
            <a:r>
              <a:rPr lang="uk-UA" sz="2000" dirty="0" smtClean="0">
                <a:latin typeface="Comic Sans MS" pitchFamily="66" charset="0"/>
              </a:rPr>
              <a:t>. – напад Німеччини та її союзників на СРСР. Зрив планів блискавичної війни. Формування антигітлерівської коаліції.</a:t>
            </a:r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19 листопада 1942 – 1943р. </a:t>
            </a:r>
            <a:r>
              <a:rPr lang="uk-UA" sz="2000" dirty="0" smtClean="0">
                <a:latin typeface="Comic Sans MS" pitchFamily="66" charset="0"/>
              </a:rPr>
              <a:t>– Корінний перелом в ході війни. Перехід стратегічної ініціативи до країн антигітлерівської коаліції.</a:t>
            </a:r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Кінець 1943 – 9 травня 1945 р. </a:t>
            </a:r>
            <a:r>
              <a:rPr lang="uk-UA" sz="2000" dirty="0" smtClean="0">
                <a:latin typeface="Comic Sans MS" pitchFamily="66" charset="0"/>
              </a:rPr>
              <a:t>– наступ країн антигітлерівської коаліції на всіх фронтах. Розвал блоку фашистських держав. Звільнення Європи. Розгром і капітуляція </a:t>
            </a:r>
            <a:r>
              <a:rPr lang="uk-UA" sz="2000" dirty="0" smtClean="0">
                <a:latin typeface="Comic Sans MS" pitchFamily="66" charset="0"/>
              </a:rPr>
              <a:t>Німеччини</a:t>
            </a:r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9 травня – 2 вересня 1945р. </a:t>
            </a:r>
            <a:r>
              <a:rPr lang="uk-UA" sz="2000" dirty="0" smtClean="0">
                <a:latin typeface="Comic Sans MS" pitchFamily="66" charset="0"/>
              </a:rPr>
              <a:t>– завершення бойових дій в </a:t>
            </a:r>
            <a:r>
              <a:rPr lang="uk-UA" sz="2000" dirty="0" err="1" smtClean="0">
                <a:latin typeface="Comic Sans MS" pitchFamily="66" charset="0"/>
              </a:rPr>
              <a:t>азіатсько</a:t>
            </a:r>
            <a:r>
              <a:rPr lang="uk-UA" sz="2000" dirty="0" smtClean="0">
                <a:latin typeface="Comic Sans MS" pitchFamily="66" charset="0"/>
              </a:rPr>
              <a:t> – тихоокеанському регіоні. Розгром і капітуляція Японії</a:t>
            </a:r>
            <a:endParaRPr lang="ru-RU" sz="2000" dirty="0" smtClean="0">
              <a:latin typeface="Comic Sans MS" pitchFamily="66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За охопленням війною </a:t>
            </a:r>
            <a:r>
              <a:rPr lang="uk-UA" sz="3600" dirty="0" err="1" smtClean="0"/>
              <a:t>тереторій</a:t>
            </a:r>
            <a:r>
              <a:rPr lang="uk-UA" sz="3600" dirty="0" smtClean="0"/>
              <a:t> світу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 вересня 1939 – весна 1941 р. </a:t>
            </a:r>
            <a:r>
              <a:rPr lang="uk-UA" sz="2000" dirty="0" smtClean="0"/>
              <a:t>– німецька агресія в Європі. Встановлення німецького контролю над континентальною Європою, крім </a:t>
            </a:r>
            <a:r>
              <a:rPr lang="uk-UA" sz="2000" dirty="0" smtClean="0"/>
              <a:t>СРСР</a:t>
            </a:r>
          </a:p>
          <a:p>
            <a:pPr>
              <a:buNone/>
            </a:pPr>
            <a:endParaRPr lang="uk-UA" sz="2000" dirty="0" smtClean="0"/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Літо 1941 – осінь 1942 р. </a:t>
            </a:r>
            <a:r>
              <a:rPr lang="uk-UA" sz="2000" dirty="0" smtClean="0"/>
              <a:t>– набуття війною світового характеру. Розгортання бойових дій у Європі, Азії, Африці, на просторах Світового океану. Створення антигітлерівської коаліції</a:t>
            </a:r>
            <a:r>
              <a:rPr lang="uk-UA" sz="2000" dirty="0" smtClean="0"/>
              <a:t>.</a:t>
            </a:r>
          </a:p>
          <a:p>
            <a:pPr>
              <a:buNone/>
            </a:pPr>
            <a:endParaRPr lang="uk-UA" sz="2000" dirty="0" smtClean="0"/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Кінець 1942 – 1943 р</a:t>
            </a:r>
            <a:r>
              <a:rPr lang="uk-UA" sz="2000" dirty="0" smtClean="0"/>
              <a:t>. – корінний перелом в ході війни. Перехід стратегічної ініціативи до країн антигітлерівської </a:t>
            </a:r>
            <a:r>
              <a:rPr lang="uk-UA" sz="2000" dirty="0" smtClean="0"/>
              <a:t>коаліції</a:t>
            </a:r>
          </a:p>
          <a:p>
            <a:pPr>
              <a:buNone/>
            </a:pPr>
            <a:endParaRPr lang="uk-UA" sz="2000" dirty="0" smtClean="0"/>
          </a:p>
          <a:p>
            <a:r>
              <a:rPr lang="uk-UA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1944 – 1945 рр</a:t>
            </a:r>
            <a:r>
              <a:rPr lang="uk-UA" sz="2000" dirty="0" smtClean="0"/>
              <a:t>. – розгром країн фашистського блоку.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487</Words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Періодизація Другої світової війни </vt:lpstr>
      <vt:lpstr>УЧАСНИКИ ІІ СВІТОВОЇ ВІЙНИ</vt:lpstr>
      <vt:lpstr>Причини другої світової війни</vt:lpstr>
      <vt:lpstr>ХАРАКТЕР ВІЙНИ</vt:lpstr>
      <vt:lpstr>ПЕРІОДИЗАЦІЯ ІІ СВІТОВОЇ ВІЙНИ</vt:lpstr>
      <vt:lpstr>За стратегічною ініціативою країн, учасниць війни </vt:lpstr>
      <vt:lpstr>За основними подіями у ході війни </vt:lpstr>
      <vt:lpstr>За охопленням війною тереторій світу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Періодизація Другої світової війни </dc:title>
  <dc:creator>Full</dc:creator>
  <cp:lastModifiedBy>Full</cp:lastModifiedBy>
  <cp:revision>9</cp:revision>
  <dcterms:created xsi:type="dcterms:W3CDTF">2013-10-21T16:07:03Z</dcterms:created>
  <dcterms:modified xsi:type="dcterms:W3CDTF">2013-10-21T17:30:05Z</dcterms:modified>
</cp:coreProperties>
</file>