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7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55B47-B7AF-4BEF-AC81-34B2F3CE85BB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9EAB1-E85E-4C34-B154-285C68372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0883B-AF5A-4A40-82EB-96F5AEAF3620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3BE7-DDB9-4E4E-AD76-FCC74D952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93FAB-97E6-4E01-82C4-D3DF557A27ED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7EF3E-1CC6-4222-8480-0F0903612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CA20C-B330-4568-8CE3-F0A4D464D40E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9E439-AF72-496E-A81C-83DA2FE93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83976-0F9A-4A99-8E76-FBBEC616619B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F5146-33B6-435D-BB40-FF65C58DC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60D9B-4B8D-438D-86F9-D1E6B6D0EE26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D8109-6E02-4D5E-A4D4-467C8D05D1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078FD-1A98-442D-B1F6-4A2EA3AA213F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5CEDA-A123-4F87-B5DC-A8113C15E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0CB01-BE17-4F53-9236-C7BB4985001B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805EE-A0FF-4F71-AFC7-47EC82F1F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06283-9097-4A24-9225-73EAE77A43B1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F4636-42F0-4555-8266-EAE236B08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B3E4-B71E-4047-A437-26D671185632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E5B14-9971-4141-849B-D12781781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AC99-2915-4946-9698-CAC6FAECC0FB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F2F85-A2DB-497C-9607-AEC614F4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5FAFF5-EEAE-4021-9134-4389C2B4DC17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B32AB1-B925-4337-A4E3-20E81B887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793" y="3501008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Суспільно – політичні течії та рухи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3"/>
          <p:cNvSpPr txBox="1">
            <a:spLocks noChangeArrowheads="1"/>
          </p:cNvSpPr>
          <p:nvPr/>
        </p:nvSpPr>
        <p:spPr bwMode="auto">
          <a:xfrm>
            <a:off x="468313" y="404813"/>
            <a:ext cx="8280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>
                <a:latin typeface="Franklin Gothic Book"/>
              </a:rPr>
              <a:t>На матеріалі п.1.3 заповніть таблицю та визначте відмінності між програмними документами товариств декабристів</a:t>
            </a:r>
            <a:endParaRPr lang="ru-RU" sz="2800">
              <a:latin typeface="Franklin Gothic Book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7338" y="1989138"/>
          <a:ext cx="8640762" cy="3382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rgbClr val="FF0000"/>
                          </a:solidFill>
                        </a:rPr>
                        <a:t>Руська правда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rgbClr val="FF0000"/>
                          </a:solidFill>
                        </a:rPr>
                        <a:t>Конституція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Державний устрій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Ставлення до кріпосного права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Наділення селян землею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/>
                        <a:t>Демократичні</a:t>
                      </a:r>
                      <a:r>
                        <a:rPr lang="uk-UA" sz="2400" baseline="0" dirty="0" smtClean="0"/>
                        <a:t> свободи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Повстання декабристів</a:t>
            </a:r>
            <a:endParaRPr lang="ru-RU" dirty="0"/>
          </a:p>
        </p:txBody>
      </p:sp>
      <p:sp>
        <p:nvSpPr>
          <p:cNvPr id="23554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smtClean="0"/>
              <a:t>14 грудня 1825 р. – повстання в Петербурзі, організоване членами «Північного товариства».</a:t>
            </a:r>
          </a:p>
          <a:p>
            <a:r>
              <a:rPr lang="uk-UA" smtClean="0"/>
              <a:t>29 грудня повстання Чернігівського полку.</a:t>
            </a:r>
          </a:p>
          <a:p>
            <a:r>
              <a:rPr lang="uk-UA" smtClean="0"/>
              <a:t>Розправа царизму з декабристами.</a:t>
            </a:r>
            <a:endParaRPr lang="ru-RU" smtClean="0"/>
          </a:p>
        </p:txBody>
      </p:sp>
      <p:pic>
        <p:nvPicPr>
          <p:cNvPr id="23555" name="Picture 2" descr="D:\Мои документи\Школа\Історія\9 клас\Наочність 9\Всесвітня історія\Французька революція\vosstani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551113"/>
            <a:ext cx="4343400" cy="2822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Ідейні напрямки в суспільному русі </a:t>
            </a:r>
            <a:r>
              <a:rPr lang="uk-UA" dirty="0" err="1" smtClean="0"/>
              <a:t>росії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1628775"/>
            <a:ext cx="3024187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Консерватизм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35375" y="1628775"/>
            <a:ext cx="2449513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Радикалізм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00788" y="1628775"/>
            <a:ext cx="2592387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err="1">
                <a:solidFill>
                  <a:srgbClr val="FF0000"/>
                </a:solidFill>
              </a:rPr>
              <a:t>Лібнралізм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288" y="2924175"/>
            <a:ext cx="3024187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С.</a:t>
            </a:r>
            <a:r>
              <a:rPr lang="uk-UA" dirty="0" err="1">
                <a:solidFill>
                  <a:srgbClr val="FF0000"/>
                </a:solidFill>
              </a:rPr>
              <a:t>Уваров</a:t>
            </a:r>
            <a:endParaRPr lang="uk-UA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Теорія офіційної народності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4365625"/>
            <a:ext cx="2881312" cy="215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Принципи: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Самодержавство, </a:t>
            </a:r>
            <a:r>
              <a:rPr lang="uk-UA" dirty="0" err="1">
                <a:solidFill>
                  <a:srgbClr val="FF0000"/>
                </a:solidFill>
              </a:rPr>
              <a:t>православ»я</a:t>
            </a:r>
            <a:r>
              <a:rPr lang="uk-UA" dirty="0">
                <a:solidFill>
                  <a:srgbClr val="FF0000"/>
                </a:solidFill>
              </a:rPr>
              <a:t> 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Народність.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Ідея єдності царя і народу.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35375" y="2924175"/>
            <a:ext cx="2449513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О.Герцен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В.Бєлінський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788" y="2924175"/>
            <a:ext cx="2592387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err="1">
                <a:solidFill>
                  <a:srgbClr val="FF0000"/>
                </a:solidFill>
              </a:rPr>
              <a:t>Слов»янофіли</a:t>
            </a:r>
            <a:endParaRPr lang="uk-UA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західники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788" y="4365625"/>
            <a:ext cx="2592387" cy="215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Шляхи подальшого розвитку Росії – свій особливий шлях або шляхом розвитку європейських країн.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О.Герцен</a:t>
            </a:r>
            <a:endParaRPr lang="ru-RU" dirty="0"/>
          </a:p>
        </p:txBody>
      </p:sp>
      <p:sp>
        <p:nvSpPr>
          <p:cNvPr id="25602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smtClean="0"/>
              <a:t>Теорія общинного соціалізму.</a:t>
            </a:r>
          </a:p>
          <a:p>
            <a:r>
              <a:rPr lang="uk-UA" smtClean="0"/>
              <a:t>Шлях переходу – народна революція або мирним шляхом.</a:t>
            </a:r>
            <a:endParaRPr lang="ru-RU" smtClean="0"/>
          </a:p>
        </p:txBody>
      </p:sp>
      <p:pic>
        <p:nvPicPr>
          <p:cNvPr id="25603" name="Picture 2" descr="D:\Мои документи\Школа\Історія\9 клас\Наочність 9\Всесвітня історія\Французька революція\Герцен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412875"/>
            <a:ext cx="3602037" cy="496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Утопічний соціалізм</a:t>
            </a:r>
            <a:endParaRPr lang="ru-RU" dirty="0"/>
          </a:p>
        </p:txBody>
      </p:sp>
      <p:sp>
        <p:nvSpPr>
          <p:cNvPr id="26626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smtClean="0"/>
              <a:t>На основі п.4 §8 визначте основні ідеї соціалістів утопістів.</a:t>
            </a:r>
          </a:p>
          <a:p>
            <a:r>
              <a:rPr lang="uk-UA" smtClean="0"/>
              <a:t>Чому ідеї були утопічними.?</a:t>
            </a:r>
            <a:endParaRPr lang="ru-RU" smtClean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1484313"/>
            <a:ext cx="360680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5795963" y="6381750"/>
            <a:ext cx="2808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Franklin Gothic Book"/>
              </a:rPr>
              <a:t>Шарль Фур»є</a:t>
            </a:r>
            <a:endParaRPr lang="ru-RU"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Закріплення</a:t>
            </a:r>
            <a:endParaRPr lang="ru-RU" dirty="0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Які суспільно – політичні рухи та течії виникли в І половині ХІХ століття?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Завдання уроку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Розкрити причини виникнення суспільно – політичних рухів у Росії та Європі;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Розкрити особливості декабристського руху в Росії та утопічного соціалізму;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вчитися встановлювати </a:t>
            </a:r>
            <a:r>
              <a:rPr lang="uk-UA" dirty="0" err="1" smtClean="0"/>
              <a:t>причинно</a:t>
            </a:r>
            <a:r>
              <a:rPr lang="uk-UA" dirty="0" smtClean="0"/>
              <a:t> – наслідкові </a:t>
            </a:r>
            <a:r>
              <a:rPr lang="uk-UA" dirty="0" err="1" smtClean="0"/>
              <a:t>зв»язки</a:t>
            </a:r>
            <a:r>
              <a:rPr lang="uk-UA" dirty="0"/>
              <a:t>;</a:t>
            </a:r>
            <a:endParaRPr lang="uk-UA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Позитивно та толерантно ставитися до діячів суспільного руху, небайдужих до майбутнього своєї країни.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Опорні поняття і дати</a:t>
            </a:r>
            <a:endParaRPr lang="ru-RU" dirty="0"/>
          </a:p>
        </p:txBody>
      </p:sp>
      <p:sp>
        <p:nvSpPr>
          <p:cNvPr id="15362" name="Объект 4"/>
          <p:cNvSpPr>
            <a:spLocks noGrp="1"/>
          </p:cNvSpPr>
          <p:nvPr>
            <p:ph sz="half" idx="1"/>
          </p:nvPr>
        </p:nvSpPr>
        <p:spPr>
          <a:xfrm>
            <a:off x="107950" y="1600200"/>
            <a:ext cx="4387850" cy="4724400"/>
          </a:xfrm>
        </p:spPr>
        <p:txBody>
          <a:bodyPr/>
          <a:lstStyle/>
          <a:p>
            <a:r>
              <a:rPr lang="uk-UA" smtClean="0"/>
              <a:t>Опорні поняття:</a:t>
            </a:r>
          </a:p>
          <a:p>
            <a:r>
              <a:rPr lang="uk-UA" smtClean="0"/>
              <a:t>Декабристи;</a:t>
            </a:r>
          </a:p>
          <a:p>
            <a:r>
              <a:rPr lang="uk-UA" smtClean="0"/>
              <a:t>Слов»янофіли;</a:t>
            </a:r>
          </a:p>
          <a:p>
            <a:r>
              <a:rPr lang="uk-UA" smtClean="0"/>
              <a:t>Західники;</a:t>
            </a:r>
          </a:p>
          <a:p>
            <a:r>
              <a:rPr lang="uk-UA" smtClean="0"/>
              <a:t>Утопічний соціалізм.</a:t>
            </a:r>
          </a:p>
        </p:txBody>
      </p:sp>
      <p:sp>
        <p:nvSpPr>
          <p:cNvPr id="15363" name="Объект 5"/>
          <p:cNvSpPr>
            <a:spLocks noGrp="1"/>
          </p:cNvSpPr>
          <p:nvPr>
            <p:ph sz="half" idx="2"/>
          </p:nvPr>
        </p:nvSpPr>
        <p:spPr>
          <a:xfrm>
            <a:off x="4284663" y="1600200"/>
            <a:ext cx="4706937" cy="4724400"/>
          </a:xfrm>
        </p:spPr>
        <p:txBody>
          <a:bodyPr/>
          <a:lstStyle/>
          <a:p>
            <a:r>
              <a:rPr lang="uk-UA" smtClean="0"/>
              <a:t>Опорні дати:</a:t>
            </a:r>
          </a:p>
          <a:p>
            <a:r>
              <a:rPr lang="uk-UA" smtClean="0"/>
              <a:t>1816р. – створення «Союзу порятунку»;</a:t>
            </a:r>
          </a:p>
          <a:p>
            <a:r>
              <a:rPr lang="uk-UA" smtClean="0"/>
              <a:t>1818р. – створення «Союзу благоденства»;</a:t>
            </a:r>
          </a:p>
          <a:p>
            <a:r>
              <a:rPr lang="uk-UA" smtClean="0"/>
              <a:t>14 грудня 1825 р. – повстання декабристів;</a:t>
            </a:r>
          </a:p>
          <a:p>
            <a:r>
              <a:rPr lang="uk-UA" smtClean="0"/>
              <a:t>29 грудня 1826 р. – повстання Чернігівського полку.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1638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Суспільно – політичні течії та рухи в Росії.</a:t>
            </a:r>
          </a:p>
          <a:p>
            <a:r>
              <a:rPr lang="uk-UA" smtClean="0"/>
              <a:t>Політичні репресії. О.Герцен.</a:t>
            </a:r>
          </a:p>
          <a:p>
            <a:r>
              <a:rPr lang="uk-UA" smtClean="0"/>
              <a:t>Слов»янофіли та західники.</a:t>
            </a:r>
          </a:p>
          <a:p>
            <a:r>
              <a:rPr lang="uk-UA" smtClean="0"/>
              <a:t>Суспільно – політична думка Європи.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Вищі органи влади Російської імперії</a:t>
            </a:r>
            <a:endParaRPr lang="ru-RU" dirty="0"/>
          </a:p>
        </p:txBody>
      </p:sp>
      <p:pic>
        <p:nvPicPr>
          <p:cNvPr id="17410" name="Picture 2" descr="D:\Мои документи\Школа\Історія\9 клас\Наочність 9\Всесвітня історія\Французька революція\331px-Alex_I_Russ_unif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416675" y="1412875"/>
            <a:ext cx="2590800" cy="4679950"/>
          </a:xfrm>
        </p:spPr>
      </p:pic>
      <p:sp>
        <p:nvSpPr>
          <p:cNvPr id="7" name="Скругленный прямоугольник 6"/>
          <p:cNvSpPr/>
          <p:nvPr/>
        </p:nvSpPr>
        <p:spPr>
          <a:xfrm>
            <a:off x="1187450" y="1557338"/>
            <a:ext cx="3960813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ІМПЕРАТОР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825" y="2997200"/>
            <a:ext cx="2305050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СИНОД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Вища духовна установа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79838" y="2997200"/>
            <a:ext cx="2160587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СЕНАТ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Вища судова інстанція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8313" y="5013325"/>
            <a:ext cx="2374900" cy="1511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ДЕРЖАВНА РАДА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Законодавчий орган при імператору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19475" y="5013325"/>
            <a:ext cx="2305050" cy="1511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МІНІСТЕРСТВА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3" name="Прямая со стрелкой 12"/>
          <p:cNvCxnSpPr>
            <a:stCxn id="7" idx="2"/>
          </p:cNvCxnSpPr>
          <p:nvPr/>
        </p:nvCxnSpPr>
        <p:spPr>
          <a:xfrm flipH="1">
            <a:off x="2195513" y="2205038"/>
            <a:ext cx="971550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</p:cNvCxnSpPr>
          <p:nvPr/>
        </p:nvCxnSpPr>
        <p:spPr>
          <a:xfrm>
            <a:off x="3167063" y="2205038"/>
            <a:ext cx="900112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2"/>
          </p:cNvCxnSpPr>
          <p:nvPr/>
        </p:nvCxnSpPr>
        <p:spPr>
          <a:xfrm flipH="1">
            <a:off x="2555875" y="2205038"/>
            <a:ext cx="611188" cy="27368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</p:cNvCxnSpPr>
          <p:nvPr/>
        </p:nvCxnSpPr>
        <p:spPr>
          <a:xfrm>
            <a:off x="3167063" y="2205038"/>
            <a:ext cx="612775" cy="28082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0" name="TextBox 19"/>
          <p:cNvSpPr txBox="1">
            <a:spLocks noChangeArrowheads="1"/>
          </p:cNvSpPr>
          <p:nvPr/>
        </p:nvSpPr>
        <p:spPr bwMode="auto">
          <a:xfrm>
            <a:off x="6443663" y="6308725"/>
            <a:ext cx="2520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Franklin Gothic Book"/>
              </a:rPr>
              <a:t>Олександр І</a:t>
            </a:r>
            <a:endParaRPr lang="ru-RU"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Становий поділ населення </a:t>
            </a:r>
            <a:r>
              <a:rPr lang="uk-UA" dirty="0" err="1" smtClean="0"/>
              <a:t>росії</a:t>
            </a:r>
            <a:r>
              <a:rPr lang="uk-UA" dirty="0" smtClean="0"/>
              <a:t> в І половині ХІХ століття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1700213"/>
            <a:ext cx="3960813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Привілейовані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1700213"/>
            <a:ext cx="4321175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Непривілейовані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850" y="2781300"/>
            <a:ext cx="3960813" cy="1223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Дворянство ( 600 тис. </a:t>
            </a:r>
            <a:r>
              <a:rPr lang="uk-UA" dirty="0" err="1">
                <a:solidFill>
                  <a:srgbClr val="FF0000"/>
                </a:solidFill>
              </a:rPr>
              <a:t>чол</a:t>
            </a:r>
            <a:r>
              <a:rPr lang="uk-UA" dirty="0">
                <a:solidFill>
                  <a:srgbClr val="FF0000"/>
                </a:solidFill>
              </a:rPr>
              <a:t>), духівництво,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Купецтво, козацтво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2781300"/>
            <a:ext cx="4321175" cy="1223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Селяни ( 30 </a:t>
            </a:r>
            <a:r>
              <a:rPr lang="uk-UA" dirty="0" err="1">
                <a:solidFill>
                  <a:srgbClr val="FF0000"/>
                </a:solidFill>
              </a:rPr>
              <a:t>млн.чол</a:t>
            </a:r>
            <a:r>
              <a:rPr lang="uk-UA" dirty="0">
                <a:solidFill>
                  <a:srgbClr val="FF0000"/>
                </a:solidFill>
              </a:rPr>
              <a:t>), з ний 20 млн. – кріпаки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Міщани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850" y="4652963"/>
            <a:ext cx="3816350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Звільнені від сплати податків і рекрутської повинності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72000" y="4652963"/>
            <a:ext cx="4321175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Сплачували подушну подать і відбували рекрутську повинність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2303463" y="2420938"/>
            <a:ext cx="0" cy="215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2"/>
          </p:cNvCxnSpPr>
          <p:nvPr/>
        </p:nvCxnSpPr>
        <p:spPr>
          <a:xfrm>
            <a:off x="2303463" y="4005263"/>
            <a:ext cx="0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  <a:endCxn id="7" idx="0"/>
          </p:cNvCxnSpPr>
          <p:nvPr/>
        </p:nvCxnSpPr>
        <p:spPr>
          <a:xfrm>
            <a:off x="6732588" y="2420938"/>
            <a:ext cx="0" cy="3603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2"/>
            <a:endCxn id="9" idx="0"/>
          </p:cNvCxnSpPr>
          <p:nvPr/>
        </p:nvCxnSpPr>
        <p:spPr>
          <a:xfrm>
            <a:off x="6732588" y="4005263"/>
            <a:ext cx="0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3850" y="6021388"/>
            <a:ext cx="8569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/>
              </a:rPr>
              <a:t>1.  В якій країні існував яскраво виражений становий поділ населення?</a:t>
            </a:r>
          </a:p>
          <a:p>
            <a:r>
              <a:rPr lang="uk-UA">
                <a:latin typeface="Franklin Gothic Book"/>
              </a:rPr>
              <a:t>2.  За що боровся третій стан у Франції?</a:t>
            </a:r>
          </a:p>
          <a:p>
            <a:r>
              <a:rPr lang="uk-UA">
                <a:latin typeface="Franklin Gothic Book"/>
              </a:rPr>
              <a:t>3.  Чи задовольняло  російських селян власне становище?</a:t>
            </a:r>
            <a:endParaRPr lang="ru-RU"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Яка важлива подія відбулася в історії Російської держави в 1812 році?</a:t>
            </a:r>
          </a:p>
          <a:p>
            <a:r>
              <a:rPr lang="uk-UA" smtClean="0"/>
              <a:t>Завдяки чому вдалося перемогти армію Наполеона?</a:t>
            </a:r>
          </a:p>
          <a:p>
            <a:r>
              <a:rPr lang="uk-UA" smtClean="0"/>
              <a:t>На що сподівався російський народ, приймаючи активну участь у боротьбі з Наполеоном?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Причини зародження декабристського руху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322762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Відмова Олександра І від проведення реформ в середині країни та захист основ абсолютної монархії та феодального ладу;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Зростання національної свідомості у </a:t>
            </a:r>
            <a:r>
              <a:rPr lang="uk-UA" dirty="0" err="1" smtClean="0"/>
              <a:t>зв»язку</a:t>
            </a:r>
            <a:r>
              <a:rPr lang="uk-UA" dirty="0" smtClean="0"/>
              <a:t> з патріотичним піднесенням під час Вітчизняної війни 1812 року;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Знайомство з життям європейських країн та порівняння з дійсністю </a:t>
            </a:r>
            <a:r>
              <a:rPr lang="uk-UA" dirty="0" err="1" smtClean="0"/>
              <a:t>самодержавно</a:t>
            </a:r>
            <a:r>
              <a:rPr lang="uk-UA" dirty="0" smtClean="0"/>
              <a:t> – кріпосницькою Росією.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850" y="5840413"/>
            <a:ext cx="849630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 i="1">
                <a:solidFill>
                  <a:srgbClr val="FF0000"/>
                </a:solidFill>
                <a:latin typeface="Franklin Gothic Book"/>
              </a:rPr>
              <a:t>Декабристи – учасники таємних організацій у Російській імперії, що готували державний переворот, спрямований проти самодержавства і кріпосного права. Організатори – гвардійські офіцери.</a:t>
            </a:r>
            <a:endParaRPr lang="ru-RU" sz="2000" b="1" i="1">
              <a:solidFill>
                <a:srgbClr val="FF0000"/>
              </a:solid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Організації декабристів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13" y="1425575"/>
            <a:ext cx="4105275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СОЮЗ ПОРЯТУНКУ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1816р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40313" y="1444625"/>
            <a:ext cx="4103687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СОЮЗ БЛАГОДЕНСТВА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1818 р.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7" name="Прямая со стрелкой 6"/>
          <p:cNvCxnSpPr>
            <a:stCxn id="4" idx="3"/>
            <a:endCxn id="5" idx="1"/>
          </p:cNvCxnSpPr>
          <p:nvPr/>
        </p:nvCxnSpPr>
        <p:spPr>
          <a:xfrm>
            <a:off x="4116388" y="1820863"/>
            <a:ext cx="923925" cy="206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79388" y="3068638"/>
            <a:ext cx="3671887" cy="3600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ПІВДЕННЕ ТОВАРИСТВО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1821р.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П.ПЕСТЕЛЬ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«Руська правда»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7900" y="3068638"/>
            <a:ext cx="4105275" cy="3600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ПІВНІЧНЕ ТОВАРИСТВО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1821р.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М.МУРАВЙОВ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0000"/>
                </a:solidFill>
              </a:rPr>
              <a:t>«Конституція»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>
            <a:stCxn id="5" idx="2"/>
          </p:cNvCxnSpPr>
          <p:nvPr/>
        </p:nvCxnSpPr>
        <p:spPr>
          <a:xfrm flipH="1">
            <a:off x="3563938" y="2236788"/>
            <a:ext cx="3527425" cy="6873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</p:cNvCxnSpPr>
          <p:nvPr/>
        </p:nvCxnSpPr>
        <p:spPr>
          <a:xfrm flipH="1">
            <a:off x="6840538" y="2236788"/>
            <a:ext cx="250825" cy="6873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286</TotalTime>
  <Words>385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15</vt:i4>
      </vt:variant>
    </vt:vector>
  </HeadingPairs>
  <TitlesOfParts>
    <vt:vector size="29" baseType="lpstr">
      <vt:lpstr>Franklin Gothic Book</vt:lpstr>
      <vt:lpstr>Arial</vt:lpstr>
      <vt:lpstr>Franklin Gothic Medium</vt:lpstr>
      <vt:lpstr>Wingdings 2</vt:lpstr>
      <vt:lpstr>Calibri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Початок революції у Франції</dc:title>
  <cp:lastModifiedBy>Makas</cp:lastModifiedBy>
  <cp:revision>31</cp:revision>
  <dcterms:modified xsi:type="dcterms:W3CDTF">2012-04-21T17:41:53Z</dcterms:modified>
</cp:coreProperties>
</file>