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Велика </a:t>
            </a:r>
            <a:r>
              <a:rPr lang="ru-RU" dirty="0" err="1" smtClean="0"/>
              <a:t>Депресія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Підготувала: Голуб Маргарита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це?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83922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"</a:t>
            </a:r>
            <a:r>
              <a:rPr lang="ru-RU" dirty="0" smtClean="0"/>
              <a:t>Велика </a:t>
            </a:r>
            <a:r>
              <a:rPr lang="ru-RU" dirty="0" err="1" smtClean="0"/>
              <a:t>Депресія</a:t>
            </a:r>
            <a:r>
              <a:rPr lang="ru-RU" dirty="0" smtClean="0"/>
              <a:t>«-системна криза, яка </a:t>
            </a:r>
            <a:r>
              <a:rPr lang="ru-RU" dirty="0" err="1" smtClean="0"/>
              <a:t>була</a:t>
            </a:r>
            <a:r>
              <a:rPr lang="ru-RU" dirty="0" smtClean="0"/>
              <a:t>  </a:t>
            </a:r>
            <a:r>
              <a:rPr lang="ru-RU" dirty="0" smtClean="0"/>
              <a:t> </a:t>
            </a:r>
            <a:r>
              <a:rPr lang="ru-RU" dirty="0" err="1" smtClean="0"/>
              <a:t>найпомітнішою</a:t>
            </a:r>
            <a:r>
              <a:rPr lang="ru-RU" dirty="0" smtClean="0"/>
              <a:t> </a:t>
            </a:r>
            <a:r>
              <a:rPr lang="ru-RU" dirty="0" smtClean="0"/>
              <a:t>у</a:t>
            </a:r>
            <a:r>
              <a:rPr lang="ru-RU" dirty="0" smtClean="0"/>
              <a:t> США. Тут вона </a:t>
            </a:r>
            <a:r>
              <a:rPr lang="ru-RU" dirty="0" err="1" smtClean="0"/>
              <a:t>тривала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жовтня</a:t>
            </a:r>
            <a:r>
              <a:rPr lang="ru-RU" dirty="0" smtClean="0"/>
              <a:t> 1929 р. до 1940 р. Наступила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«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ери</a:t>
            </a:r>
            <a:r>
              <a:rPr lang="ru-RU" dirty="0" smtClean="0"/>
              <a:t>» в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smtClean="0"/>
              <a:t>США</a:t>
            </a:r>
            <a:endParaRPr lang="ru-RU" dirty="0"/>
          </a:p>
        </p:txBody>
      </p:sp>
      <p:pic>
        <p:nvPicPr>
          <p:cNvPr id="4" name="Picture 2" descr="http://forum.sibnet.ru/uploads/post-10749-1240418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643182"/>
            <a:ext cx="3929091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86388"/>
            <a:ext cx="8183880" cy="135732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причини "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Депресії</a:t>
            </a:r>
            <a:r>
              <a:rPr lang="ru-RU" dirty="0" smtClean="0"/>
              <a:t>"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err="1" smtClean="0"/>
              <a:t>Кейнсіанське</a:t>
            </a:r>
            <a:r>
              <a:rPr lang="ru-RU" dirty="0" smtClean="0"/>
              <a:t> </a:t>
            </a:r>
            <a:r>
              <a:rPr lang="ru-RU" dirty="0" err="1" smtClean="0"/>
              <a:t>пояснення</a:t>
            </a:r>
            <a:r>
              <a:rPr lang="ru-RU" dirty="0" smtClean="0"/>
              <a:t> </a:t>
            </a:r>
            <a:r>
              <a:rPr lang="ru-RU" dirty="0" err="1" smtClean="0"/>
              <a:t>пов'язує</a:t>
            </a:r>
            <a:r>
              <a:rPr lang="ru-RU" dirty="0" smtClean="0"/>
              <a:t> кризу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нестачею</a:t>
            </a:r>
            <a:r>
              <a:rPr lang="ru-RU" dirty="0" smtClean="0"/>
              <a:t> </a:t>
            </a:r>
            <a:r>
              <a:rPr lang="ru-RU" dirty="0" err="1" smtClean="0"/>
              <a:t>грошової</a:t>
            </a:r>
            <a:r>
              <a:rPr lang="ru-RU" dirty="0" smtClean="0"/>
              <a:t> </a:t>
            </a:r>
            <a:r>
              <a:rPr lang="ru-RU" dirty="0" err="1" smtClean="0"/>
              <a:t>маси.У</a:t>
            </a:r>
            <a:r>
              <a:rPr lang="ru-RU" dirty="0" smtClean="0"/>
              <a:t> той час </a:t>
            </a:r>
            <a:r>
              <a:rPr lang="ru-RU" dirty="0" err="1" smtClean="0"/>
              <a:t>гроші</a:t>
            </a:r>
            <a:r>
              <a:rPr lang="ru-RU" dirty="0" smtClean="0"/>
              <a:t> 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прив'язані</a:t>
            </a:r>
            <a:r>
              <a:rPr lang="ru-RU" dirty="0" smtClean="0"/>
              <a:t> до золотого запасу,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обмежувало</a:t>
            </a:r>
            <a:r>
              <a:rPr lang="ru-RU" dirty="0" smtClean="0"/>
              <a:t> </a:t>
            </a:r>
            <a:r>
              <a:rPr lang="ru-RU" dirty="0" err="1" smtClean="0"/>
              <a:t>грошову</a:t>
            </a:r>
            <a:r>
              <a:rPr lang="ru-RU" dirty="0" smtClean="0"/>
              <a:t> </a:t>
            </a:r>
            <a:r>
              <a:rPr lang="ru-RU" dirty="0" err="1" smtClean="0"/>
              <a:t>масу</a:t>
            </a:r>
            <a:r>
              <a:rPr lang="ru-RU" dirty="0" smtClean="0"/>
              <a:t>.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масштаби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зростали</a:t>
            </a:r>
            <a:r>
              <a:rPr lang="ru-RU" dirty="0" smtClean="0"/>
              <a:t>, </a:t>
            </a:r>
            <a:r>
              <a:rPr lang="ru-RU" dirty="0" err="1" smtClean="0"/>
              <a:t>з'являлися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, як </a:t>
            </a:r>
            <a:r>
              <a:rPr lang="ru-RU" dirty="0" err="1" smtClean="0"/>
              <a:t>автомобілі</a:t>
            </a:r>
            <a:r>
              <a:rPr lang="ru-RU" dirty="0" smtClean="0"/>
              <a:t>, </a:t>
            </a:r>
            <a:r>
              <a:rPr lang="ru-RU" dirty="0" err="1" smtClean="0"/>
              <a:t>літаки</a:t>
            </a:r>
            <a:r>
              <a:rPr lang="ru-RU" dirty="0" smtClean="0"/>
              <a:t>, </a:t>
            </a:r>
            <a:r>
              <a:rPr lang="ru-RU" dirty="0" err="1" smtClean="0"/>
              <a:t>радіоприймачі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err="1" smtClean="0"/>
              <a:t>Товарна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, як </a:t>
            </a:r>
            <a:r>
              <a:rPr lang="ru-RU" dirty="0" err="1" smtClean="0"/>
              <a:t>валова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асортиментна</a:t>
            </a:r>
            <a:r>
              <a:rPr lang="ru-RU" dirty="0" smtClean="0"/>
              <a:t>, </a:t>
            </a:r>
            <a:r>
              <a:rPr lang="ru-RU" dirty="0" err="1" smtClean="0"/>
              <a:t>збільшувалась</a:t>
            </a:r>
            <a:r>
              <a:rPr lang="ru-RU" dirty="0" smtClean="0"/>
              <a:t> у рази.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обмеженості</a:t>
            </a:r>
            <a:r>
              <a:rPr lang="ru-RU" dirty="0" smtClean="0"/>
              <a:t> </a:t>
            </a:r>
            <a:r>
              <a:rPr lang="ru-RU" dirty="0" err="1" smtClean="0"/>
              <a:t>грошової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зростаючого</a:t>
            </a:r>
            <a:r>
              <a:rPr lang="ru-RU" dirty="0" smtClean="0"/>
              <a:t> </a:t>
            </a:r>
            <a:r>
              <a:rPr lang="ru-RU" dirty="0" err="1" smtClean="0"/>
              <a:t>надлишку</a:t>
            </a:r>
            <a:r>
              <a:rPr lang="ru-RU" dirty="0" smtClean="0"/>
              <a:t> </a:t>
            </a:r>
            <a:r>
              <a:rPr lang="ru-RU" dirty="0" err="1" smtClean="0"/>
              <a:t>товарної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виникла</a:t>
            </a:r>
            <a:r>
              <a:rPr lang="ru-RU" dirty="0" smtClean="0"/>
              <a:t> сильна </a:t>
            </a:r>
            <a:r>
              <a:rPr lang="ru-RU" dirty="0" err="1" smtClean="0"/>
              <a:t>дефляція</a:t>
            </a:r>
            <a:r>
              <a:rPr lang="ru-RU" dirty="0" smtClean="0"/>
              <a:t> — </a:t>
            </a:r>
            <a:r>
              <a:rPr lang="ru-RU" dirty="0" err="1" smtClean="0"/>
              <a:t>ціновий</a:t>
            </a:r>
            <a:r>
              <a:rPr lang="ru-RU" dirty="0" smtClean="0"/>
              <a:t> спад,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викликав</a:t>
            </a:r>
            <a:r>
              <a:rPr lang="ru-RU" dirty="0" smtClean="0"/>
              <a:t> </a:t>
            </a:r>
            <a:r>
              <a:rPr lang="ru-RU" dirty="0" err="1" smtClean="0"/>
              <a:t>фінансову</a:t>
            </a:r>
            <a:r>
              <a:rPr lang="ru-RU" dirty="0" smtClean="0"/>
              <a:t> </a:t>
            </a:r>
            <a:r>
              <a:rPr lang="ru-RU" dirty="0" err="1" smtClean="0"/>
              <a:t>нестабільність</a:t>
            </a:r>
            <a:r>
              <a:rPr lang="ru-RU" dirty="0" smtClean="0"/>
              <a:t>, </a:t>
            </a:r>
            <a:r>
              <a:rPr lang="ru-RU" dirty="0" err="1" smtClean="0"/>
              <a:t>банкрутство</a:t>
            </a:r>
            <a:r>
              <a:rPr lang="ru-RU" dirty="0" smtClean="0"/>
              <a:t> 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, </a:t>
            </a:r>
            <a:r>
              <a:rPr lang="ru-RU" dirty="0" err="1" smtClean="0"/>
              <a:t>неповернення</a:t>
            </a:r>
            <a:r>
              <a:rPr lang="ru-RU" dirty="0" smtClean="0"/>
              <a:t> </a:t>
            </a:r>
            <a:r>
              <a:rPr lang="ru-RU" dirty="0" err="1" smtClean="0"/>
              <a:t>кредитів</a:t>
            </a:r>
            <a:r>
              <a:rPr lang="ru-RU" dirty="0" smtClean="0"/>
              <a:t>. </a:t>
            </a:r>
            <a:r>
              <a:rPr lang="ru-RU" dirty="0" err="1" smtClean="0"/>
              <a:t>Грандіозний</a:t>
            </a:r>
            <a:r>
              <a:rPr lang="ru-RU" dirty="0" smtClean="0"/>
              <a:t> </a:t>
            </a:r>
            <a:r>
              <a:rPr lang="ru-RU" dirty="0" err="1" smtClean="0"/>
              <a:t>сумарний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завдав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розвиненим</a:t>
            </a:r>
            <a:r>
              <a:rPr lang="ru-RU" dirty="0" smtClean="0"/>
              <a:t> </a:t>
            </a:r>
            <a:r>
              <a:rPr lang="ru-RU" dirty="0" err="1" smtClean="0"/>
              <a:t>галузям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8662" y="0"/>
            <a:ext cx="7643866" cy="57150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ru-RU" sz="3200" b="1" i="1" dirty="0" err="1" smtClean="0"/>
              <a:t>Кейнсіанське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пояснення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http://fb.ru/misc/i/gallery/12537/138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6667500" cy="455295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rgbClr val="000000"/>
                </a:solidFill>
                <a:latin typeface="Arial"/>
              </a:rPr>
              <a:t>Марксистське</a:t>
            </a:r>
            <a:r>
              <a:rPr lang="ru-RU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i="1" dirty="0" err="1" smtClean="0">
                <a:solidFill>
                  <a:srgbClr val="000000"/>
                </a:solidFill>
                <a:latin typeface="Arial"/>
              </a:rPr>
              <a:t>пояснення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0352"/>
            <a:ext cx="4357686" cy="218426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/>
              <a:t>Марксистське</a:t>
            </a:r>
            <a:r>
              <a:rPr lang="ru-RU" dirty="0" smtClean="0"/>
              <a:t> </a:t>
            </a:r>
            <a:r>
              <a:rPr lang="ru-RU" dirty="0" err="1" smtClean="0"/>
              <a:t>пояснення</a:t>
            </a:r>
            <a:r>
              <a:rPr lang="ru-RU" dirty="0" smtClean="0"/>
              <a:t> </a:t>
            </a:r>
            <a:r>
              <a:rPr lang="ru-RU" dirty="0" err="1" smtClean="0"/>
              <a:t>пояснює</a:t>
            </a:r>
            <a:r>
              <a:rPr lang="ru-RU" dirty="0" smtClean="0"/>
              <a:t> </a:t>
            </a:r>
            <a:r>
              <a:rPr lang="ru-RU" dirty="0" err="1" smtClean="0"/>
              <a:t>депресію</a:t>
            </a:r>
            <a:r>
              <a:rPr lang="ru-RU" dirty="0" smtClean="0"/>
              <a:t> </a:t>
            </a:r>
            <a:r>
              <a:rPr lang="ru-RU" dirty="0" err="1" smtClean="0"/>
              <a:t>кризою</a:t>
            </a:r>
            <a:r>
              <a:rPr lang="ru-RU" dirty="0" smtClean="0"/>
              <a:t> </a:t>
            </a:r>
            <a:r>
              <a:rPr lang="ru-RU" dirty="0" err="1" smtClean="0"/>
              <a:t>надвиробництва</a:t>
            </a:r>
            <a:r>
              <a:rPr lang="ru-RU" dirty="0" smtClean="0"/>
              <a:t>, </a:t>
            </a:r>
            <a:r>
              <a:rPr lang="ru-RU" dirty="0" err="1" smtClean="0"/>
              <a:t>притаманною</a:t>
            </a:r>
            <a:r>
              <a:rPr lang="ru-RU" dirty="0" smtClean="0"/>
              <a:t> </a:t>
            </a:r>
            <a:r>
              <a:rPr lang="ru-RU" dirty="0" err="1" smtClean="0"/>
              <a:t>капіталізму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4" name="Picture 2" descr="http://c-29.films.on-planet.net/bin/8068/poster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4378439" cy="5429264"/>
          </a:xfrm>
          <a:prstGeom prst="rect">
            <a:avLst/>
          </a:prstGeom>
          <a:noFill/>
        </p:spPr>
      </p:pic>
      <p:pic>
        <p:nvPicPr>
          <p:cNvPr id="28676" name="Picture 4" descr="http://wwwomen.com.ua/images/articles/8517c1683655fafe6de77a5cb7ea1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357430"/>
            <a:ext cx="3277218" cy="291308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rgbClr val="000000"/>
                </a:solidFill>
                <a:latin typeface="Arial"/>
              </a:rPr>
              <a:t>Теорія</a:t>
            </a:r>
            <a:r>
              <a:rPr lang="ru-RU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i="1" dirty="0" err="1" smtClean="0">
                <a:solidFill>
                  <a:srgbClr val="000000"/>
                </a:solidFill>
                <a:latin typeface="Arial"/>
              </a:rPr>
              <a:t>біржової</a:t>
            </a:r>
            <a:r>
              <a:rPr lang="ru-RU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i="1" dirty="0" err="1" smtClean="0">
                <a:solidFill>
                  <a:srgbClr val="000000"/>
                </a:solidFill>
                <a:latin typeface="Arial"/>
              </a:rPr>
              <a:t>бульбашки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2997510" cy="46845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 smtClean="0"/>
              <a:t>біржової</a:t>
            </a:r>
            <a:r>
              <a:rPr lang="ru-RU" dirty="0" smtClean="0"/>
              <a:t> </a:t>
            </a:r>
            <a:r>
              <a:rPr lang="ru-RU" dirty="0" err="1" smtClean="0"/>
              <a:t>бульбашки</a:t>
            </a:r>
            <a:r>
              <a:rPr lang="ru-RU" dirty="0" smtClean="0"/>
              <a:t> </a:t>
            </a:r>
            <a:r>
              <a:rPr lang="ru-RU" dirty="0" err="1" smtClean="0"/>
              <a:t>стверджує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 </a:t>
            </a:r>
            <a:r>
              <a:rPr lang="ru-RU" dirty="0" err="1" smtClean="0"/>
              <a:t>інвестиції</a:t>
            </a:r>
            <a:r>
              <a:rPr lang="ru-RU" dirty="0" smtClean="0"/>
              <a:t> у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більшими</a:t>
            </a:r>
            <a:r>
              <a:rPr lang="ru-RU" dirty="0" smtClean="0"/>
              <a:t> за реально </a:t>
            </a:r>
            <a:r>
              <a:rPr lang="ru-RU" dirty="0" err="1" smtClean="0"/>
              <a:t>необхідні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8" name="Picture 2" descr="http://ukrmap.su/program2010/wh10/worldhistory10_files/image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928670"/>
            <a:ext cx="5151064" cy="374332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6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000000"/>
                </a:solidFill>
                <a:latin typeface="Arial"/>
              </a:rPr>
              <a:t>Теорія</a:t>
            </a:r>
            <a:r>
              <a:rPr lang="ru-RU" i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i="1" dirty="0" err="1" smtClean="0">
                <a:solidFill>
                  <a:srgbClr val="000000"/>
                </a:solidFill>
                <a:latin typeface="Arial"/>
              </a:rPr>
              <a:t>стрімкого</a:t>
            </a:r>
            <a:r>
              <a:rPr lang="ru-RU" i="1" dirty="0" smtClean="0">
                <a:solidFill>
                  <a:srgbClr val="000000"/>
                </a:solidFill>
                <a:latin typeface="Arial"/>
              </a:rPr>
              <a:t> приросту </a:t>
            </a:r>
            <a:r>
              <a:rPr lang="ru-RU" i="1" dirty="0" err="1" smtClean="0">
                <a:solidFill>
                  <a:srgbClr val="000000"/>
                </a:solidFill>
                <a:latin typeface="Arial"/>
              </a:rPr>
              <a:t>населення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30352"/>
            <a:ext cx="4572032" cy="54704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Теорія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стрімкого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приросту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населення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пов'язує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кризу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великою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кількістю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дітей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сім'ї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 Велика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кількість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дітей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була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характерною для аграрного способу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виробництва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(в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середньому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3-5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дітей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сім'ю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),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однак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на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період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кризи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значно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скоротився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відсоток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природної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смертності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від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хвороб у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результаті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технологічного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прориву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медицині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тимчасового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підвищення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рівня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життя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dirty="0"/>
          </a:p>
        </p:txBody>
      </p:sp>
      <p:pic>
        <p:nvPicPr>
          <p:cNvPr id="30722" name="Picture 2" descr="http://vu.ua/uploadfiles/fckeditor/image/KV_all/USA_golodomo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398" y="1285860"/>
            <a:ext cx="4380140" cy="414337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183880" cy="1051560"/>
          </a:xfrm>
        </p:spPr>
        <p:txBody>
          <a:bodyPr>
            <a:normAutofit/>
          </a:bodyPr>
          <a:lstStyle/>
          <a:p>
            <a:r>
              <a:rPr lang="ru-RU" b="0" dirty="0" err="1" smtClean="0">
                <a:solidFill>
                  <a:srgbClr val="000000"/>
                </a:solidFill>
                <a:latin typeface="Arial"/>
              </a:rPr>
              <a:t>Інші</a:t>
            </a:r>
            <a:r>
              <a:rPr lang="ru-RU" b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b="0" dirty="0" err="1" smtClean="0">
                <a:solidFill>
                  <a:srgbClr val="000000"/>
                </a:solidFill>
                <a:latin typeface="Arial"/>
              </a:rPr>
              <a:t>теорії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Вигідна</a:t>
            </a:r>
            <a:r>
              <a:rPr lang="ru-RU" dirty="0" smtClean="0"/>
              <a:t> </a:t>
            </a:r>
            <a:r>
              <a:rPr lang="ru-RU" dirty="0" err="1" smtClean="0"/>
              <a:t>позиція</a:t>
            </a:r>
            <a:r>
              <a:rPr lang="ru-RU" dirty="0" smtClean="0"/>
              <a:t> США у </a:t>
            </a:r>
            <a:r>
              <a:rPr lang="ru-RU" dirty="0" err="1" smtClean="0"/>
              <a:t>Першій</a:t>
            </a:r>
            <a:r>
              <a:rPr lang="ru-RU" dirty="0" smtClean="0"/>
              <a:t> </a:t>
            </a:r>
            <a:r>
              <a:rPr lang="ru-RU" dirty="0" err="1" smtClean="0"/>
              <a:t>Світовій</a:t>
            </a:r>
            <a:r>
              <a:rPr lang="ru-RU" dirty="0" smtClean="0"/>
              <a:t> </a:t>
            </a:r>
            <a:r>
              <a:rPr lang="ru-RU" dirty="0" err="1" smtClean="0"/>
              <a:t>війні</a:t>
            </a:r>
            <a:r>
              <a:rPr lang="ru-RU" dirty="0" smtClean="0"/>
              <a:t> </a:t>
            </a:r>
            <a:r>
              <a:rPr lang="ru-RU" dirty="0" err="1" smtClean="0"/>
              <a:t>призвело</a:t>
            </a:r>
            <a:r>
              <a:rPr lang="ru-RU" dirty="0" smtClean="0"/>
              <a:t> до </a:t>
            </a:r>
            <a:r>
              <a:rPr lang="ru-RU" dirty="0" err="1" smtClean="0"/>
              <a:t>значного</a:t>
            </a:r>
            <a:r>
              <a:rPr lang="ru-RU" dirty="0" smtClean="0"/>
              <a:t> </a:t>
            </a:r>
            <a:r>
              <a:rPr lang="ru-RU" dirty="0" err="1" smtClean="0"/>
              <a:t>зросту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, особливо </a:t>
            </a:r>
            <a:r>
              <a:rPr lang="ru-RU" dirty="0" err="1" smtClean="0"/>
              <a:t>галузь</a:t>
            </a:r>
            <a:r>
              <a:rPr lang="ru-RU" dirty="0" smtClean="0"/>
              <a:t> ВПК.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важкої</a:t>
            </a:r>
            <a:r>
              <a:rPr lang="ru-RU" dirty="0" smtClean="0"/>
              <a:t> </a:t>
            </a:r>
            <a:r>
              <a:rPr lang="ru-RU" dirty="0" err="1" smtClean="0"/>
              <a:t>індустрії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прибутки</a:t>
            </a:r>
            <a:r>
              <a:rPr lang="ru-RU" dirty="0" smtClean="0"/>
              <a:t>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в </a:t>
            </a:r>
            <a:r>
              <a:rPr lang="ru-RU" dirty="0" err="1" smtClean="0"/>
              <a:t>цей</a:t>
            </a:r>
            <a:r>
              <a:rPr lang="ru-RU" dirty="0" smtClean="0"/>
              <a:t> же час </a:t>
            </a:r>
            <a:r>
              <a:rPr lang="ru-RU" dirty="0" err="1" smtClean="0"/>
              <a:t>зазнавали</a:t>
            </a:r>
            <a:r>
              <a:rPr lang="ru-RU" dirty="0" smtClean="0"/>
              <a:t> </a:t>
            </a:r>
            <a:r>
              <a:rPr lang="ru-RU" dirty="0" err="1" smtClean="0"/>
              <a:t>збитків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Шалений</a:t>
            </a:r>
            <a:r>
              <a:rPr lang="ru-RU" dirty="0" smtClean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обсягів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у 20-х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перевищив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прибутків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американців</a:t>
            </a:r>
            <a:r>
              <a:rPr lang="ru-RU" dirty="0" smtClean="0"/>
              <a:t>. З </a:t>
            </a:r>
            <a:r>
              <a:rPr lang="ru-RU" dirty="0" err="1" smtClean="0"/>
              <a:t>цієї</a:t>
            </a:r>
            <a:r>
              <a:rPr lang="ru-RU" dirty="0" smtClean="0"/>
              <a:t> причини </a:t>
            </a:r>
            <a:r>
              <a:rPr lang="ru-RU" dirty="0" err="1" smtClean="0"/>
              <a:t>товари</a:t>
            </a:r>
            <a:r>
              <a:rPr lang="ru-RU" dirty="0" smtClean="0"/>
              <a:t> не </a:t>
            </a:r>
            <a:r>
              <a:rPr lang="ru-RU" dirty="0" err="1" smtClean="0"/>
              <a:t>розкуповувалися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осідали</a:t>
            </a:r>
            <a:r>
              <a:rPr lang="ru-RU" dirty="0" smtClean="0"/>
              <a:t> на складах </a:t>
            </a:r>
            <a:r>
              <a:rPr lang="ru-RU" dirty="0" err="1" smtClean="0"/>
              <a:t>виробників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Непомірно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пільги</a:t>
            </a:r>
            <a:r>
              <a:rPr lang="ru-RU" dirty="0" smtClean="0"/>
              <a:t> </a:t>
            </a:r>
            <a:r>
              <a:rPr lang="ru-RU" dirty="0" err="1" smtClean="0"/>
              <a:t>монополіям</a:t>
            </a:r>
            <a:r>
              <a:rPr lang="ru-RU" dirty="0" smtClean="0"/>
              <a:t> </a:t>
            </a:r>
            <a:r>
              <a:rPr lang="ru-RU" dirty="0" err="1" smtClean="0"/>
              <a:t>призвели</a:t>
            </a:r>
            <a:r>
              <a:rPr lang="ru-RU" dirty="0" smtClean="0"/>
              <a:t> до того,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диктували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на </a:t>
            </a:r>
            <a:r>
              <a:rPr lang="ru-RU" dirty="0" err="1" smtClean="0"/>
              <a:t>сировину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готову</a:t>
            </a:r>
            <a:r>
              <a:rPr lang="ru-RU" dirty="0" smtClean="0"/>
              <a:t> </a:t>
            </a:r>
            <a:r>
              <a:rPr lang="ru-RU" dirty="0" err="1" smtClean="0"/>
              <a:t>продукцію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не </a:t>
            </a:r>
            <a:r>
              <a:rPr lang="ru-RU" dirty="0" err="1" smtClean="0"/>
              <a:t>зважалося</a:t>
            </a:r>
            <a:r>
              <a:rPr lang="ru-RU" dirty="0" smtClean="0"/>
              <a:t> на </a:t>
            </a:r>
            <a:r>
              <a:rPr lang="ru-RU" dirty="0" err="1" smtClean="0"/>
              <a:t>ситуацію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ринку, а </a:t>
            </a:r>
            <a:r>
              <a:rPr lang="ru-RU" dirty="0" err="1" smtClean="0"/>
              <a:t>враховувалися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монополій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Союзники, а </a:t>
            </a:r>
            <a:r>
              <a:rPr lang="ru-RU" dirty="0" err="1" smtClean="0"/>
              <a:t>також</a:t>
            </a:r>
            <a:r>
              <a:rPr lang="ru-RU" dirty="0" smtClean="0"/>
              <a:t> переможена </a:t>
            </a:r>
            <a:r>
              <a:rPr lang="ru-RU" dirty="0" err="1" smtClean="0"/>
              <a:t>Німеччина</a:t>
            </a:r>
            <a:r>
              <a:rPr lang="ru-RU" dirty="0" smtClean="0"/>
              <a:t>, </a:t>
            </a:r>
            <a:r>
              <a:rPr lang="ru-RU" dirty="0" err="1" smtClean="0"/>
              <a:t>заборгували</a:t>
            </a:r>
            <a:r>
              <a:rPr lang="ru-RU" dirty="0" smtClean="0"/>
              <a:t> США 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суми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не могли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виплатити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дешевих</a:t>
            </a:r>
            <a:r>
              <a:rPr lang="ru-RU" dirty="0" smtClean="0"/>
              <a:t> </a:t>
            </a:r>
            <a:r>
              <a:rPr lang="ru-RU" dirty="0" err="1" smtClean="0"/>
              <a:t>кредитів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доступні</a:t>
            </a:r>
            <a:r>
              <a:rPr lang="ru-RU" dirty="0" smtClean="0"/>
              <a:t> «</a:t>
            </a:r>
            <a:r>
              <a:rPr lang="ru-RU" dirty="0" err="1" smtClean="0"/>
              <a:t>середньому</a:t>
            </a:r>
            <a:r>
              <a:rPr lang="ru-RU" dirty="0" smtClean="0"/>
              <a:t>» </a:t>
            </a:r>
            <a:r>
              <a:rPr lang="ru-RU" dirty="0" err="1" smtClean="0"/>
              <a:t>американцю</a:t>
            </a:r>
            <a:r>
              <a:rPr lang="ru-RU" dirty="0" smtClean="0"/>
              <a:t>, </a:t>
            </a:r>
            <a:r>
              <a:rPr lang="ru-RU" dirty="0" err="1" smtClean="0"/>
              <a:t>призвело</a:t>
            </a:r>
            <a:r>
              <a:rPr lang="ru-RU" dirty="0" smtClean="0"/>
              <a:t> до </a:t>
            </a:r>
            <a:r>
              <a:rPr lang="ru-RU" dirty="0" err="1" smtClean="0"/>
              <a:t>величезних</a:t>
            </a:r>
            <a:r>
              <a:rPr lang="ru-RU" dirty="0" smtClean="0"/>
              <a:t> </a:t>
            </a:r>
            <a:r>
              <a:rPr lang="ru-RU" dirty="0" err="1" smtClean="0"/>
              <a:t>спекуляцій</a:t>
            </a:r>
            <a:r>
              <a:rPr lang="ru-RU" dirty="0" smtClean="0"/>
              <a:t> ними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надмірного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американцями</a:t>
            </a:r>
            <a:r>
              <a:rPr lang="ru-RU" dirty="0" smtClean="0"/>
              <a:t> покупками. В </a:t>
            </a:r>
            <a:r>
              <a:rPr lang="ru-RU" dirty="0" err="1" smtClean="0"/>
              <a:t>населення</a:t>
            </a:r>
            <a:r>
              <a:rPr lang="ru-RU" dirty="0" smtClean="0"/>
              <a:t> ж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, </a:t>
            </a:r>
            <a:r>
              <a:rPr lang="ru-RU" dirty="0" err="1" smtClean="0"/>
              <a:t>щоби</a:t>
            </a:r>
            <a:r>
              <a:rPr lang="ru-RU" dirty="0" smtClean="0"/>
              <a:t> </a:t>
            </a:r>
            <a:r>
              <a:rPr lang="ru-RU" dirty="0" err="1" smtClean="0"/>
              <a:t>розплачуватись</a:t>
            </a:r>
            <a:r>
              <a:rPr lang="ru-RU" dirty="0" smtClean="0"/>
              <a:t> за них.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відповідь</a:t>
            </a:r>
            <a:r>
              <a:rPr lang="ru-RU" dirty="0" smtClean="0"/>
              <a:t> на </a:t>
            </a:r>
            <a:r>
              <a:rPr lang="ru-RU" dirty="0" err="1" smtClean="0"/>
              <a:t>прийняті</a:t>
            </a:r>
            <a:r>
              <a:rPr lang="ru-RU" dirty="0" smtClean="0"/>
              <a:t> в США </a:t>
            </a:r>
            <a:r>
              <a:rPr lang="ru-RU" dirty="0" err="1" smtClean="0"/>
              <a:t>закони</a:t>
            </a:r>
            <a:r>
              <a:rPr lang="ru-RU" dirty="0" smtClean="0"/>
              <a:t>, </a:t>
            </a:r>
            <a:r>
              <a:rPr lang="ru-RU" dirty="0" err="1" smtClean="0"/>
              <a:t>спрямовані</a:t>
            </a:r>
            <a:r>
              <a:rPr lang="ru-RU" dirty="0" smtClean="0"/>
              <a:t> на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 </a:t>
            </a:r>
            <a:r>
              <a:rPr lang="ru-RU" dirty="0" err="1" smtClean="0"/>
              <a:t>виробника</a:t>
            </a:r>
            <a:r>
              <a:rPr lang="ru-RU" dirty="0" smtClean="0"/>
              <a:t>, </a:t>
            </a:r>
            <a:r>
              <a:rPr lang="ru-RU" dirty="0" err="1" smtClean="0"/>
              <a:t>європейські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закрили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ринки для </a:t>
            </a:r>
            <a:r>
              <a:rPr lang="ru-RU" dirty="0" err="1" smtClean="0"/>
              <a:t>американських</a:t>
            </a:r>
            <a:r>
              <a:rPr lang="ru-RU" dirty="0" smtClean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. До того ж </a:t>
            </a:r>
            <a:r>
              <a:rPr lang="ru-RU" dirty="0" err="1" smtClean="0"/>
              <a:t>Європа</a:t>
            </a:r>
            <a:r>
              <a:rPr lang="ru-RU" dirty="0" smtClean="0"/>
              <a:t> не мала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розраховуватись</a:t>
            </a:r>
            <a:r>
              <a:rPr lang="ru-RU" dirty="0" smtClean="0"/>
              <a:t> за </a:t>
            </a:r>
            <a:r>
              <a:rPr lang="ru-RU" dirty="0" err="1" smtClean="0"/>
              <a:t>американський</a:t>
            </a:r>
            <a:r>
              <a:rPr lang="ru-RU" dirty="0" smtClean="0"/>
              <a:t> </a:t>
            </a:r>
            <a:r>
              <a:rPr lang="ru-RU" dirty="0" err="1" smtClean="0"/>
              <a:t>імпорт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1746" name="Picture 2" descr="http://4.bp.blogspot.com/-yBOTKzr2WqY/TvNblQbmChI/AAAAAAAAAEg/sfzqqNrzzRA/s1600/depresij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992473"/>
            <a:ext cx="6248903" cy="477015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Наслідки</a:t>
            </a:r>
            <a:r>
              <a:rPr lang="ru-RU" dirty="0" smtClean="0"/>
              <a:t> "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Депресії</a:t>
            </a:r>
            <a:r>
              <a:rPr lang="ru-RU" dirty="0" smtClean="0"/>
              <a:t>"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закрито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як 5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банків</a:t>
            </a:r>
            <a:endParaRPr lang="ru-RU" dirty="0" smtClean="0"/>
          </a:p>
          <a:p>
            <a:r>
              <a:rPr lang="ru-RU" dirty="0" err="1" smtClean="0"/>
              <a:t>Акції</a:t>
            </a:r>
            <a:r>
              <a:rPr lang="ru-RU" dirty="0" smtClean="0"/>
              <a:t> </a:t>
            </a:r>
            <a:r>
              <a:rPr lang="ru-RU" dirty="0" err="1" smtClean="0"/>
              <a:t>знецінились</a:t>
            </a:r>
            <a:r>
              <a:rPr lang="ru-RU" dirty="0" smtClean="0"/>
              <a:t> на 40 </a:t>
            </a:r>
            <a:r>
              <a:rPr lang="ru-RU" dirty="0" err="1" smtClean="0"/>
              <a:t>мільярдів</a:t>
            </a:r>
            <a:r>
              <a:rPr lang="ru-RU" dirty="0" smtClean="0"/>
              <a:t> </a:t>
            </a:r>
            <a:r>
              <a:rPr lang="ru-RU" dirty="0" err="1" smtClean="0"/>
              <a:t>долларів</a:t>
            </a:r>
            <a:endParaRPr lang="ru-RU" dirty="0" smtClean="0"/>
          </a:p>
          <a:p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 </a:t>
            </a:r>
            <a:r>
              <a:rPr lang="ru-RU" dirty="0" err="1" smtClean="0"/>
              <a:t>інфляції</a:t>
            </a:r>
            <a:r>
              <a:rPr lang="ru-RU" dirty="0" smtClean="0"/>
              <a:t> 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зросли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endParaRPr lang="ru-RU" dirty="0" smtClean="0"/>
          </a:p>
          <a:p>
            <a:r>
              <a:rPr lang="ru-RU" dirty="0" err="1" smtClean="0"/>
              <a:t>Промислове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скоротилося</a:t>
            </a:r>
            <a:r>
              <a:rPr lang="ru-RU" dirty="0" smtClean="0"/>
              <a:t> на 50 %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зменшилося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автомобілів</a:t>
            </a:r>
            <a:endParaRPr lang="ru-RU" dirty="0" smtClean="0"/>
          </a:p>
          <a:p>
            <a:r>
              <a:rPr lang="ru-RU" dirty="0" smtClean="0"/>
              <a:t>12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безробітних</a:t>
            </a:r>
            <a:r>
              <a:rPr lang="ru-RU" dirty="0" smtClean="0"/>
              <a:t> (у </a:t>
            </a:r>
            <a:r>
              <a:rPr lang="ru-RU" dirty="0" err="1" smtClean="0"/>
              <a:t>піковий</a:t>
            </a:r>
            <a:r>
              <a:rPr lang="ru-RU" dirty="0" smtClean="0"/>
              <a:t> момент </a:t>
            </a:r>
            <a:r>
              <a:rPr lang="ru-RU" dirty="0" err="1" smtClean="0"/>
              <a:t>кризи</a:t>
            </a:r>
            <a:r>
              <a:rPr lang="ru-RU" dirty="0" smtClean="0"/>
              <a:t> — 15 </a:t>
            </a:r>
            <a:r>
              <a:rPr lang="ru-RU" dirty="0" err="1" smtClean="0"/>
              <a:t>мільйонів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5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американських</a:t>
            </a:r>
            <a:r>
              <a:rPr lang="ru-RU" dirty="0" smtClean="0"/>
              <a:t> </a:t>
            </a:r>
            <a:r>
              <a:rPr lang="ru-RU" dirty="0" err="1" smtClean="0"/>
              <a:t>фермерів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позбавлені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за </a:t>
            </a:r>
            <a:r>
              <a:rPr lang="ru-RU" dirty="0" err="1" smtClean="0"/>
              <a:t>несплату</a:t>
            </a:r>
            <a:r>
              <a:rPr lang="ru-RU" dirty="0" smtClean="0"/>
              <a:t> </a:t>
            </a:r>
            <a:r>
              <a:rPr lang="ru-RU" dirty="0" err="1" smtClean="0"/>
              <a:t>боргів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www.profi-forex.org/system/user_files/Images/Journals/Market%20Leader%2015/st9/J9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8" cy="6858000"/>
          </a:xfrm>
          <a:prstGeom prst="rect">
            <a:avLst/>
          </a:prstGeom>
          <a:noFill/>
        </p:spPr>
      </p:pic>
      <p:pic>
        <p:nvPicPr>
          <p:cNvPr id="32772" name="Picture 4" descr="http://www.stockpickssystem.com/wp-content/uploads/2011/04/great-depression-fam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-1"/>
            <a:ext cx="6858000" cy="6858001"/>
          </a:xfrm>
          <a:prstGeom prst="rect">
            <a:avLst/>
          </a:prstGeom>
          <a:noFill/>
        </p:spPr>
      </p:pic>
      <p:pic>
        <p:nvPicPr>
          <p:cNvPr id="32774" name="Picture 6" descr="http://blsciblogs.baruch.cuny.edu/his1005spring2011/files/2011/03/1930s_great_depres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69273"/>
            <a:ext cx="9144000" cy="6927273"/>
          </a:xfrm>
          <a:prstGeom prst="rect">
            <a:avLst/>
          </a:prstGeom>
          <a:noFill/>
        </p:spPr>
      </p:pic>
      <p:pic>
        <p:nvPicPr>
          <p:cNvPr id="32776" name="Picture 8" descr="http://ww4.hdnux.com/photos/10/46/60/2255911/7/628x4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87"/>
            <a:ext cx="8572528" cy="6855113"/>
          </a:xfrm>
          <a:prstGeom prst="rect">
            <a:avLst/>
          </a:prstGeom>
          <a:noFill/>
        </p:spPr>
      </p:pic>
      <p:pic>
        <p:nvPicPr>
          <p:cNvPr id="32778" name="Picture 10" descr="http://bm.img.com.ua/berlin/storage/finance/600x500/4/e8/cb6e7e7cedfa55a1031eb6ff7115de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80" name="Picture 12" descr="http://copypast.ru/foto5/7747/depress_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1480"/>
            <a:ext cx="9073544" cy="6286520"/>
          </a:xfrm>
          <a:prstGeom prst="rect">
            <a:avLst/>
          </a:prstGeom>
          <a:noFill/>
        </p:spPr>
      </p:pic>
      <p:pic>
        <p:nvPicPr>
          <p:cNvPr id="32782" name="Picture 14" descr="http://wiki.kgpi.ru/mediawiki/images/thumb/4/40/Migrant_family800.jpg/300px-Migrant_family8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1"/>
            <a:ext cx="9144000" cy="6675123"/>
          </a:xfrm>
          <a:prstGeom prst="rect">
            <a:avLst/>
          </a:prstGeom>
          <a:noFill/>
        </p:spPr>
      </p:pic>
      <p:pic>
        <p:nvPicPr>
          <p:cNvPr id="32784" name="Picture 16" descr="http://znaimo.com.ua/images/rubase_2_525663072_164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-25723"/>
            <a:ext cx="5214942" cy="6883723"/>
          </a:xfrm>
          <a:prstGeom prst="rect">
            <a:avLst/>
          </a:prstGeom>
          <a:noFill/>
        </p:spPr>
      </p:pic>
      <p:pic>
        <p:nvPicPr>
          <p:cNvPr id="32786" name="Picture 18" descr="http://www.epr-magazine.ru/prompolitics/maintheme/sos/3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" y="1988816"/>
            <a:ext cx="9144001" cy="4869183"/>
          </a:xfrm>
          <a:prstGeom prst="rect">
            <a:avLst/>
          </a:prstGeom>
          <a:noFill/>
        </p:spPr>
      </p:pic>
      <p:pic>
        <p:nvPicPr>
          <p:cNvPr id="32788" name="Picture 20" descr="http://www.doodoo.ru/uploads/posts/2009-01/depression-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4414" y="-41198"/>
            <a:ext cx="6858048" cy="689919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</TotalTime>
  <Words>52</Words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Велика Депресія</vt:lpstr>
      <vt:lpstr>Що це?</vt:lpstr>
      <vt:lpstr>Основні причини "Великої Депресії" </vt:lpstr>
      <vt:lpstr>Марксистське пояснення</vt:lpstr>
      <vt:lpstr>Теорія біржової бульбашки</vt:lpstr>
      <vt:lpstr>Теорія стрімкого приросту населення</vt:lpstr>
      <vt:lpstr>Інші теорії</vt:lpstr>
      <vt:lpstr>Наслідки "Великої Депресії"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Депресія</dc:title>
  <cp:lastModifiedBy>Admin</cp:lastModifiedBy>
  <cp:revision>5</cp:revision>
  <dcterms:modified xsi:type="dcterms:W3CDTF">2014-03-19T19:40:59Z</dcterms:modified>
</cp:coreProperties>
</file>