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3BF0B8-EAE6-421E-83A6-8F2917E0E5D5}" type="doc">
      <dgm:prSet loTypeId="urn:microsoft.com/office/officeart/2005/8/layout/hierarchy4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AD2B7C27-B7F6-4409-BE34-E21AC6E61CD0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uk-UA" b="1" i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rPr>
            <a:t>Джерела формування партизанських загонів</a:t>
          </a:r>
          <a:endParaRPr lang="uk-UA" b="1" i="1" dirty="0">
            <a:solidFill>
              <a:schemeClr val="accent6">
                <a:lumMod val="50000"/>
              </a:schemeClr>
            </a:solidFill>
            <a:latin typeface="Bookman Old Style" pitchFamily="18" charset="0"/>
          </a:endParaRPr>
        </a:p>
      </dgm:t>
    </dgm:pt>
    <dgm:pt modelId="{7A229E47-97C4-46CC-8A68-8EDB437F7B29}" type="parTrans" cxnId="{B10D69D0-3618-45DA-AC5F-7F05CF9EEC95}">
      <dgm:prSet/>
      <dgm:spPr/>
      <dgm:t>
        <a:bodyPr/>
        <a:lstStyle/>
        <a:p>
          <a:endParaRPr lang="uk-UA"/>
        </a:p>
      </dgm:t>
    </dgm:pt>
    <dgm:pt modelId="{00CAFADB-5210-415A-AC44-DB2AC9CFD2FC}" type="sibTrans" cxnId="{B10D69D0-3618-45DA-AC5F-7F05CF9EEC95}">
      <dgm:prSet/>
      <dgm:spPr/>
      <dgm:t>
        <a:bodyPr/>
        <a:lstStyle/>
        <a:p>
          <a:endParaRPr lang="uk-UA"/>
        </a:p>
      </dgm:t>
    </dgm:pt>
    <dgm:pt modelId="{A1A2B7E5-0325-4B3E-B268-0DC563AD251B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b="1" i="0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rPr>
            <a:t>Закинуті десантом та залишні в тилу окупантів спеціально підготовлені загони</a:t>
          </a:r>
        </a:p>
      </dgm:t>
    </dgm:pt>
    <dgm:pt modelId="{C09255FC-FA55-4E8A-8DF3-986298C682E9}" type="parTrans" cxnId="{6A03A0FA-B5F9-4EE1-B8A2-9CF0006A3A19}">
      <dgm:prSet/>
      <dgm:spPr/>
      <dgm:t>
        <a:bodyPr/>
        <a:lstStyle/>
        <a:p>
          <a:endParaRPr lang="uk-UA"/>
        </a:p>
      </dgm:t>
    </dgm:pt>
    <dgm:pt modelId="{421B5DF0-BA7E-485B-901A-ABC873976BAF}" type="sibTrans" cxnId="{6A03A0FA-B5F9-4EE1-B8A2-9CF0006A3A19}">
      <dgm:prSet/>
      <dgm:spPr/>
      <dgm:t>
        <a:bodyPr/>
        <a:lstStyle/>
        <a:p>
          <a:endParaRPr lang="uk-UA"/>
        </a:p>
      </dgm:t>
    </dgm:pt>
    <dgm:pt modelId="{D080B435-3F61-433F-9B80-30FBD751439D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b="1" i="0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rPr>
            <a:t>Громадяни, які не були мобілізовані до Червоної армії, але за своїми переконаннями бажали боротися проти окупантів</a:t>
          </a:r>
          <a:endParaRPr lang="uk-UA" dirty="0"/>
        </a:p>
      </dgm:t>
    </dgm:pt>
    <dgm:pt modelId="{30613900-3E1C-44C6-9CC9-3C583292B267}" type="parTrans" cxnId="{476FDA14-4872-4AB6-98E3-7E7FCDFE3BD5}">
      <dgm:prSet/>
      <dgm:spPr/>
      <dgm:t>
        <a:bodyPr/>
        <a:lstStyle/>
        <a:p>
          <a:endParaRPr lang="uk-UA"/>
        </a:p>
      </dgm:t>
    </dgm:pt>
    <dgm:pt modelId="{3691AAB1-A5AE-4AEC-8AE8-66234A7D7A96}" type="sibTrans" cxnId="{476FDA14-4872-4AB6-98E3-7E7FCDFE3BD5}">
      <dgm:prSet/>
      <dgm:spPr/>
      <dgm:t>
        <a:bodyPr/>
        <a:lstStyle/>
        <a:p>
          <a:endParaRPr lang="uk-UA"/>
        </a:p>
      </dgm:t>
    </dgm:pt>
    <dgm:pt modelId="{0D5CF49F-1FAD-41E5-B2EA-8775D683A28E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b="1" i="0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rPr>
            <a:t>Підрозділи радянських військ, які опинилися в оточенні і не могли пробитися через лінію фронту на з’єднання з Червоною армією</a:t>
          </a:r>
        </a:p>
      </dgm:t>
    </dgm:pt>
    <dgm:pt modelId="{531115F1-551B-400A-A4FD-7DBA3F8F6088}" type="parTrans" cxnId="{846402C6-4F44-4F19-908F-A7DCA1B60526}">
      <dgm:prSet/>
      <dgm:spPr/>
      <dgm:t>
        <a:bodyPr/>
        <a:lstStyle/>
        <a:p>
          <a:endParaRPr lang="uk-UA"/>
        </a:p>
      </dgm:t>
    </dgm:pt>
    <dgm:pt modelId="{588D0B78-357F-4A87-841D-A7770DA64F03}" type="sibTrans" cxnId="{846402C6-4F44-4F19-908F-A7DCA1B60526}">
      <dgm:prSet/>
      <dgm:spPr/>
      <dgm:t>
        <a:bodyPr/>
        <a:lstStyle/>
        <a:p>
          <a:endParaRPr lang="uk-UA"/>
        </a:p>
      </dgm:t>
    </dgm:pt>
    <dgm:pt modelId="{CD316DAB-2E1F-4C25-BFA5-9DE1ECC8375A}" type="pres">
      <dgm:prSet presAssocID="{F23BF0B8-EAE6-421E-83A6-8F2917E0E5D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A54046C-5271-42A2-B52A-EC503853DA2A}" type="pres">
      <dgm:prSet presAssocID="{AD2B7C27-B7F6-4409-BE34-E21AC6E61CD0}" presName="vertOne" presStyleCnt="0"/>
      <dgm:spPr/>
    </dgm:pt>
    <dgm:pt modelId="{1D80456F-4CFA-4326-A693-AC3715F4D550}" type="pres">
      <dgm:prSet presAssocID="{AD2B7C27-B7F6-4409-BE34-E21AC6E61CD0}" presName="txOne" presStyleLbl="node0" presStyleIdx="0" presStyleCnt="1" custScaleY="30502" custLinFactY="-5189" custLinFactNeighborX="1918" custLinFactNeighborY="-10000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ED7AB0F-6A85-4DFE-9274-3E60C47DFA4A}" type="pres">
      <dgm:prSet presAssocID="{AD2B7C27-B7F6-4409-BE34-E21AC6E61CD0}" presName="parTransOne" presStyleCnt="0"/>
      <dgm:spPr/>
    </dgm:pt>
    <dgm:pt modelId="{6DD35291-1024-4190-9416-17CF5C730E25}" type="pres">
      <dgm:prSet presAssocID="{AD2B7C27-B7F6-4409-BE34-E21AC6E61CD0}" presName="horzOne" presStyleCnt="0"/>
      <dgm:spPr/>
    </dgm:pt>
    <dgm:pt modelId="{8C07392D-E309-4535-9C3D-B2ACFC8C72C0}" type="pres">
      <dgm:prSet presAssocID="{A1A2B7E5-0325-4B3E-B268-0DC563AD251B}" presName="vertTwo" presStyleCnt="0"/>
      <dgm:spPr/>
    </dgm:pt>
    <dgm:pt modelId="{E44C9CAF-8F61-481D-BBD9-6686B6B15CB2}" type="pres">
      <dgm:prSet presAssocID="{A1A2B7E5-0325-4B3E-B268-0DC563AD251B}" presName="txTwo" presStyleLbl="node2" presStyleIdx="0" presStyleCnt="3" custScaleY="10918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A5EF389-B820-4852-BE28-045560A77498}" type="pres">
      <dgm:prSet presAssocID="{A1A2B7E5-0325-4B3E-B268-0DC563AD251B}" presName="horzTwo" presStyleCnt="0"/>
      <dgm:spPr/>
    </dgm:pt>
    <dgm:pt modelId="{4C809A68-16F2-4A7A-A439-496FA336A8DC}" type="pres">
      <dgm:prSet presAssocID="{421B5DF0-BA7E-485B-901A-ABC873976BAF}" presName="sibSpaceTwo" presStyleCnt="0"/>
      <dgm:spPr/>
    </dgm:pt>
    <dgm:pt modelId="{6E48D1D7-D001-4635-A99A-2BA252F1837B}" type="pres">
      <dgm:prSet presAssocID="{0D5CF49F-1FAD-41E5-B2EA-8775D683A28E}" presName="vertTwo" presStyleCnt="0"/>
      <dgm:spPr/>
    </dgm:pt>
    <dgm:pt modelId="{0D860618-9F8C-4D14-B3DF-278E5F1F1EC9}" type="pres">
      <dgm:prSet presAssocID="{0D5CF49F-1FAD-41E5-B2EA-8775D683A28E}" presName="txTwo" presStyleLbl="node2" presStyleIdx="1" presStyleCnt="3" custScaleY="10918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D3677CB-06FB-4D67-B36E-4151E58AC51C}" type="pres">
      <dgm:prSet presAssocID="{0D5CF49F-1FAD-41E5-B2EA-8775D683A28E}" presName="horzTwo" presStyleCnt="0"/>
      <dgm:spPr/>
    </dgm:pt>
    <dgm:pt modelId="{FFDED30C-2812-4B9F-8160-E5566D11C119}" type="pres">
      <dgm:prSet presAssocID="{588D0B78-357F-4A87-841D-A7770DA64F03}" presName="sibSpaceTwo" presStyleCnt="0"/>
      <dgm:spPr/>
    </dgm:pt>
    <dgm:pt modelId="{5600C595-8238-45FD-9E23-055016D05A09}" type="pres">
      <dgm:prSet presAssocID="{D080B435-3F61-433F-9B80-30FBD751439D}" presName="vertTwo" presStyleCnt="0"/>
      <dgm:spPr/>
    </dgm:pt>
    <dgm:pt modelId="{7D32893C-3CE9-40FC-B97D-C7990183189D}" type="pres">
      <dgm:prSet presAssocID="{D080B435-3F61-433F-9B80-30FBD751439D}" presName="txTwo" presStyleLbl="node2" presStyleIdx="2" presStyleCnt="3" custScaleY="10918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3708120-6A7C-4592-B407-A0D60D4918FE}" type="pres">
      <dgm:prSet presAssocID="{D080B435-3F61-433F-9B80-30FBD751439D}" presName="horzTwo" presStyleCnt="0"/>
      <dgm:spPr/>
    </dgm:pt>
  </dgm:ptLst>
  <dgm:cxnLst>
    <dgm:cxn modelId="{476FDA14-4872-4AB6-98E3-7E7FCDFE3BD5}" srcId="{AD2B7C27-B7F6-4409-BE34-E21AC6E61CD0}" destId="{D080B435-3F61-433F-9B80-30FBD751439D}" srcOrd="2" destOrd="0" parTransId="{30613900-3E1C-44C6-9CC9-3C583292B267}" sibTransId="{3691AAB1-A5AE-4AEC-8AE8-66234A7D7A96}"/>
    <dgm:cxn modelId="{EA7F20C8-BF56-4CBB-BCC9-5A8D55A44F1B}" type="presOf" srcId="{F23BF0B8-EAE6-421E-83A6-8F2917E0E5D5}" destId="{CD316DAB-2E1F-4C25-BFA5-9DE1ECC8375A}" srcOrd="0" destOrd="0" presId="urn:microsoft.com/office/officeart/2005/8/layout/hierarchy4"/>
    <dgm:cxn modelId="{6A03A0FA-B5F9-4EE1-B8A2-9CF0006A3A19}" srcId="{AD2B7C27-B7F6-4409-BE34-E21AC6E61CD0}" destId="{A1A2B7E5-0325-4B3E-B268-0DC563AD251B}" srcOrd="0" destOrd="0" parTransId="{C09255FC-FA55-4E8A-8DF3-986298C682E9}" sibTransId="{421B5DF0-BA7E-485B-901A-ABC873976BAF}"/>
    <dgm:cxn modelId="{2B7D1E75-BFA2-41C8-AC86-D64CB48EA86E}" type="presOf" srcId="{A1A2B7E5-0325-4B3E-B268-0DC563AD251B}" destId="{E44C9CAF-8F61-481D-BBD9-6686B6B15CB2}" srcOrd="0" destOrd="0" presId="urn:microsoft.com/office/officeart/2005/8/layout/hierarchy4"/>
    <dgm:cxn modelId="{B10D69D0-3618-45DA-AC5F-7F05CF9EEC95}" srcId="{F23BF0B8-EAE6-421E-83A6-8F2917E0E5D5}" destId="{AD2B7C27-B7F6-4409-BE34-E21AC6E61CD0}" srcOrd="0" destOrd="0" parTransId="{7A229E47-97C4-46CC-8A68-8EDB437F7B29}" sibTransId="{00CAFADB-5210-415A-AC44-DB2AC9CFD2FC}"/>
    <dgm:cxn modelId="{507CDF60-7FC6-410D-8475-E51C63A920A1}" type="presOf" srcId="{D080B435-3F61-433F-9B80-30FBD751439D}" destId="{7D32893C-3CE9-40FC-B97D-C7990183189D}" srcOrd="0" destOrd="0" presId="urn:microsoft.com/office/officeart/2005/8/layout/hierarchy4"/>
    <dgm:cxn modelId="{47C9BCEA-FF65-4CF9-A03C-FB2BF031873B}" type="presOf" srcId="{0D5CF49F-1FAD-41E5-B2EA-8775D683A28E}" destId="{0D860618-9F8C-4D14-B3DF-278E5F1F1EC9}" srcOrd="0" destOrd="0" presId="urn:microsoft.com/office/officeart/2005/8/layout/hierarchy4"/>
    <dgm:cxn modelId="{19F84ED8-318C-48BB-B897-9C3A24EDFF89}" type="presOf" srcId="{AD2B7C27-B7F6-4409-BE34-E21AC6E61CD0}" destId="{1D80456F-4CFA-4326-A693-AC3715F4D550}" srcOrd="0" destOrd="0" presId="urn:microsoft.com/office/officeart/2005/8/layout/hierarchy4"/>
    <dgm:cxn modelId="{846402C6-4F44-4F19-908F-A7DCA1B60526}" srcId="{AD2B7C27-B7F6-4409-BE34-E21AC6E61CD0}" destId="{0D5CF49F-1FAD-41E5-B2EA-8775D683A28E}" srcOrd="1" destOrd="0" parTransId="{531115F1-551B-400A-A4FD-7DBA3F8F6088}" sibTransId="{588D0B78-357F-4A87-841D-A7770DA64F03}"/>
    <dgm:cxn modelId="{59493E01-0213-4F8A-B00D-C6B442C4AE7A}" type="presParOf" srcId="{CD316DAB-2E1F-4C25-BFA5-9DE1ECC8375A}" destId="{CA54046C-5271-42A2-B52A-EC503853DA2A}" srcOrd="0" destOrd="0" presId="urn:microsoft.com/office/officeart/2005/8/layout/hierarchy4"/>
    <dgm:cxn modelId="{6575D2A6-544C-4C5D-BEBC-CDE7F65B96B2}" type="presParOf" srcId="{CA54046C-5271-42A2-B52A-EC503853DA2A}" destId="{1D80456F-4CFA-4326-A693-AC3715F4D550}" srcOrd="0" destOrd="0" presId="urn:microsoft.com/office/officeart/2005/8/layout/hierarchy4"/>
    <dgm:cxn modelId="{D2E71405-1AF8-4C73-A0FD-65B01C7A6741}" type="presParOf" srcId="{CA54046C-5271-42A2-B52A-EC503853DA2A}" destId="{4ED7AB0F-6A85-4DFE-9274-3E60C47DFA4A}" srcOrd="1" destOrd="0" presId="urn:microsoft.com/office/officeart/2005/8/layout/hierarchy4"/>
    <dgm:cxn modelId="{E47F1042-B035-4A7D-8BD4-C8D67B42F7E1}" type="presParOf" srcId="{CA54046C-5271-42A2-B52A-EC503853DA2A}" destId="{6DD35291-1024-4190-9416-17CF5C730E25}" srcOrd="2" destOrd="0" presId="urn:microsoft.com/office/officeart/2005/8/layout/hierarchy4"/>
    <dgm:cxn modelId="{C9C119DA-C212-41CE-AB4F-23806E0E124B}" type="presParOf" srcId="{6DD35291-1024-4190-9416-17CF5C730E25}" destId="{8C07392D-E309-4535-9C3D-B2ACFC8C72C0}" srcOrd="0" destOrd="0" presId="urn:microsoft.com/office/officeart/2005/8/layout/hierarchy4"/>
    <dgm:cxn modelId="{5EBA2A47-C870-4EFA-B417-4A504F9BC797}" type="presParOf" srcId="{8C07392D-E309-4535-9C3D-B2ACFC8C72C0}" destId="{E44C9CAF-8F61-481D-BBD9-6686B6B15CB2}" srcOrd="0" destOrd="0" presId="urn:microsoft.com/office/officeart/2005/8/layout/hierarchy4"/>
    <dgm:cxn modelId="{6F4232C8-E861-42FE-A748-6F59FBAA0E03}" type="presParOf" srcId="{8C07392D-E309-4535-9C3D-B2ACFC8C72C0}" destId="{9A5EF389-B820-4852-BE28-045560A77498}" srcOrd="1" destOrd="0" presId="urn:microsoft.com/office/officeart/2005/8/layout/hierarchy4"/>
    <dgm:cxn modelId="{E70B74F9-8FEE-4CC9-80B1-C9BFBA1C00DA}" type="presParOf" srcId="{6DD35291-1024-4190-9416-17CF5C730E25}" destId="{4C809A68-16F2-4A7A-A439-496FA336A8DC}" srcOrd="1" destOrd="0" presId="urn:microsoft.com/office/officeart/2005/8/layout/hierarchy4"/>
    <dgm:cxn modelId="{FFA54BA3-DBF6-4BDD-B5E6-6062C2B79708}" type="presParOf" srcId="{6DD35291-1024-4190-9416-17CF5C730E25}" destId="{6E48D1D7-D001-4635-A99A-2BA252F1837B}" srcOrd="2" destOrd="0" presId="urn:microsoft.com/office/officeart/2005/8/layout/hierarchy4"/>
    <dgm:cxn modelId="{B239888E-062D-4DE2-BC2B-B294CF477B80}" type="presParOf" srcId="{6E48D1D7-D001-4635-A99A-2BA252F1837B}" destId="{0D860618-9F8C-4D14-B3DF-278E5F1F1EC9}" srcOrd="0" destOrd="0" presId="urn:microsoft.com/office/officeart/2005/8/layout/hierarchy4"/>
    <dgm:cxn modelId="{790F744B-5E99-49F7-B93F-780D9CDA5803}" type="presParOf" srcId="{6E48D1D7-D001-4635-A99A-2BA252F1837B}" destId="{4D3677CB-06FB-4D67-B36E-4151E58AC51C}" srcOrd="1" destOrd="0" presId="urn:microsoft.com/office/officeart/2005/8/layout/hierarchy4"/>
    <dgm:cxn modelId="{4E009F1E-7E6E-4A22-AD4D-463D390D264F}" type="presParOf" srcId="{6DD35291-1024-4190-9416-17CF5C730E25}" destId="{FFDED30C-2812-4B9F-8160-E5566D11C119}" srcOrd="3" destOrd="0" presId="urn:microsoft.com/office/officeart/2005/8/layout/hierarchy4"/>
    <dgm:cxn modelId="{41D57B0F-D2F4-4A18-A1A6-2212D3665087}" type="presParOf" srcId="{6DD35291-1024-4190-9416-17CF5C730E25}" destId="{5600C595-8238-45FD-9E23-055016D05A09}" srcOrd="4" destOrd="0" presId="urn:microsoft.com/office/officeart/2005/8/layout/hierarchy4"/>
    <dgm:cxn modelId="{8ED70B9B-40CA-4E7D-A197-448760FD9D43}" type="presParOf" srcId="{5600C595-8238-45FD-9E23-055016D05A09}" destId="{7D32893C-3CE9-40FC-B97D-C7990183189D}" srcOrd="0" destOrd="0" presId="urn:microsoft.com/office/officeart/2005/8/layout/hierarchy4"/>
    <dgm:cxn modelId="{C664AEF3-DF6F-41B0-91DD-E8AFA0656472}" type="presParOf" srcId="{5600C595-8238-45FD-9E23-055016D05A09}" destId="{D3708120-6A7C-4592-B407-A0D60D4918FE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4"/>
            <a:ext cx="7781544" cy="1470025"/>
          </a:xfr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693074" cy="4525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27632"/>
            <a:ext cx="4040188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627632"/>
            <a:ext cx="4041775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E70C3-0867-4119-BCBD-AB49558914A9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67335"/>
            <a:ext cx="914399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Розгортання радянського партизанського руху</a:t>
            </a:r>
            <a:endParaRPr lang="uk-UA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85723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Підготовка партизанів у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надзвичайних умовах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.</a:t>
            </a:r>
          </a:p>
          <a:p>
            <a:pPr indent="268288" algn="ctr">
              <a:buFont typeface="Wingdings" pitchFamily="2" charset="2"/>
              <a:buChar char="Ø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Спішне закладання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бази зі зброєю, продуктами, медикаментами, матеріально-технічними засобами.</a:t>
            </a:r>
          </a:p>
          <a:p>
            <a:pPr indent="268288" algn="ctr">
              <a:buFont typeface="Wingdings" pitchFamily="2" charset="2"/>
              <a:buChar char="Ø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Організовували: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партійні та комсомольські комітети у контакті з радянськими військами.</a:t>
            </a:r>
            <a:endParaRPr lang="uk-UA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44" y="2428868"/>
            <a:ext cx="878687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 algn="ctr"/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Джерела</a:t>
            </a:r>
          </a:p>
          <a:p>
            <a:pPr indent="268288"/>
            <a:r>
              <a:rPr lang="uk-UA" sz="16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Із спогадів С.Ковпака:</a:t>
            </a:r>
          </a:p>
          <a:p>
            <a:pPr indent="268288"/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“… Лише у липні 1941 р. на партійному активі, скликаному райкомом, ми дізналися про те, що згідно з рішенням ЦК </a:t>
            </a: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КП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(б)У всюди формуються партизанські групи…”</a:t>
            </a:r>
          </a:p>
          <a:p>
            <a:pPr indent="268288"/>
            <a:endParaRPr lang="uk-UA" sz="1600" i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indent="268288"/>
            <a:r>
              <a:rPr lang="uk-UA" sz="16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Історик А.Чайковський про партизанський та підпільний рух на Україні:</a:t>
            </a:r>
          </a:p>
          <a:p>
            <a:pPr indent="268288"/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“Більшість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центрів підготовки, так званих </a:t>
            </a: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“партизанських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шкіл”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не витримували ніякої критики. В одній із них, розташованій у Пущі-Водиці під Києвом… не було зразків не лише трофейної, а й вітчизняної зброї. Для підготовки командирів загонів відводилося аж три дні… До кінця 1941 р. підготовку до </a:t>
            </a: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“малої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віїни”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пройшло близько… 15 відсотків усіх тих, хто… був засланий за лінію фронту чи залишився на окупованій </a:t>
            </a: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території”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.</a:t>
            </a:r>
            <a:endParaRPr lang="uk-UA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00547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Із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3500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партизанських загонів та груп залишилося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22 </a:t>
            </a:r>
          </a:p>
          <a:p>
            <a:pPr indent="358775" algn="ctr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(на червень 1942 р.).</a:t>
            </a:r>
          </a:p>
          <a:p>
            <a:pPr indent="268288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За цей час майже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30 тис.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партизанів:</a:t>
            </a:r>
            <a:endParaRPr lang="uk-UA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4612" y="1871481"/>
            <a:ext cx="4214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179388"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загинули;</a:t>
            </a:r>
          </a:p>
          <a:p>
            <a:pPr marL="268288" indent="-179388"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потрапили до таборів смерті;</a:t>
            </a:r>
          </a:p>
          <a:p>
            <a:pPr marL="268288" indent="-179388"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відійшли від руху опору;</a:t>
            </a:r>
          </a:p>
          <a:p>
            <a:pPr marL="268288" indent="-179388"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дезертирували. </a:t>
            </a:r>
            <a:endParaRPr lang="uk-UA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28273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Розпочалася централізація воєнно-оперативного керівництва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радянського руху опору.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3997115"/>
            <a:ext cx="221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r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Початок літа</a:t>
            </a:r>
          </a:p>
          <a:p>
            <a:pPr indent="358775" algn="r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1942р.</a:t>
            </a:r>
            <a:endParaRPr lang="uk-UA" b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8892" y="3997115"/>
            <a:ext cx="6786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tabLst>
                <a:tab pos="358775" algn="l"/>
              </a:tabLst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–  створено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Український штаб партизанського управління (УШПР)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на чолі з Тимофієм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Строкачем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endParaRPr lang="uk-UA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6050" y="4714884"/>
            <a:ext cx="5929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координування дії партизанських формувань;</a:t>
            </a:r>
          </a:p>
          <a:p>
            <a:pPr marL="179388" indent="-179388">
              <a:buFont typeface="Arial" pitchFamily="34" charset="0"/>
              <a:buChar char="•"/>
              <a:tabLst>
                <a:tab pos="358775" algn="l"/>
              </a:tabLst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забезпечення спеціалістами диверсійної діяльності;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постачання зброї та медикаментів.</a:t>
            </a:r>
            <a:endParaRPr lang="uk-UA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714348" y="1000108"/>
          <a:ext cx="792961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05472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У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1943 р.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рух опору в Україні досяг апогею і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став серйозною загрозою для німецьких окупантів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.</a:t>
            </a:r>
          </a:p>
          <a:p>
            <a:pPr indent="358775" algn="ctr">
              <a:buFont typeface="Wingdings" pitchFamily="2" charset="2"/>
              <a:buChar char="Ø"/>
            </a:pPr>
            <a:endParaRPr lang="uk-UA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indent="358775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Партизани дезорганізували транспортні мережі гітлерівців </a:t>
            </a:r>
          </a:p>
          <a:p>
            <a:pPr indent="358775" algn="ctr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(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“рейкова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війна”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).</a:t>
            </a:r>
          </a:p>
          <a:p>
            <a:pPr indent="358775" algn="ctr"/>
            <a:endParaRPr lang="uk-UA" b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indent="358775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У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вересні 1944 р.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в Україні діяли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48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партизанських з’єднань.</a:t>
            </a:r>
          </a:p>
          <a:p>
            <a:pPr indent="358775" algn="ctr">
              <a:buFont typeface="Wingdings" pitchFamily="2" charset="2"/>
              <a:buChar char="Ø"/>
            </a:pPr>
            <a:endParaRPr lang="uk-UA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indent="358775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Нестача необхідного забезпечення.</a:t>
            </a:r>
          </a:p>
          <a:p>
            <a:pPr indent="358775" algn="ctr">
              <a:buFont typeface="Wingdings" pitchFamily="2" charset="2"/>
              <a:buChar char="Ø"/>
            </a:pPr>
            <a:endParaRPr lang="uk-UA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indent="358775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На завершальному етапі війни – рейди по ворожих тилах.</a:t>
            </a:r>
          </a:p>
          <a:p>
            <a:pPr indent="358775" algn="ctr">
              <a:buFont typeface="Wingdings" pitchFamily="2" charset="2"/>
              <a:buChar char="Ø"/>
            </a:pPr>
            <a:endParaRPr lang="uk-UA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indent="358775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Зона дій партизанів стала охоплювати також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Польщу, Чехословаччину, Румунію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та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Угорщину.</a:t>
            </a:r>
            <a:endParaRPr lang="uk-UA" b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5500694" y="1168602"/>
            <a:ext cx="3575017" cy="48321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000364" y="285728"/>
            <a:ext cx="46089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Сидір Ковпак (1887 – 1867 </a:t>
            </a:r>
            <a:r>
              <a:rPr lang="uk-UA" sz="2000" b="1" i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р.р</a:t>
            </a: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8" y="1056578"/>
            <a:ext cx="56435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Народився в селі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Котельва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(нині Полтавської обл.) в бідній селянській родині. Строкову службу проходив у Саратові в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Олександрівському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полку, після служби працював там само, в Саратові, вантажником.</a:t>
            </a:r>
          </a:p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Учасник Першої світової та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Громадян-ської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воєн. </a:t>
            </a:r>
          </a:p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Учасник Великої Вітчизняної війни з вересня 1941 року. Один з організаторів партизанського руху на Україні - командир Путивльського партизанського загону, а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по-тім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- з'єднання партизанських загонів Сумської області.</a:t>
            </a:r>
          </a:p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У квітні 1943 року С. А. Ковпаку було присвоєно військове звання «генерал-майор».</a:t>
            </a:r>
          </a:p>
          <a:p>
            <a:pPr indent="447675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Помер 11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грудня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1967 року.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Похований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у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Києві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364" y="285728"/>
            <a:ext cx="54553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Олександр Федоров </a:t>
            </a:r>
            <a:r>
              <a:rPr lang="uk-UA" sz="2000" b="1" i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(1901 – 1889 </a:t>
            </a:r>
            <a:r>
              <a:rPr lang="uk-UA" sz="2000" b="1" i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р.р</a:t>
            </a: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0430" y="857232"/>
            <a:ext cx="56435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Народився 30 березня 1901 року в м. Дніпропетровську</a:t>
            </a:r>
          </a:p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Трудове життя розпочав з 12 років наймитом. Потім закінчив земське училище.</a:t>
            </a:r>
          </a:p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В 1920 році добровільно поступив до Червоної Армії де прослужив 4 роки.</a:t>
            </a:r>
          </a:p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У 1932 році, після закінчення технікуму залізничного будівництва, Федоров О.Ф. працював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кріпильщиком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тунелю на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Ріонській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ГЕС у м. Кутаїсі в Грузії.</a:t>
            </a:r>
          </a:p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3 1938 року Федоров О.Ф. працює першим секретарем Чернігівського обкому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КП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(б) України.</a:t>
            </a:r>
          </a:p>
          <a:p>
            <a:pPr indent="447675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Під час Великої Вітчизняної війни Олексій Федорович організував партизанський рух в тилу фашистських окупантів, командував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Чернігівсько-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Волинським партизанським об'єднанням, що діяв на території Правобережної України, Білорусії.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147629" y="1142984"/>
            <a:ext cx="3209925" cy="476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0271166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10271166</Template>
  <TotalTime>89</TotalTime>
  <Words>581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10271166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Кошины</dc:creator>
  <cp:lastModifiedBy>Кошины</cp:lastModifiedBy>
  <cp:revision>14</cp:revision>
  <dcterms:created xsi:type="dcterms:W3CDTF">2013-09-24T18:32:04Z</dcterms:created>
  <dcterms:modified xsi:type="dcterms:W3CDTF">2014-06-02T17:11:18Z</dcterms:modified>
</cp:coreProperties>
</file>