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836712"/>
            <a:ext cx="6480048" cy="2532708"/>
          </a:xfrm>
        </p:spPr>
        <p:txBody>
          <a:bodyPr>
            <a:normAutofit fontScale="92500"/>
          </a:bodyPr>
          <a:lstStyle/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Презентація</a:t>
            </a:r>
            <a:r>
              <a:rPr lang="uk-UA" dirty="0" smtClean="0"/>
              <a:t> </a:t>
            </a:r>
          </a:p>
          <a:p>
            <a:pPr algn="ctr"/>
            <a:r>
              <a:rPr lang="uk-UA" dirty="0" smtClean="0"/>
              <a:t>на тему:</a:t>
            </a:r>
          </a:p>
          <a:p>
            <a:pPr algn="ctr"/>
            <a:r>
              <a:rPr lang="uk-UA" sz="6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“План</a:t>
            </a:r>
            <a:r>
              <a:rPr lang="uk-UA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6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Маршалла”</a:t>
            </a:r>
            <a:endParaRPr lang="uk-UA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36751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</a:rPr>
              <a:t>    Довготерміновим наслідком такої допомоги вважають також те, що складові американської моделі економічного розвитку, застосовані з урахуванням національної специфіки, першими почали використовувати відносно індустріально розвинуті держави Західної Європи, а також Японія, які перебували в зоні окупації США. Перейнявши економічні механізми, що більше підходили для нового етапу розвитку, ці країни швидко розвивалися. </a:t>
            </a:r>
            <a:endParaRPr lang="uk-UA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298504" cy="4323184"/>
          </a:xfrm>
        </p:spPr>
        <p:txBody>
          <a:bodyPr>
            <a:normAutofit fontScale="85000" lnSpcReduction="10000"/>
          </a:bodyPr>
          <a:lstStyle/>
          <a:p>
            <a:r>
              <a:rPr lang="uk-UA" i="1" dirty="0" smtClean="0">
                <a:solidFill>
                  <a:srgbClr val="002060"/>
                </a:solidFill>
              </a:rPr>
              <a:t>Такий розвиток через три-чотири десятиліття після закінчення Другої світової війни привів до нового групування сил у світі. З розпадом СРСР і світової системи соціалізму сформувалося два економічних центри, які прагнули зрівнятися за могутністю з США: Європейський Союз і група країн Південно-Східної Азії. </a:t>
            </a:r>
          </a:p>
          <a:p>
            <a:r>
              <a:rPr lang="uk-UA" i="1" dirty="0" smtClean="0">
                <a:solidFill>
                  <a:srgbClr val="002060"/>
                </a:solidFill>
              </a:rPr>
              <a:t>Жоден із них не монолітний, у кожному є дві-три країни, що ведуть боротьбу за лідерство. Проте нині в умовах економічного розвитку США посідають перше місце у світі за обсягом номінального ВВП (більше 13 трлн дол. США) і третє — за ВВП на особу (тис. дол.) після Люксембургу і Норвегії.</a:t>
            </a:r>
            <a:endParaRPr lang="uk-UA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1143" cy="686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208912" cy="4680520"/>
          </a:xfrm>
        </p:spPr>
        <p:txBody>
          <a:bodyPr>
            <a:normAutofit fontScale="92500" lnSpcReduction="20000"/>
          </a:bodyPr>
          <a:lstStyle/>
          <a:p>
            <a:endParaRPr lang="uk-UA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uk-UA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           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ВВП підвищився на 32,8%, зі 119 мільярдів 1947 року до 159 мільярдів 1951 року.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промислове виробництво зросло на 40% у порівнянні з довоєнним рівнем; обсяг сільськогосподарської продукції — на 11%.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до 1953 року обсяг європейської торгівлі зріс на 40%.</a:t>
            </a:r>
          </a:p>
          <a:p>
            <a:endParaRPr lang="uk-UA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            </a:t>
            </a:r>
          </a:p>
          <a:p>
            <a:endParaRPr lang="uk-UA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Завдяки Плану Маршалла у Європі:</a:t>
            </a:r>
            <a:endParaRPr lang="uk-U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" y="0"/>
            <a:ext cx="9138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153400" cy="9906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План Маршалла досяг своєї мети: </a:t>
            </a:r>
            <a:endParaRPr lang="uk-UA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132856"/>
            <a:ext cx="8153400" cy="367511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i="1" dirty="0" smtClean="0">
                <a:solidFill>
                  <a:srgbClr val="C00000"/>
                </a:solidFill>
              </a:rPr>
              <a:t>підвищив продуктивність, </a:t>
            </a:r>
          </a:p>
          <a:p>
            <a:pPr>
              <a:buFont typeface="Wingdings" pitchFamily="2" charset="2"/>
              <a:buChar char="Ø"/>
            </a:pPr>
            <a:r>
              <a:rPr lang="uk-UA" i="1" dirty="0" smtClean="0">
                <a:solidFill>
                  <a:srgbClr val="C00000"/>
                </a:solidFill>
              </a:rPr>
              <a:t>стимулював економічне зростання,</a:t>
            </a:r>
          </a:p>
          <a:p>
            <a:pPr>
              <a:buFont typeface="Wingdings" pitchFamily="2" charset="2"/>
              <a:buChar char="Ø"/>
            </a:pPr>
            <a:r>
              <a:rPr lang="uk-UA" i="1" dirty="0" smtClean="0">
                <a:solidFill>
                  <a:srgbClr val="C00000"/>
                </a:solidFill>
              </a:rPr>
              <a:t>сприяв розвитку торгівлі,</a:t>
            </a:r>
          </a:p>
          <a:p>
            <a:pPr>
              <a:buFont typeface="Wingdings" pitchFamily="2" charset="2"/>
              <a:buChar char="Ø"/>
            </a:pPr>
            <a:r>
              <a:rPr lang="uk-UA" i="1" dirty="0" smtClean="0">
                <a:solidFill>
                  <a:srgbClr val="C00000"/>
                </a:solidFill>
              </a:rPr>
              <a:t>підвищив рівень життя, </a:t>
            </a:r>
          </a:p>
          <a:p>
            <a:pPr>
              <a:buFont typeface="Wingdings" pitchFamily="2" charset="2"/>
              <a:buChar char="Ø"/>
            </a:pPr>
            <a:r>
              <a:rPr lang="uk-UA" i="1" dirty="0" smtClean="0">
                <a:solidFill>
                  <a:srgbClr val="C00000"/>
                </a:solidFill>
              </a:rPr>
              <a:t>зміцнив економічні, соціальні й політичні структури країн-учасниць,</a:t>
            </a:r>
          </a:p>
          <a:p>
            <a:pPr>
              <a:buFont typeface="Wingdings" pitchFamily="2" charset="2"/>
              <a:buChar char="Ø"/>
            </a:pPr>
            <a:r>
              <a:rPr lang="uk-UA" i="1" dirty="0" smtClean="0">
                <a:solidFill>
                  <a:srgbClr val="C00000"/>
                </a:solidFill>
              </a:rPr>
              <a:t>зміцнив політичну стабільність у регіоні,</a:t>
            </a:r>
          </a:p>
          <a:p>
            <a:pPr>
              <a:buFont typeface="Wingdings" pitchFamily="2" charset="2"/>
              <a:buChar char="Ø"/>
            </a:pPr>
            <a:r>
              <a:rPr lang="uk-UA" i="1" dirty="0" smtClean="0">
                <a:solidFill>
                  <a:srgbClr val="C00000"/>
                </a:solidFill>
              </a:rPr>
              <a:t> зробив великий внесок в обмеження поширення комунізму.</a:t>
            </a:r>
            <a:endParaRPr lang="uk-UA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60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Висновок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196752"/>
            <a:ext cx="8153400" cy="39604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   Допомога за планом Маршалла офіційно припинилася 31 грудня 1951 року. Однак план Маршалла і його принципи самодопомоги заклали основи для продовження допомоги іноземним державам, що є ключовим елементом зовнішньої політики США. План Маршалла створив нову атмосферу співробітництва, взаємодопомоги й підтримки у відносинах між Західною Європою й Сполученими Штатами. Він дозволив створити сильну і міцну військово-політичну організацію (НАТО). Завдяки цим результатам він вважається найуспішнішою ініціативою зовнішньої політики в історії США.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7159"/>
            <a:ext cx="9134476" cy="686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2132856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8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Дякую за увагу!</a:t>
            </a:r>
            <a:endParaRPr lang="uk-UA" sz="88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95936" y="1124744"/>
            <a:ext cx="5148064" cy="57332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     Особливе місце у </a:t>
            </a:r>
            <a:r>
              <a:rPr lang="uk-UA" dirty="0" err="1" smtClean="0">
                <a:solidFill>
                  <a:schemeClr val="bg2">
                    <a:lumMod val="50000"/>
                  </a:schemeClr>
                </a:solidFill>
              </a:rPr>
              <a:t>зовнішньо-економічній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 політиці США в післявоєнний період посідала Західна Європа. Технологічні переваги і найвище продуктивність праці, величезні прибутки корпорацій та держави дали можливість США фінансувати нові капіталовкладення як усередині країни, так і за її межами. Для соціально-економічної стабілізації західноєвропейських союзників США ухвалили програму "Відродження Європи", яку погодили з великими монополіями та банками. Програму проголосив державний секретар США Дж. Маршалл (1880—1959). Потім її назвали планом Маршалла.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3923928" cy="29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5255496" cy="5301208"/>
          </a:xfrm>
        </p:spPr>
        <p:txBody>
          <a:bodyPr>
            <a:normAutofit fontScale="77500" lnSpcReduction="20000"/>
          </a:bodyPr>
          <a:lstStyle/>
          <a:p>
            <a:r>
              <a:rPr lang="vi-VN" b="1" i="1" dirty="0" smtClean="0">
                <a:solidFill>
                  <a:schemeClr val="accent2">
                    <a:lumMod val="50000"/>
                  </a:schemeClr>
                </a:solidFill>
              </a:rPr>
              <a:t>План Маршалла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vi-VN" i="1" dirty="0" smtClean="0">
                <a:solidFill>
                  <a:schemeClr val="accent2">
                    <a:lumMod val="50000"/>
                  </a:schemeClr>
                </a:solidFill>
              </a:rPr>
              <a:t>програма економічної допомоги Європі після Другої світової війни. Висунуто 1947 року держсекретарем США Джорджем К. Маршаллом (почала діяти в квітні 1948).</a:t>
            </a:r>
          </a:p>
          <a:p>
            <a:endParaRPr lang="vi-VN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vi-VN" i="1" dirty="0" smtClean="0">
                <a:solidFill>
                  <a:schemeClr val="accent2">
                    <a:lumMod val="50000"/>
                  </a:schemeClr>
                </a:solidFill>
              </a:rPr>
              <a:t>Однією з цілей програми була протидія поширенню впливу СРСР і соціалістичних ідей на країни Західної Європи. Економічна допомога надавалась лише за умови виконання певних вимог у політичній сфері, або в сучасних термінах — лише демократичним країнам. Деякі дослідники розглядають цю програму як фактичне оголошення Холодної війни СРСР.</a:t>
            </a:r>
            <a:endParaRPr lang="uk-UA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44824"/>
            <a:ext cx="2803228" cy="424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1619672" y="5517232"/>
            <a:ext cx="7344816" cy="1340768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Згідно з цим планом передбачалося надання на певних умовах позик і кредитів. У ньому погодилися взяти участь 16 європейських країн: Австрія, Бельгія, Велика Британія, Греція, Данія, Ірландія, Ісландія, Італія, Люксембург, Нідерланди, Норвегія, Португалія, Туреччина, Франція, Швейцарія, Швеція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b="12682"/>
          <a:stretch>
            <a:fillRect/>
          </a:stretch>
        </p:blipFill>
        <p:spPr bwMode="auto">
          <a:xfrm>
            <a:off x="1475656" y="0"/>
            <a:ext cx="5432767" cy="530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924944"/>
            <a:ext cx="9144000" cy="3933056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Ці країни в липні 1947 р. уклали конвенцію про створення спеціальної </a:t>
            </a:r>
            <a:r>
              <a:rPr lang="uk-UA" b="1" dirty="0" smtClean="0"/>
              <a:t>Організації європейського економічного співробітництва </a:t>
            </a:r>
            <a:r>
              <a:rPr lang="uk-UA" dirty="0" smtClean="0"/>
              <a:t>(з 1961 р. — Організація економічного співробітництва і розвитку). У березні 1948 р. до плану Маршалла приєдналася Західна Німеччина. У доповіді, представленій Комітетом шістнадцяти, сума очікуваних американських кредитів становила 29—30 </a:t>
            </a:r>
            <a:r>
              <a:rPr lang="uk-UA" dirty="0" err="1" smtClean="0"/>
              <a:t>млрд</a:t>
            </a:r>
            <a:r>
              <a:rPr lang="uk-UA" dirty="0" smtClean="0"/>
              <a:t> дол. США на чотири роки (1948—1951). Після розгляду доповіді у спеціальних комітетах, які створив президент США, суму кредитів зменшили до 17 </a:t>
            </a:r>
            <a:r>
              <a:rPr lang="uk-UA" dirty="0" err="1" smtClean="0"/>
              <a:t>млрд</a:t>
            </a:r>
            <a:r>
              <a:rPr lang="uk-UA" dirty="0" smtClean="0"/>
              <a:t> дол., я фактично вона становила за період з квітня 1948 р. до липня 1952 р. 12,2 </a:t>
            </a:r>
            <a:r>
              <a:rPr lang="uk-UA" dirty="0" err="1" smtClean="0"/>
              <a:t>млрд</a:t>
            </a:r>
            <a:r>
              <a:rPr lang="uk-UA" dirty="0" smtClean="0"/>
              <a:t> дол. США. Однак 2/3 цієї суми отримали чотири провідні країни — Велика Британія, ФРН, Франція та Італія. Продовольство, пальне, міндобрива становили 70 % допомоги. Водночас американський бізнес вигідно скуповував західноєвропейські підприємства.</a:t>
            </a: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8640"/>
            <a:ext cx="3673971" cy="271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/>
              <a:t>Виконання плану передбачало низку жорстких обмежень, встановлених США:</a:t>
            </a:r>
            <a:endParaRPr lang="uk-UA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717704" y="1700808"/>
            <a:ext cx="6426296" cy="475523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i="1" dirty="0" smtClean="0">
                <a:solidFill>
                  <a:schemeClr val="bg2">
                    <a:lumMod val="90000"/>
                  </a:schemeClr>
                </a:solidFill>
              </a:rPr>
              <a:t>одержувачі кредитів мали відмовитися від націоналізації промисловості, </a:t>
            </a:r>
          </a:p>
          <a:p>
            <a:pPr>
              <a:buFont typeface="Wingdings" pitchFamily="2" charset="2"/>
              <a:buChar char="v"/>
            </a:pPr>
            <a:r>
              <a:rPr lang="uk-UA" i="1" dirty="0" smtClean="0">
                <a:solidFill>
                  <a:schemeClr val="bg2">
                    <a:lumMod val="90000"/>
                  </a:schemeClr>
                </a:solidFill>
              </a:rPr>
              <a:t>надати повну свободу приватному підприємництву під час гальмування розвитку конкурентних із США галузей промисловості, </a:t>
            </a:r>
          </a:p>
          <a:p>
            <a:pPr>
              <a:buFont typeface="Wingdings" pitchFamily="2" charset="2"/>
              <a:buChar char="v"/>
            </a:pPr>
            <a:r>
              <a:rPr lang="uk-UA" i="1" dirty="0" smtClean="0">
                <a:solidFill>
                  <a:schemeClr val="bg2">
                    <a:lumMod val="90000"/>
                  </a:schemeClr>
                </a:solidFill>
              </a:rPr>
              <a:t>зняти обмеження імпорту американських товарів і знизити ввізні митні платежі, </a:t>
            </a:r>
          </a:p>
          <a:p>
            <a:pPr>
              <a:buFont typeface="Wingdings" pitchFamily="2" charset="2"/>
              <a:buChar char="v"/>
            </a:pPr>
            <a:r>
              <a:rPr lang="uk-UA" i="1" dirty="0" smtClean="0">
                <a:solidFill>
                  <a:schemeClr val="bg2">
                    <a:lumMod val="90000"/>
                  </a:schemeClr>
                </a:solidFill>
              </a:rPr>
              <a:t>обмежити торгівлю із соціалістичними країнами,</a:t>
            </a:r>
          </a:p>
          <a:p>
            <a:pPr>
              <a:buFont typeface="Wingdings" pitchFamily="2" charset="2"/>
              <a:buChar char="v"/>
            </a:pPr>
            <a:r>
              <a:rPr lang="uk-UA" i="1" dirty="0" smtClean="0">
                <a:solidFill>
                  <a:schemeClr val="bg2">
                    <a:lumMod val="90000"/>
                  </a:schemeClr>
                </a:solidFill>
              </a:rPr>
              <a:t>заборона вивозити товари, завезені з США.</a:t>
            </a:r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  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Дотримання цих умов контролювала спеціально створена Адміністрація економічного співробітництва.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746" y="1844824"/>
            <a:ext cx="24783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58052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План Маршалла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52" y="0"/>
            <a:ext cx="8766048" cy="1219200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002060"/>
                </a:solidFill>
              </a:rPr>
              <a:t> США, незважаючи на такі жорсткі обмеження, сприяли створенню умов для відродження економік західноєвропейських країн, утримавши країни Західної Європи від переходу на соціалістичний шлях. </a:t>
            </a:r>
            <a:endParaRPr lang="uk-UA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6696744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         У поєднанні з виконанням власних економічних програм план Маршалла допоміг і сприяв:</a:t>
            </a:r>
          </a:p>
          <a:p>
            <a:pPr>
              <a:buClr>
                <a:srgbClr val="002060"/>
              </a:buClr>
              <a:buFont typeface="Wingdings" pitchFamily="2" charset="2"/>
              <a:buChar char="ü"/>
            </a:pPr>
            <a:r>
              <a:rPr lang="uk-UA" dirty="0" smtClean="0"/>
              <a:t> 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у післявоєнний період відновити функціонування економіки західноєвропейських країн; </a:t>
            </a:r>
          </a:p>
          <a:p>
            <a:pPr>
              <a:buClr>
                <a:srgbClr val="002060"/>
              </a:buClr>
              <a:buFont typeface="Wingdings" pitchFamily="2" charset="2"/>
              <a:buChar char="ü"/>
            </a:pP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зростанню випуску продукції в базових галузях, </a:t>
            </a:r>
          </a:p>
          <a:p>
            <a:pPr>
              <a:buClr>
                <a:srgbClr val="002060"/>
              </a:buClr>
              <a:buFont typeface="Wingdings" pitchFamily="2" charset="2"/>
              <a:buChar char="ü"/>
            </a:pP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розвитку внутрішньо-європейської торгівлі, </a:t>
            </a:r>
          </a:p>
          <a:p>
            <a:pPr>
              <a:buClr>
                <a:srgbClr val="002060"/>
              </a:buClr>
              <a:buFont typeface="Wingdings" pitchFamily="2" charset="2"/>
              <a:buChar char="ü"/>
            </a:pP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зменшенню дефіциту бюджету і темпів інфляції, </a:t>
            </a:r>
          </a:p>
          <a:p>
            <a:pPr>
              <a:buClr>
                <a:srgbClr val="002060"/>
              </a:buClr>
              <a:buFont typeface="Wingdings" pitchFamily="2" charset="2"/>
              <a:buChar char="ü"/>
            </a:pP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збільшенню обсягів виробництва таких необхідних ресурсів, як сталь, цемент, вугілля, шахтове, енергетичне й текстильне устаткування, калійні міндобрива, нафтопродукти, транспортні засоби.</a:t>
            </a:r>
          </a:p>
          <a:p>
            <a:pPr>
              <a:buNone/>
            </a:pPr>
            <a:r>
              <a:rPr lang="uk-UA" dirty="0" smtClean="0"/>
              <a:t> </a:t>
            </a:r>
            <a:endParaRPr lang="uk-UA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rgbClr val="0070C0"/>
                </a:solidFill>
              </a:rPr>
              <a:t>          </a:t>
            </a:r>
            <a:r>
              <a:rPr lang="uk-UA" dirty="0" smtClean="0">
                <a:solidFill>
                  <a:srgbClr val="002060"/>
                </a:solidFill>
              </a:rPr>
              <a:t>Окупаційна влада США також підтримувала реформи ліберального спрямування.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348880"/>
            <a:ext cx="2301917" cy="315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0" y="4725144"/>
            <a:ext cx="9144000" cy="2132856"/>
          </a:xfrm>
        </p:spPr>
        <p:txBody>
          <a:bodyPr>
            <a:normAutofit/>
          </a:bodyPr>
          <a:lstStyle/>
          <a:p>
            <a:r>
              <a:rPr lang="uk-UA" sz="2000" b="1" i="1" dirty="0" smtClean="0"/>
              <a:t>"Холодна війна" призвела до того, що план Маршалла використовували як програму сприяння країнам — учасницям американської воєнної допомоги. Однак він сприяв і післявоєнному розколу Європи на дві системи — капіталістичну і соціалістичну, формуванню військово-політичного блоку західних країн, посиленню "холодної війни" проти соціалістичних країн.</a:t>
            </a:r>
            <a:endParaRPr lang="uk-UA" sz="2000" b="1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5405586" cy="424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203848" y="1772816"/>
            <a:ext cx="5706216" cy="468052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Функції Організації європейського економічного співробітництва передали Північноатлантичному союзу (НАТО), а наприкінці 1951 р. функції Адміністрації плану Маршалла — Управлінню взаємної безпеки. У Брюсселі створили Бюро з питань військового виробництва з метою переведення промисловості на воєнні рейки. Таким суперечливим був результат економічної допомоги США західноєвропейським країнам, яка ввійшла в історію як план Маршалла.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3037012" cy="420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53</TotalTime>
  <Words>999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Слайд 1</vt:lpstr>
      <vt:lpstr>Слайд 2</vt:lpstr>
      <vt:lpstr>Слайд 3</vt:lpstr>
      <vt:lpstr>Слайд 4</vt:lpstr>
      <vt:lpstr>Слайд 5</vt:lpstr>
      <vt:lpstr>Виконання плану передбачало низку жорстких обмежень, встановлених США:</vt:lpstr>
      <vt:lpstr> США, незважаючи на такі жорсткі обмеження, сприяли створенню умов для відродження економік західноєвропейських країн, утримавши країни Західної Європи від переходу на соціалістичний шлях. </vt:lpstr>
      <vt:lpstr>Слайд 8</vt:lpstr>
      <vt:lpstr>Слайд 9</vt:lpstr>
      <vt:lpstr>Слайд 10</vt:lpstr>
      <vt:lpstr>Слайд 11</vt:lpstr>
      <vt:lpstr>Завдяки Плану Маршалла у Європі:</vt:lpstr>
      <vt:lpstr>План Маршалла досяг своєї мети: </vt:lpstr>
      <vt:lpstr>Висновок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адмін</dc:creator>
  <cp:lastModifiedBy>адмін</cp:lastModifiedBy>
  <cp:revision>8</cp:revision>
  <dcterms:created xsi:type="dcterms:W3CDTF">2013-12-11T16:05:10Z</dcterms:created>
  <dcterms:modified xsi:type="dcterms:W3CDTF">2014-06-06T19:16:27Z</dcterms:modified>
</cp:coreProperties>
</file>