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1B0108-278B-4294-B7FE-06E4770A3790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2993AD-C9CE-429C-889C-E5BB3DB032D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58" y="1000108"/>
            <a:ext cx="7786742" cy="321471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1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   </a:t>
            </a:r>
            <a:r>
              <a:rPr kumimoji="0" lang="ru-RU" sz="8800" b="1" i="1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Холо</a:t>
            </a:r>
            <a:r>
              <a:rPr kumimoji="0" lang="uk-UA" sz="88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дна </a:t>
            </a:r>
            <a:r>
              <a:rPr kumimoji="0" lang="ru-RU" sz="88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 </a:t>
            </a:r>
            <a:r>
              <a:rPr kumimoji="0" lang="ru-RU" sz="8800" b="1" i="1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в</a:t>
            </a:r>
            <a:r>
              <a:rPr kumimoji="0" lang="ru-RU" sz="8800" b="1" i="1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і</a:t>
            </a:r>
            <a:r>
              <a:rPr kumimoji="0" lang="ru-RU" sz="8800" b="1" i="1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йна</a:t>
            </a:r>
            <a:endParaRPr kumimoji="0" lang="ru-RU" sz="8800" b="1" i="1" u="none" strike="noStrike" kern="1200" cap="none" spc="0" normalizeH="0" baseline="0" noProof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ackadder ITC" pitchFamily="82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2567" y="4643446"/>
            <a:ext cx="28914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Виконали </a:t>
            </a:r>
          </a:p>
          <a:p>
            <a:r>
              <a:rPr lang="uk-UA" sz="2400" dirty="0" smtClean="0"/>
              <a:t>Черевична Ганна</a:t>
            </a:r>
            <a:br>
              <a:rPr lang="uk-UA" sz="2400" dirty="0" smtClean="0"/>
            </a:br>
            <a:r>
              <a:rPr lang="uk-UA" sz="2400" dirty="0" err="1" smtClean="0"/>
              <a:t>Совгира</a:t>
            </a:r>
            <a:r>
              <a:rPr lang="uk-UA" sz="2400" dirty="0" smtClean="0"/>
              <a:t> Олександра</a:t>
            </a:r>
            <a:br>
              <a:rPr lang="uk-UA" sz="2400" dirty="0" smtClean="0"/>
            </a:br>
            <a:r>
              <a:rPr lang="uk-UA" sz="2400" dirty="0" smtClean="0"/>
              <a:t>учениці 11-А класу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ан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208963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4414" y="357166"/>
            <a:ext cx="571504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       </a:t>
            </a:r>
            <a:r>
              <a:rPr kumimoji="0" lang="ru-RU" sz="4100" b="1" i="1" u="none" strike="noStrike" kern="1200" cap="none" spc="0" normalizeH="0" baseline="0" noProof="0" dirty="0" err="1" smtClean="0">
                <a:ln w="6350">
                  <a:noFill/>
                </a:ln>
                <a:uLnTx/>
                <a:uFillTx/>
                <a:ea typeface="+mj-ea"/>
                <a:cs typeface="+mj-cs"/>
              </a:rPr>
              <a:t>Корейська</a:t>
            </a: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100" b="1" i="1" u="none" strike="noStrike" kern="1200" cap="none" spc="0" normalizeH="0" baseline="0" noProof="0" dirty="0" err="1" smtClean="0">
                <a:ln w="6350">
                  <a:noFill/>
                </a:ln>
                <a:uLnTx/>
                <a:uFillTx/>
                <a:ea typeface="+mj-ea"/>
                <a:cs typeface="+mj-cs"/>
              </a:rPr>
              <a:t>війна</a:t>
            </a:r>
            <a:endParaRPr kumimoji="0" lang="ru-RU" sz="4100" b="1" i="1" u="none" strike="noStrike" kern="1200" cap="none" spc="0" normalizeH="0" baseline="0" noProof="0" dirty="0" smtClean="0">
              <a:ln w="6350">
                <a:noFill/>
              </a:ln>
              <a:uLnTx/>
              <a:uFillTx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57158" y="1928802"/>
            <a:ext cx="8208962" cy="43926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1945 р. радянські  і  американські війська  звільнили  Корею від  японської  армії .  Таким чином, Корейський  півострів опинився розділений  на дві  частини.   На півночі  до влади прийшли комуністи а  на півдні  - військові , за підтримкою  США.   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Коре́йська війна́ 1950-1953 років — це є збройний конфлікт між Корейською Народно-Демократичною Республікою та Південною Кореєю, який тривав з 25 червня 1950 року до 27 липня 1953 р.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Часто конфлікт часів Холодної Війни розглядався як опосередкована війна між Сполученими Штатами Америки і Організацією Об'єднаних Націй з південного боку та Народно-Визвольною Армією Китаю і військово-повітряними силами Радянського Союзу з північної.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У складі Комуністичних збройних сил діяли солдати Корейської Народної Армії, добровольці Народно-Визвольної Армії Китаю і Військово-повітряні сили Радянського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Союзу.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       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оре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6141" y="1"/>
            <a:ext cx="54799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    </a:t>
            </a:r>
            <a:r>
              <a:rPr kumimoji="0" lang="ru-RU" sz="4000" b="1" i="1" u="none" strike="noStrike" kern="1200" cap="none" spc="0" normalizeH="0" baseline="0" noProof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Спорудження Берлінської стіни</a:t>
            </a:r>
            <a:endParaRPr kumimoji="0" lang="ru-RU" sz="4000" b="1" i="1" u="none" strike="noStrike" kern="1200" cap="none" spc="0" normalizeH="0" baseline="0" noProof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6164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</a:t>
            </a: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13 серпня 1961 і по 9 листопада 1989 відокремлювала Західний Берлін від Східного, та навколишніх районів НДР. Мур був одним із найвідоміших символів Холодної війни та поділу Німеччини. При спробі перетнути кордон у напрямку Західного Берліну було вбито багато людей. 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ерлінський м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1" u="none" strike="noStrike" kern="1200" cap="none" spc="0" normalizeH="0" baseline="0" noProof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    </a:t>
            </a:r>
            <a:r>
              <a:rPr kumimoji="0" lang="ru-RU" sz="4100" b="1" i="1" u="none" strike="noStrike" kern="1200" cap="none" spc="0" normalizeH="0" baseline="0" noProof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Vladimir Script" pitchFamily="66" charset="0"/>
                <a:ea typeface="+mj-ea"/>
                <a:cs typeface="+mj-cs"/>
              </a:rPr>
              <a:t>Кубин</a:t>
            </a:r>
            <a:r>
              <a:rPr kumimoji="0" lang="ru-RU" sz="4100" b="1" i="1" u="none" strike="noStrike" kern="1200" cap="none" spc="0" normalizeH="0" baseline="0" noProof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ська ракетна криза</a:t>
            </a:r>
            <a:endParaRPr kumimoji="0" lang="ru-RU" sz="4100" b="1" i="1" u="none" strike="noStrike" kern="1200" cap="none" spc="0" normalizeH="0" baseline="0" noProof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981200"/>
            <a:ext cx="8401080" cy="47339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 1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січня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1959 р.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Кубі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перемогла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революція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чолі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стояв 32-річний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партизанський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керівник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Фідель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Кастро.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Нове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керівництво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почало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рішучу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боротьбу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американським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впливом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острові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Радянський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Союз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повністю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підтримав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Кубинську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революцію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 Але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влада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Гавани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серйозно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боялась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військового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втручання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США. До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травня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1962 року США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мали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значну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перевагу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над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Радянським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Союзом в методах  доставки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сімнадцятикратну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перевагу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по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ядерним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боєприпасам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Карибська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криза -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надзвичайно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напружене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протистояння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між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Радянським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Союзом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Сполученими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Штатами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відносно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розміщення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Радянським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Союзом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ядерних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ракет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Кубі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в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жовтні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1962.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Кубі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було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розгорнуто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всю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наявну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зброю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включно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ядерною. У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відповідь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президент США Джон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Кеннеді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оголосив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морську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блокаду острова Куба, яка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передбачала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обшук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всіх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кораблів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що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прямували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на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острів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метою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недопущення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туди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радянських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військ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зброї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Війська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НАТО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країн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Варшавського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договору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були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переведені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в стан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постійної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готовності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 Таким чином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світ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підійшов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до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межі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початку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нової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війни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ибська кри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5689600" cy="4159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9291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 smtClean="0"/>
              <a:t>ЄДИНА ЗУСТРІЧ М. ХРУЩОВА І </a:t>
            </a:r>
            <a:endParaRPr lang="uk-UA" b="1" dirty="0" smtClean="0">
              <a:latin typeface="Arial" charset="0"/>
            </a:endParaRPr>
          </a:p>
          <a:p>
            <a:r>
              <a:rPr lang="pt-PT" b="1" dirty="0" smtClean="0"/>
              <a:t>Д.Ф. КЕННЕДІ. УСМІШКИ УСМІШКАМИ, АЛЕ ЖОРСТКА ПОЛІТИЧНА БОРОТЬБА «НА МЕЖІ ФОЛУ» НЕ ПРИПИНЯЛАСЯ АНІ НА ДЕНЬ. ВІДЕНЬ 1961 р.</a:t>
            </a:r>
            <a:endParaRPr lang="pt-PT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500042"/>
            <a:ext cx="68371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ln w="6350">
                  <a:noFill/>
                </a:ln>
              </a:rPr>
              <a:t>В</a:t>
            </a:r>
            <a:r>
              <a:rPr lang="uk-UA" sz="6000" b="1" i="1" dirty="0">
                <a:ln w="6350">
                  <a:noFill/>
                </a:ln>
              </a:rPr>
              <a:t>’</a:t>
            </a:r>
            <a:r>
              <a:rPr lang="ru-RU" sz="6000" b="1" i="1" dirty="0" err="1">
                <a:ln w="6350">
                  <a:noFill/>
                </a:ln>
              </a:rPr>
              <a:t>єтнамська</a:t>
            </a:r>
            <a:r>
              <a:rPr lang="ru-RU" sz="6000" b="1" i="1" dirty="0">
                <a:ln w="6350">
                  <a:noFill/>
                </a:ln>
              </a:rPr>
              <a:t>  </a:t>
            </a:r>
            <a:r>
              <a:rPr lang="ru-RU" sz="6000" b="1" i="1" dirty="0" err="1">
                <a:ln w="6350">
                  <a:noFill/>
                </a:ln>
              </a:rPr>
              <a:t>війна</a:t>
            </a:r>
            <a:endParaRPr lang="ru-RU" sz="6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В'єтна́мська війна́  (1959—1975)  — війна між комуністичним Північним В'єтнамом (підтримуваним СРСР та КНР) і Південним В'єтнамом (підтримуваним США, Австралією, Новою Зеландією, Південною Кореєю тощо)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Наслідки війни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0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3а період 1961—1975 було убито 230 тис. південно-в'єтнамських солдатів, 1 млн. північно-в'єтнамських, 4 мільйони чоловік цивільного населення (Міністерство Робочої Сили, Інвалідів Війни і Соціальних Справ В'єтнама оприлюднило цифри 3 квітня, 1995 р.) і 58193 американських солдатів.</a:t>
            </a: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єтн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681537" cy="4679950"/>
          </a:xfrm>
          <a:prstGeom prst="rect">
            <a:avLst/>
          </a:prstGeom>
          <a:noFill/>
        </p:spPr>
      </p:pic>
      <p:pic>
        <p:nvPicPr>
          <p:cNvPr id="3" name="Picture 5" descr="карта, вєтн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295275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642918"/>
            <a:ext cx="4810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>
                <a:ln w="6350">
                  <a:noFill/>
                </a:ln>
              </a:rPr>
              <a:t>Афганська</a:t>
            </a:r>
            <a:r>
              <a:rPr lang="ru-RU" sz="4800" b="1" i="1" dirty="0">
                <a:ln w="6350">
                  <a:noFill/>
                </a:ln>
              </a:rPr>
              <a:t>  </a:t>
            </a:r>
            <a:r>
              <a:rPr lang="ru-RU" sz="4800" b="1" i="1" dirty="0" err="1">
                <a:ln w="6350">
                  <a:noFill/>
                </a:ln>
              </a:rPr>
              <a:t>війна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857364"/>
            <a:ext cx="892971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i="1" dirty="0"/>
              <a:t>В </a:t>
            </a:r>
            <a:r>
              <a:rPr lang="ru-RU" sz="2400" i="1" dirty="0" err="1"/>
              <a:t>квітні</a:t>
            </a:r>
            <a:r>
              <a:rPr lang="ru-RU" sz="2400" i="1" dirty="0"/>
              <a:t>  1978 г. в </a:t>
            </a:r>
            <a:r>
              <a:rPr lang="ru-RU" sz="2400" i="1" dirty="0" err="1"/>
              <a:t>Афганістані</a:t>
            </a:r>
            <a:r>
              <a:rPr lang="ru-RU" sz="2400" i="1" dirty="0"/>
              <a:t> </a:t>
            </a:r>
            <a:r>
              <a:rPr lang="ru-RU" sz="2400" i="1" dirty="0" err="1"/>
              <a:t>відбувся</a:t>
            </a:r>
            <a:r>
              <a:rPr lang="ru-RU" sz="2400" i="1" dirty="0"/>
              <a:t> переворот, </a:t>
            </a:r>
            <a:r>
              <a:rPr lang="ru-RU" sz="2400" i="1" dirty="0" err="1"/>
              <a:t>пізніше</a:t>
            </a:r>
            <a:r>
              <a:rPr lang="ru-RU" sz="2400" i="1" dirty="0"/>
              <a:t> названий  </a:t>
            </a:r>
            <a:r>
              <a:rPr lang="ru-RU" sz="2400" i="1" dirty="0" err="1"/>
              <a:t>Квітневою</a:t>
            </a:r>
            <a:r>
              <a:rPr lang="ru-RU" sz="2400" i="1" dirty="0"/>
              <a:t> </a:t>
            </a:r>
            <a:r>
              <a:rPr lang="ru-RU" sz="2400" i="1" dirty="0" err="1"/>
              <a:t>револцією</a:t>
            </a:r>
            <a:r>
              <a:rPr lang="ru-RU" sz="2400" i="1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    </a:t>
            </a:r>
            <a:r>
              <a:rPr lang="ru-RU" sz="2400" i="1" dirty="0" err="1"/>
              <a:t>Протягом</a:t>
            </a:r>
            <a:r>
              <a:rPr lang="ru-RU" sz="2400" i="1" dirty="0"/>
              <a:t> </a:t>
            </a:r>
            <a:r>
              <a:rPr lang="ru-RU" sz="2400" i="1" dirty="0" err="1"/>
              <a:t>літа</a:t>
            </a:r>
            <a:r>
              <a:rPr lang="ru-RU" sz="2400" i="1" dirty="0"/>
              <a:t> 1979 року </a:t>
            </a:r>
            <a:r>
              <a:rPr lang="ru-RU" sz="2400" i="1" dirty="0" err="1"/>
              <a:t>антиурядові</a:t>
            </a:r>
            <a:r>
              <a:rPr lang="ru-RU" sz="2400" i="1" dirty="0"/>
              <a:t> </a:t>
            </a:r>
            <a:r>
              <a:rPr lang="ru-RU" sz="2400" i="1" dirty="0" err="1"/>
              <a:t>виступи</a:t>
            </a:r>
            <a:r>
              <a:rPr lang="ru-RU" sz="2400" i="1" dirty="0"/>
              <a:t> </a:t>
            </a:r>
            <a:r>
              <a:rPr lang="ru-RU" sz="2400" i="1" dirty="0" err="1"/>
              <a:t>охопили</a:t>
            </a:r>
            <a:r>
              <a:rPr lang="ru-RU" sz="2400" i="1" dirty="0"/>
              <a:t> </a:t>
            </a:r>
            <a:r>
              <a:rPr lang="ru-RU" sz="2400" i="1" dirty="0" err="1"/>
              <a:t>велику</a:t>
            </a:r>
            <a:r>
              <a:rPr lang="ru-RU" sz="2400" i="1" dirty="0"/>
              <a:t> </a:t>
            </a:r>
            <a:r>
              <a:rPr lang="ru-RU" sz="2400" i="1" dirty="0" err="1"/>
              <a:t>частину</a:t>
            </a:r>
            <a:r>
              <a:rPr lang="ru-RU" sz="2400" i="1" dirty="0"/>
              <a:t> </a:t>
            </a:r>
            <a:r>
              <a:rPr lang="ru-RU" sz="2400" i="1" dirty="0" err="1"/>
              <a:t>сільських</a:t>
            </a:r>
            <a:r>
              <a:rPr lang="ru-RU" sz="2400" i="1" dirty="0"/>
              <a:t> </a:t>
            </a:r>
            <a:r>
              <a:rPr lang="ru-RU" sz="2400" i="1" dirty="0" err="1"/>
              <a:t>районів</a:t>
            </a:r>
            <a:r>
              <a:rPr lang="ru-RU" sz="2400" i="1" dirty="0"/>
              <a:t> </a:t>
            </a:r>
            <a:r>
              <a:rPr lang="ru-RU" sz="2400" i="1" dirty="0" err="1"/>
              <a:t>країни</a:t>
            </a:r>
            <a:r>
              <a:rPr lang="ru-RU" sz="2400" i="1" dirty="0"/>
              <a:t> </a:t>
            </a:r>
            <a:r>
              <a:rPr lang="ru-RU" sz="2400" i="1" dirty="0" err="1"/>
              <a:t>і</a:t>
            </a:r>
            <a:r>
              <a:rPr lang="ru-RU" sz="2400" i="1" dirty="0"/>
              <a:t> переросли в </a:t>
            </a:r>
            <a:r>
              <a:rPr lang="ru-RU" sz="2400" i="1" dirty="0" err="1"/>
              <a:t>громадянську</a:t>
            </a:r>
            <a:r>
              <a:rPr lang="ru-RU" sz="2400" i="1" dirty="0"/>
              <a:t> </a:t>
            </a:r>
            <a:r>
              <a:rPr lang="ru-RU" sz="2400" i="1" dirty="0" err="1"/>
              <a:t>війну</a:t>
            </a:r>
            <a:r>
              <a:rPr lang="ru-RU" sz="2400" i="1" dirty="0"/>
              <a:t>. </a:t>
            </a:r>
            <a:r>
              <a:rPr lang="ru-RU" sz="2400" i="1" dirty="0" err="1"/>
              <a:t>Керівництво</a:t>
            </a:r>
            <a:r>
              <a:rPr lang="ru-RU" sz="2400" i="1" dirty="0"/>
              <a:t> </a:t>
            </a:r>
            <a:r>
              <a:rPr lang="ru-RU" sz="2400" i="1" dirty="0" err="1"/>
              <a:t>країни</a:t>
            </a:r>
            <a:r>
              <a:rPr lang="ru-RU" sz="2400" i="1" dirty="0"/>
              <a:t> </a:t>
            </a:r>
            <a:r>
              <a:rPr lang="ru-RU" sz="2400" i="1" dirty="0" err="1"/>
              <a:t>звернулося</a:t>
            </a:r>
            <a:r>
              <a:rPr lang="ru-RU" sz="2400" i="1" dirty="0"/>
              <a:t> до СРСР </a:t>
            </a:r>
            <a:r>
              <a:rPr lang="ru-RU" sz="2400" i="1" dirty="0" err="1"/>
              <a:t>з</a:t>
            </a:r>
            <a:r>
              <a:rPr lang="ru-RU" sz="2400" i="1" dirty="0"/>
              <a:t> </a:t>
            </a:r>
            <a:r>
              <a:rPr lang="ru-RU" sz="2400" i="1" dirty="0" err="1"/>
              <a:t>проханням</a:t>
            </a:r>
            <a:r>
              <a:rPr lang="ru-RU" sz="2400" i="1" dirty="0"/>
              <a:t> </a:t>
            </a:r>
            <a:r>
              <a:rPr lang="ru-RU" sz="2400" i="1" dirty="0" err="1"/>
              <a:t>направити</a:t>
            </a:r>
            <a:r>
              <a:rPr lang="ru-RU" sz="2400" i="1" dirty="0"/>
              <a:t> до </a:t>
            </a:r>
            <a:r>
              <a:rPr lang="ru-RU" sz="2400" i="1" dirty="0" err="1"/>
              <a:t>Афганістану</a:t>
            </a:r>
            <a:r>
              <a:rPr lang="ru-RU" sz="2400" i="1" dirty="0"/>
              <a:t> </a:t>
            </a:r>
            <a:r>
              <a:rPr lang="ru-RU" sz="2400" i="1" dirty="0" err="1"/>
              <a:t>радянський</a:t>
            </a:r>
            <a:r>
              <a:rPr lang="ru-RU" sz="2400" i="1" dirty="0"/>
              <a:t> </a:t>
            </a:r>
            <a:r>
              <a:rPr lang="ru-RU" sz="2400" i="1" dirty="0" err="1"/>
              <a:t>військовий</a:t>
            </a:r>
            <a:r>
              <a:rPr lang="ru-RU" sz="2400" i="1" dirty="0"/>
              <a:t> контингент, як </a:t>
            </a:r>
            <a:r>
              <a:rPr lang="ru-RU" sz="2400" i="1" dirty="0" err="1"/>
              <a:t>це</a:t>
            </a:r>
            <a:r>
              <a:rPr lang="ru-RU" sz="2400" i="1" dirty="0"/>
              <a:t> </a:t>
            </a:r>
            <a:r>
              <a:rPr lang="ru-RU" sz="2400" i="1" dirty="0" err="1"/>
              <a:t>було</a:t>
            </a:r>
            <a:r>
              <a:rPr lang="ru-RU" sz="2400" i="1" dirty="0"/>
              <a:t> </a:t>
            </a:r>
            <a:r>
              <a:rPr lang="ru-RU" sz="2400" i="1" dirty="0" err="1"/>
              <a:t>передбачено</a:t>
            </a:r>
            <a:r>
              <a:rPr lang="ru-RU" sz="2400" i="1" dirty="0"/>
              <a:t> </a:t>
            </a:r>
            <a:r>
              <a:rPr lang="ru-RU" sz="2400" i="1" dirty="0" err="1"/>
              <a:t>радянський-афганським</a:t>
            </a:r>
            <a:r>
              <a:rPr lang="ru-RU" sz="2400" i="1" dirty="0"/>
              <a:t> договором 1978 року, для "</a:t>
            </a:r>
            <a:r>
              <a:rPr lang="ru-RU" sz="2400" i="1" dirty="0" err="1"/>
              <a:t>надання</a:t>
            </a:r>
            <a:r>
              <a:rPr lang="ru-RU" sz="2400" i="1" dirty="0"/>
              <a:t> </a:t>
            </a:r>
            <a:r>
              <a:rPr lang="ru-RU" sz="2400" i="1" dirty="0" err="1"/>
              <a:t>допомоги</a:t>
            </a:r>
            <a:r>
              <a:rPr lang="ru-RU" sz="2400" i="1" dirty="0"/>
              <a:t> у </a:t>
            </a:r>
            <a:r>
              <a:rPr lang="ru-RU" sz="2400" i="1" dirty="0" err="1"/>
              <a:t>відбитті</a:t>
            </a:r>
            <a:r>
              <a:rPr lang="ru-RU" sz="2400" i="1" dirty="0"/>
              <a:t> </a:t>
            </a:r>
            <a:r>
              <a:rPr lang="ru-RU" sz="2400" i="1" dirty="0" err="1"/>
              <a:t>зовнішньої</a:t>
            </a:r>
            <a:r>
              <a:rPr lang="ru-RU" sz="2400" i="1" dirty="0"/>
              <a:t> </a:t>
            </a:r>
            <a:r>
              <a:rPr lang="ru-RU" sz="2400" i="1" dirty="0" err="1"/>
              <a:t>агресії</a:t>
            </a:r>
            <a:r>
              <a:rPr lang="ru-RU" sz="2400" i="1" dirty="0"/>
              <a:t>".</a:t>
            </a:r>
          </a:p>
          <a:p>
            <a:pPr>
              <a:lnSpc>
                <a:spcPct val="80000"/>
              </a:lnSpc>
            </a:pPr>
            <a:r>
              <a:rPr lang="ru-RU" sz="2400" i="1" dirty="0" smtClean="0"/>
              <a:t>      </a:t>
            </a:r>
            <a:r>
              <a:rPr lang="ru-RU" sz="2400" i="1" dirty="0"/>
              <a:t>У 1979 </a:t>
            </a:r>
            <a:r>
              <a:rPr lang="ru-RU" sz="2400" i="1" dirty="0" err="1"/>
              <a:t>році</a:t>
            </a:r>
            <a:r>
              <a:rPr lang="ru-RU" sz="2400" i="1" dirty="0"/>
              <a:t> до </a:t>
            </a:r>
            <a:r>
              <a:rPr lang="ru-RU" sz="2400" i="1" dirty="0" err="1"/>
              <a:t>Афганістану</a:t>
            </a:r>
            <a:r>
              <a:rPr lang="ru-RU" sz="2400" i="1" dirty="0"/>
              <a:t> </a:t>
            </a:r>
            <a:r>
              <a:rPr lang="ru-RU" sz="2400" i="1" dirty="0" err="1"/>
              <a:t>були</a:t>
            </a:r>
            <a:r>
              <a:rPr lang="ru-RU" sz="2400" i="1" dirty="0"/>
              <a:t> </a:t>
            </a:r>
            <a:r>
              <a:rPr lang="ru-RU" sz="2400" i="1" dirty="0" err="1"/>
              <a:t>введені</a:t>
            </a:r>
            <a:r>
              <a:rPr lang="ru-RU" sz="2400" i="1" dirty="0"/>
              <a:t> </a:t>
            </a:r>
            <a:r>
              <a:rPr lang="ru-RU" sz="2400" i="1" dirty="0" err="1"/>
              <a:t>радянські</a:t>
            </a:r>
            <a:r>
              <a:rPr lang="ru-RU" sz="2400" i="1" dirty="0"/>
              <a:t> </a:t>
            </a:r>
            <a:r>
              <a:rPr lang="ru-RU" sz="2400" i="1" dirty="0" err="1"/>
              <a:t>війська</a:t>
            </a:r>
            <a:r>
              <a:rPr lang="ru-RU" sz="2400" i="1" dirty="0"/>
              <a:t>, </a:t>
            </a:r>
            <a:r>
              <a:rPr lang="ru-RU" sz="2400" i="1" dirty="0" err="1"/>
              <a:t>які</a:t>
            </a:r>
            <a:r>
              <a:rPr lang="ru-RU" sz="2400" i="1" dirty="0"/>
              <a:t> так </a:t>
            </a:r>
            <a:r>
              <a:rPr lang="ru-RU" sz="2400" i="1" dirty="0" err="1"/>
              <a:t>і</a:t>
            </a:r>
            <a:r>
              <a:rPr lang="ru-RU" sz="2400" i="1" dirty="0"/>
              <a:t> не </a:t>
            </a:r>
            <a:r>
              <a:rPr lang="ru-RU" sz="2400" i="1" dirty="0" err="1"/>
              <a:t>змогли</a:t>
            </a:r>
            <a:r>
              <a:rPr lang="ru-RU" sz="2400" i="1" dirty="0"/>
              <a:t> </a:t>
            </a:r>
            <a:r>
              <a:rPr lang="ru-RU" sz="2400" i="1" dirty="0" err="1"/>
              <a:t>стабілізувати</a:t>
            </a:r>
            <a:r>
              <a:rPr lang="ru-RU" sz="2400" i="1" dirty="0"/>
              <a:t> </a:t>
            </a:r>
            <a:r>
              <a:rPr lang="ru-RU" sz="2400" i="1" dirty="0" err="1"/>
              <a:t>ситуацію</a:t>
            </a:r>
            <a:r>
              <a:rPr lang="ru-RU" sz="2400" i="1" dirty="0"/>
              <a:t> в </a:t>
            </a:r>
            <a:r>
              <a:rPr lang="ru-RU" sz="2400" i="1" dirty="0" err="1"/>
              <a:t>країні</a:t>
            </a:r>
            <a:r>
              <a:rPr lang="ru-RU" sz="2400" i="1" dirty="0"/>
              <a:t>. У 1989 </a:t>
            </a:r>
            <a:r>
              <a:rPr lang="ru-RU" sz="2400" i="1" dirty="0" err="1"/>
              <a:t>році</a:t>
            </a:r>
            <a:r>
              <a:rPr lang="ru-RU" sz="2400" i="1" dirty="0"/>
              <a:t> </a:t>
            </a:r>
            <a:r>
              <a:rPr lang="ru-RU" sz="2400" i="1" dirty="0" err="1"/>
              <a:t>відповідно</a:t>
            </a:r>
            <a:r>
              <a:rPr lang="ru-RU" sz="2400" i="1" dirty="0"/>
              <a:t> до </a:t>
            </a:r>
            <a:r>
              <a:rPr lang="ru-RU" sz="2400" i="1" dirty="0" err="1"/>
              <a:t>рішення</a:t>
            </a:r>
            <a:r>
              <a:rPr lang="ru-RU" sz="2400" i="1" dirty="0"/>
              <a:t> </a:t>
            </a:r>
            <a:r>
              <a:rPr lang="ru-RU" sz="2400" i="1" dirty="0" err="1"/>
              <a:t>радянського</a:t>
            </a:r>
            <a:r>
              <a:rPr lang="ru-RU" sz="2400" i="1" dirty="0"/>
              <a:t> </a:t>
            </a:r>
            <a:r>
              <a:rPr lang="ru-RU" sz="2400" i="1" dirty="0" err="1"/>
              <a:t>керівництва</a:t>
            </a:r>
            <a:r>
              <a:rPr lang="ru-RU" sz="2400" i="1" dirty="0"/>
              <a:t> </a:t>
            </a:r>
            <a:r>
              <a:rPr lang="ru-RU" sz="2400" i="1" dirty="0" err="1"/>
              <a:t>і</a:t>
            </a:r>
            <a:r>
              <a:rPr lang="ru-RU" sz="2400" i="1" dirty="0"/>
              <a:t> </a:t>
            </a:r>
            <a:r>
              <a:rPr lang="ru-RU" sz="2400" i="1" dirty="0" err="1"/>
              <a:t>Женевських</a:t>
            </a:r>
            <a:r>
              <a:rPr lang="ru-RU" sz="2400" i="1" dirty="0"/>
              <a:t> </a:t>
            </a:r>
            <a:r>
              <a:rPr lang="ru-RU" sz="2400" i="1" dirty="0" err="1"/>
              <a:t>угод</a:t>
            </a:r>
            <a:r>
              <a:rPr lang="ru-RU" sz="2400" i="1" dirty="0"/>
              <a:t> контингент </a:t>
            </a:r>
            <a:r>
              <a:rPr lang="ru-RU" sz="2400" i="1" dirty="0" err="1"/>
              <a:t>радянських</a:t>
            </a:r>
            <a:r>
              <a:rPr lang="ru-RU" sz="2400" i="1" dirty="0"/>
              <a:t> </a:t>
            </a:r>
            <a:r>
              <a:rPr lang="uk-UA" sz="2400" i="1" dirty="0"/>
              <a:t>військ </a:t>
            </a:r>
            <a:r>
              <a:rPr lang="ru-RU" sz="2400" i="1" dirty="0" err="1"/>
              <a:t>був</a:t>
            </a:r>
            <a:r>
              <a:rPr lang="ru-RU" sz="2400" i="1" dirty="0"/>
              <a:t> </a:t>
            </a:r>
            <a:r>
              <a:rPr lang="ru-RU" sz="2400" i="1" dirty="0" err="1"/>
              <a:t>виведений</a:t>
            </a:r>
            <a:r>
              <a:rPr lang="ru-RU" sz="2400" i="1" dirty="0"/>
              <a:t> </a:t>
            </a:r>
            <a:r>
              <a:rPr lang="ru-RU" sz="2400" i="1" dirty="0" err="1"/>
              <a:t>з</a:t>
            </a:r>
            <a:r>
              <a:rPr lang="ru-RU" sz="2400" i="1" dirty="0"/>
              <a:t> </a:t>
            </a:r>
            <a:r>
              <a:rPr lang="ru-RU" sz="2400" i="1" dirty="0" err="1"/>
              <a:t>Афганістану</a:t>
            </a:r>
            <a:r>
              <a:rPr lang="ru-RU" sz="2400" i="1" dirty="0"/>
              <a:t>. 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          В </a:t>
            </a:r>
            <a:r>
              <a:rPr lang="ru-RU" sz="2400" i="1" dirty="0" err="1"/>
              <a:t>ході</a:t>
            </a:r>
            <a:r>
              <a:rPr lang="ru-RU" sz="2400" i="1" dirty="0"/>
              <a:t> </a:t>
            </a:r>
            <a:r>
              <a:rPr lang="ru-RU" sz="2400" i="1" dirty="0" err="1"/>
              <a:t>війни</a:t>
            </a:r>
            <a:r>
              <a:rPr lang="ru-RU" sz="2400" i="1" dirty="0"/>
              <a:t> </a:t>
            </a:r>
            <a:r>
              <a:rPr lang="ru-RU" sz="2400" i="1" dirty="0" err="1"/>
              <a:t>згинуло</a:t>
            </a:r>
            <a:r>
              <a:rPr lang="ru-RU" sz="2400" i="1" dirty="0"/>
              <a:t> </a:t>
            </a:r>
            <a:r>
              <a:rPr lang="ru-RU" sz="2400" i="1" dirty="0" err="1"/>
              <a:t>більше</a:t>
            </a:r>
            <a:r>
              <a:rPr lang="ru-RU" sz="2400" i="1" dirty="0"/>
              <a:t> </a:t>
            </a:r>
            <a:r>
              <a:rPr lang="ru-RU" sz="2400" i="1" dirty="0" err="1"/>
              <a:t>мільйона</a:t>
            </a:r>
            <a:r>
              <a:rPr lang="ru-RU" sz="2400" i="1" dirty="0"/>
              <a:t> </a:t>
            </a:r>
            <a:r>
              <a:rPr lang="ru-RU" sz="2400" i="1" dirty="0" err="1"/>
              <a:t>афганців</a:t>
            </a:r>
            <a:r>
              <a:rPr lang="ru-RU" sz="2400" i="1" dirty="0"/>
              <a:t>. </a:t>
            </a:r>
            <a:r>
              <a:rPr lang="ru-RU" sz="2400" i="1" dirty="0" err="1"/>
              <a:t>Радянських</a:t>
            </a:r>
            <a:r>
              <a:rPr lang="ru-RU" sz="2400" i="1" dirty="0"/>
              <a:t>  </a:t>
            </a:r>
            <a:r>
              <a:rPr lang="ru-RU" sz="2400" i="1" dirty="0" err="1"/>
              <a:t>воїнів</a:t>
            </a:r>
            <a:r>
              <a:rPr lang="ru-RU" sz="2400" i="1" dirty="0"/>
              <a:t>, за </a:t>
            </a:r>
            <a:r>
              <a:rPr lang="ru-RU" sz="2400" i="1" dirty="0" err="1"/>
              <a:t>офіційними</a:t>
            </a:r>
            <a:r>
              <a:rPr lang="ru-RU" sz="2400" i="1" dirty="0"/>
              <a:t> </a:t>
            </a:r>
            <a:r>
              <a:rPr lang="ru-RU" sz="2400" i="1" dirty="0" err="1"/>
              <a:t>даними</a:t>
            </a:r>
            <a:r>
              <a:rPr lang="ru-RU" sz="2400" i="1" dirty="0"/>
              <a:t>, </a:t>
            </a:r>
            <a:r>
              <a:rPr lang="ru-RU" sz="2400" i="1" dirty="0" err="1"/>
              <a:t>було</a:t>
            </a:r>
            <a:r>
              <a:rPr lang="ru-RU" sz="2400" i="1" dirty="0"/>
              <a:t> вбито  14453 людей.</a:t>
            </a:r>
          </a:p>
          <a:p>
            <a:pPr>
              <a:lnSpc>
                <a:spcPct val="80000"/>
              </a:lnSpc>
            </a:pPr>
            <a:r>
              <a:rPr lang="ru-RU" sz="2400" i="1" dirty="0"/>
              <a:t>       15 лютого 1989 р., </a:t>
            </a:r>
            <a:r>
              <a:rPr lang="ru-RU" sz="2400" i="1" dirty="0" err="1"/>
              <a:t>Афганістан</a:t>
            </a:r>
            <a:r>
              <a:rPr lang="ru-RU" sz="2400" i="1" dirty="0"/>
              <a:t> покинув </a:t>
            </a:r>
            <a:r>
              <a:rPr lang="ru-RU" sz="2400" i="1" dirty="0" err="1"/>
              <a:t>останній</a:t>
            </a:r>
            <a:r>
              <a:rPr lang="ru-RU" sz="2400" i="1" dirty="0"/>
              <a:t> </a:t>
            </a:r>
            <a:r>
              <a:rPr lang="ru-RU" sz="2400" i="1" dirty="0" err="1"/>
              <a:t>радянський</a:t>
            </a:r>
            <a:r>
              <a:rPr lang="ru-RU" sz="2400" i="1" dirty="0"/>
              <a:t>  солдат. </a:t>
            </a:r>
            <a:endParaRPr lang="ru-RU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Зміст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844675"/>
            <a:ext cx="82296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Витоки «Холодної війни»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Гонка озброєнь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Корейська війна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Спорудження Берлінського муру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Куб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инська ракетна криза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В</a:t>
            </a:r>
            <a:r>
              <a:rPr kumimoji="0" lang="pt-PT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”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єтнамська війна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Війна в Афганістані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Ра</a:t>
            </a: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зброєння та закінчення війни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иведення військ з афга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70413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333375"/>
            <a:ext cx="8229600" cy="1150938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1" u="none" strike="noStrike" kern="1200" cap="none" spc="0" normalizeH="0" baseline="0" noProof="0" smtClean="0">
                <a:ln w="6350">
                  <a:noFill/>
                </a:ln>
                <a:uLnTx/>
                <a:uFillTx/>
                <a:latin typeface="Blackadder ITC" pitchFamily="82" charset="0"/>
                <a:ea typeface="+mj-ea"/>
                <a:cs typeface="+mj-cs"/>
              </a:rPr>
              <a:t> </a:t>
            </a:r>
            <a:r>
              <a:rPr kumimoji="0" lang="ru-RU" sz="4100" b="1" i="1" u="none" strike="noStrike" kern="1200" cap="none" spc="0" normalizeH="0" baseline="0" noProof="0" smtClean="0">
                <a:ln w="6350"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smtClean="0">
                <a:ln w="6350"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Розброєння     та    закінчення      війни</a:t>
            </a:r>
            <a:endParaRPr kumimoji="0" lang="ru-RU" sz="3200" b="1" i="1" u="none" strike="noStrike" kern="1200" cap="none" spc="0" normalizeH="0" baseline="0" noProof="0" dirty="0" smtClean="0">
              <a:ln w="6350">
                <a:noFill/>
              </a:ln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51354"/>
            <a:ext cx="9144000" cy="530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0" indent="-411480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1000" dirty="0">
                <a:latin typeface="Arial" charset="0"/>
              </a:rPr>
              <a:t> </a:t>
            </a:r>
            <a:r>
              <a:rPr lang="ru-RU" dirty="0"/>
              <a:t>Не</a:t>
            </a:r>
            <a:r>
              <a:rPr lang="pt-PT" dirty="0"/>
              <a:t> </a:t>
            </a:r>
            <a:r>
              <a:rPr lang="ru-RU" dirty="0"/>
              <a:t>велика </a:t>
            </a:r>
            <a:r>
              <a:rPr lang="ru-RU" dirty="0" err="1"/>
              <a:t>розрядка</a:t>
            </a:r>
            <a:r>
              <a:rPr lang="ru-RU" dirty="0"/>
              <a:t> в  </a:t>
            </a:r>
            <a:r>
              <a:rPr lang="ru-RU" dirty="0" err="1"/>
              <a:t>протистоянні</a:t>
            </a:r>
            <a:r>
              <a:rPr lang="ru-RU" dirty="0"/>
              <a:t>  </a:t>
            </a:r>
            <a:r>
              <a:rPr lang="ru-RU" dirty="0" err="1"/>
              <a:t>виникла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70-і роки. </a:t>
            </a:r>
            <a:r>
              <a:rPr lang="ru-RU" dirty="0" err="1"/>
              <a:t>Досягненням</a:t>
            </a:r>
            <a:r>
              <a:rPr lang="ru-RU" dirty="0"/>
              <a:t>  </a:t>
            </a:r>
            <a:r>
              <a:rPr lang="ru-RU" dirty="0" err="1"/>
              <a:t>її</a:t>
            </a:r>
            <a:r>
              <a:rPr lang="ru-RU" dirty="0"/>
              <a:t>  стало </a:t>
            </a:r>
            <a:r>
              <a:rPr lang="ru-RU" dirty="0" err="1"/>
              <a:t>Нарада</a:t>
            </a:r>
            <a:r>
              <a:rPr lang="ru-RU" dirty="0"/>
              <a:t>  </a:t>
            </a:r>
            <a:r>
              <a:rPr lang="ru-RU" dirty="0" err="1"/>
              <a:t>з</a:t>
            </a:r>
            <a:r>
              <a:rPr lang="ru-RU" dirty="0"/>
              <a:t> 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співпраці</a:t>
            </a:r>
            <a:r>
              <a:rPr lang="ru-RU" dirty="0"/>
              <a:t>  в </a:t>
            </a:r>
            <a:r>
              <a:rPr lang="ru-RU" dirty="0" err="1"/>
              <a:t>Європі</a:t>
            </a:r>
            <a:r>
              <a:rPr lang="ru-RU" dirty="0"/>
              <a:t>. </a:t>
            </a:r>
            <a:r>
              <a:rPr lang="uk-UA" dirty="0"/>
              <a:t>Країни</a:t>
            </a:r>
            <a:r>
              <a:rPr lang="ru-RU" dirty="0"/>
              <a:t>-</a:t>
            </a:r>
            <a:r>
              <a:rPr lang="ru-RU" dirty="0" err="1"/>
              <a:t>співучасники</a:t>
            </a:r>
            <a:r>
              <a:rPr lang="ru-RU" dirty="0"/>
              <a:t> </a:t>
            </a:r>
            <a:r>
              <a:rPr lang="ru-RU" dirty="0" err="1"/>
              <a:t>радились</a:t>
            </a:r>
            <a:r>
              <a:rPr lang="ru-RU" dirty="0"/>
              <a:t>  два роки, </a:t>
            </a:r>
            <a:r>
              <a:rPr lang="ru-RU" dirty="0" err="1"/>
              <a:t>і</a:t>
            </a:r>
            <a:r>
              <a:rPr lang="ru-RU" dirty="0"/>
              <a:t> в 1975 </a:t>
            </a:r>
            <a:r>
              <a:rPr lang="ru-RU" dirty="0" err="1"/>
              <a:t>році</a:t>
            </a:r>
            <a:r>
              <a:rPr lang="ru-RU" dirty="0"/>
              <a:t> в </a:t>
            </a:r>
            <a:r>
              <a:rPr lang="ru-RU" dirty="0" err="1"/>
              <a:t>Гельсінкі</a:t>
            </a:r>
            <a:r>
              <a:rPr lang="ru-RU" dirty="0"/>
              <a:t>  </a:t>
            </a:r>
            <a:r>
              <a:rPr lang="ru-RU" dirty="0" err="1"/>
              <a:t>ці</a:t>
            </a:r>
            <a:r>
              <a:rPr lang="ru-RU" dirty="0"/>
              <a:t> 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підписали</a:t>
            </a:r>
            <a:r>
              <a:rPr lang="ru-RU" dirty="0"/>
              <a:t> </a:t>
            </a:r>
            <a:r>
              <a:rPr lang="ru-RU" dirty="0" err="1"/>
              <a:t>Заключний</a:t>
            </a:r>
            <a:r>
              <a:rPr lang="ru-RU" dirty="0"/>
              <a:t>  акт </a:t>
            </a:r>
            <a:r>
              <a:rPr lang="ru-RU" dirty="0" err="1"/>
              <a:t>наради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СРСР </a:t>
            </a:r>
            <a:r>
              <a:rPr lang="ru-RU" dirty="0" err="1"/>
              <a:t>його</a:t>
            </a:r>
            <a:r>
              <a:rPr lang="ru-RU" dirty="0"/>
              <a:t> 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Леонід</a:t>
            </a:r>
            <a:r>
              <a:rPr lang="ru-RU" dirty="0"/>
              <a:t> </a:t>
            </a:r>
            <a:r>
              <a:rPr lang="ru-RU" dirty="0" err="1"/>
              <a:t>Брежнєв</a:t>
            </a:r>
            <a:r>
              <a:rPr lang="ru-RU" dirty="0"/>
              <a:t>. Цей  документ </a:t>
            </a:r>
            <a:r>
              <a:rPr lang="ru-RU" dirty="0" err="1"/>
              <a:t>закріпив</a:t>
            </a:r>
            <a:r>
              <a:rPr lang="ru-RU" dirty="0"/>
              <a:t> </a:t>
            </a:r>
            <a:r>
              <a:rPr lang="ru-RU" dirty="0" err="1"/>
              <a:t>післявоєнний</a:t>
            </a:r>
            <a:r>
              <a:rPr lang="ru-RU" dirty="0"/>
              <a:t> </a:t>
            </a:r>
            <a:r>
              <a:rPr lang="ru-RU" dirty="0" err="1"/>
              <a:t>поділ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добивався</a:t>
            </a:r>
            <a:r>
              <a:rPr lang="ru-RU" dirty="0"/>
              <a:t> СРСР. В </a:t>
            </a:r>
            <a:r>
              <a:rPr lang="ru-RU" dirty="0" err="1"/>
              <a:t>обмін</a:t>
            </a:r>
            <a:r>
              <a:rPr lang="ru-RU" dirty="0"/>
              <a:t> на </a:t>
            </a:r>
            <a:r>
              <a:rPr lang="ru-RU" dirty="0" err="1"/>
              <a:t>ці</a:t>
            </a:r>
            <a:r>
              <a:rPr lang="ru-RU" dirty="0"/>
              <a:t> поступки Заходу, </a:t>
            </a:r>
            <a:r>
              <a:rPr lang="ru-RU" dirty="0" err="1"/>
              <a:t>Радянський</a:t>
            </a:r>
            <a:r>
              <a:rPr lang="ru-RU" dirty="0"/>
              <a:t>  Союз зобов</a:t>
            </a:r>
            <a:r>
              <a:rPr lang="pt-PT" dirty="0"/>
              <a:t>”</a:t>
            </a:r>
            <a:r>
              <a:rPr lang="ru-RU" dirty="0" err="1"/>
              <a:t>язувався</a:t>
            </a:r>
            <a:r>
              <a:rPr lang="ru-RU" dirty="0"/>
              <a:t>  </a:t>
            </a:r>
            <a:r>
              <a:rPr lang="ru-RU" dirty="0" err="1"/>
              <a:t>поважати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548640" lvl="0" indent="-411480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dirty="0"/>
              <a:t>        </a:t>
            </a:r>
            <a:r>
              <a:rPr lang="ru-RU" dirty="0" err="1"/>
              <a:t>Незадовго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, в </a:t>
            </a:r>
            <a:r>
              <a:rPr lang="ru-RU" dirty="0" err="1"/>
              <a:t>липні</a:t>
            </a:r>
            <a:r>
              <a:rPr lang="ru-RU" dirty="0"/>
              <a:t>  1975 року, </a:t>
            </a:r>
            <a:r>
              <a:rPr lang="ru-RU" dirty="0" err="1"/>
              <a:t>відбувся</a:t>
            </a:r>
            <a:r>
              <a:rPr lang="ru-RU" dirty="0"/>
              <a:t>  </a:t>
            </a:r>
            <a:r>
              <a:rPr lang="ru-RU" dirty="0" err="1"/>
              <a:t>знаменитий</a:t>
            </a:r>
            <a:r>
              <a:rPr lang="ru-RU" dirty="0"/>
              <a:t>  </a:t>
            </a:r>
            <a:r>
              <a:rPr lang="ru-RU" dirty="0" err="1"/>
              <a:t>радянсько-американський</a:t>
            </a:r>
            <a:r>
              <a:rPr lang="ru-RU" dirty="0"/>
              <a:t> </a:t>
            </a:r>
            <a:r>
              <a:rPr lang="ru-RU" dirty="0" err="1"/>
              <a:t>спільний</a:t>
            </a:r>
            <a:r>
              <a:rPr lang="ru-RU" dirty="0"/>
              <a:t> </a:t>
            </a:r>
            <a:r>
              <a:rPr lang="ru-RU" dirty="0" err="1"/>
              <a:t>політ</a:t>
            </a:r>
            <a:r>
              <a:rPr lang="ru-RU" dirty="0"/>
              <a:t> на </a:t>
            </a:r>
            <a:r>
              <a:rPr lang="ru-RU" dirty="0" err="1"/>
              <a:t>космічних</a:t>
            </a:r>
            <a:r>
              <a:rPr lang="ru-RU" dirty="0"/>
              <a:t> кораблях "Союз" и "</a:t>
            </a:r>
            <a:r>
              <a:rPr lang="ru-RU" dirty="0" err="1"/>
              <a:t>Аполон</a:t>
            </a:r>
            <a:r>
              <a:rPr lang="ru-RU" dirty="0"/>
              <a:t>". В СРСР перестали  </a:t>
            </a:r>
            <a:r>
              <a:rPr lang="ru-RU" dirty="0" err="1"/>
              <a:t>забороняти</a:t>
            </a:r>
            <a:r>
              <a:rPr lang="ru-RU" dirty="0"/>
              <a:t> </a:t>
            </a:r>
            <a:r>
              <a:rPr lang="ru-RU" dirty="0" err="1"/>
              <a:t>західні</a:t>
            </a:r>
            <a:r>
              <a:rPr lang="ru-RU" dirty="0"/>
              <a:t> </a:t>
            </a:r>
            <a:r>
              <a:rPr lang="ru-RU" dirty="0" err="1"/>
              <a:t>радіопередачі</a:t>
            </a:r>
            <a:r>
              <a:rPr lang="ru-RU" dirty="0"/>
              <a:t>. </a:t>
            </a:r>
            <a:r>
              <a:rPr lang="ru-RU" dirty="0" err="1"/>
              <a:t>Здавалось</a:t>
            </a:r>
            <a:r>
              <a:rPr lang="pt-PT" dirty="0"/>
              <a:t> </a:t>
            </a:r>
            <a:r>
              <a:rPr lang="ru-RU" dirty="0"/>
              <a:t> , </a:t>
            </a:r>
            <a:r>
              <a:rPr lang="ru-RU" dirty="0" err="1"/>
              <a:t>епоха</a:t>
            </a:r>
            <a:r>
              <a:rPr lang="ru-RU" dirty="0"/>
              <a:t> "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" </a:t>
            </a:r>
            <a:r>
              <a:rPr lang="ru-RU" dirty="0" err="1"/>
              <a:t>назавжди</a:t>
            </a:r>
            <a:r>
              <a:rPr lang="ru-RU" dirty="0"/>
              <a:t>  </a:t>
            </a:r>
            <a:r>
              <a:rPr lang="ru-RU" dirty="0" err="1"/>
              <a:t>відійшла</a:t>
            </a:r>
            <a:r>
              <a:rPr lang="ru-RU" dirty="0"/>
              <a:t> в </a:t>
            </a:r>
            <a:r>
              <a:rPr lang="ru-RU" dirty="0" err="1"/>
              <a:t>минуле</a:t>
            </a:r>
            <a:r>
              <a:rPr lang="ru-RU" dirty="0"/>
              <a:t>. Але в </a:t>
            </a:r>
            <a:r>
              <a:rPr lang="ru-RU" dirty="0" err="1"/>
              <a:t>грудні</a:t>
            </a:r>
            <a:r>
              <a:rPr lang="ru-RU" dirty="0"/>
              <a:t> 1979 року </a:t>
            </a:r>
            <a:r>
              <a:rPr lang="ru-RU" dirty="0" err="1"/>
              <a:t>радянські</a:t>
            </a:r>
            <a:r>
              <a:rPr lang="ru-RU" dirty="0"/>
              <a:t>  </a:t>
            </a:r>
            <a:r>
              <a:rPr lang="ru-RU" dirty="0" err="1"/>
              <a:t>війська</a:t>
            </a:r>
            <a:r>
              <a:rPr lang="ru-RU" dirty="0"/>
              <a:t> вступили в </a:t>
            </a:r>
            <a:r>
              <a:rPr lang="ru-RU" dirty="0" err="1"/>
              <a:t>Афганістан</a:t>
            </a:r>
            <a:r>
              <a:rPr lang="ru-RU" dirty="0"/>
              <a:t> - </a:t>
            </a:r>
            <a:r>
              <a:rPr lang="ru-RU" dirty="0" err="1"/>
              <a:t>почався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період</a:t>
            </a:r>
            <a:r>
              <a:rPr lang="ru-RU" dirty="0"/>
              <a:t> "</a:t>
            </a:r>
            <a:r>
              <a:rPr lang="ru-RU" dirty="0" err="1"/>
              <a:t>холодної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".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Заходом </a:t>
            </a:r>
            <a:r>
              <a:rPr lang="ru-RU" dirty="0" err="1"/>
              <a:t>і</a:t>
            </a:r>
            <a:r>
              <a:rPr lang="ru-RU" dirty="0"/>
              <a:t> Сходом досягнули точки </a:t>
            </a:r>
            <a:r>
              <a:rPr lang="ru-RU" dirty="0" err="1"/>
              <a:t>пік</a:t>
            </a:r>
            <a:r>
              <a:rPr lang="ru-RU" dirty="0"/>
              <a:t>, коли по </a:t>
            </a:r>
            <a:r>
              <a:rPr lang="ru-RU" dirty="0" err="1"/>
              <a:t>рішенню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збитий</a:t>
            </a:r>
            <a:r>
              <a:rPr lang="ru-RU" dirty="0"/>
              <a:t> </a:t>
            </a:r>
            <a:r>
              <a:rPr lang="ru-RU" dirty="0" err="1"/>
              <a:t>південнокорейський</a:t>
            </a:r>
            <a:r>
              <a:rPr lang="ru-RU" dirty="0"/>
              <a:t>  </a:t>
            </a:r>
            <a:r>
              <a:rPr lang="ru-RU" dirty="0" err="1"/>
              <a:t>літак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  </a:t>
            </a:r>
            <a:r>
              <a:rPr lang="ru-RU" dirty="0" err="1"/>
              <a:t>мирними</a:t>
            </a:r>
            <a:r>
              <a:rPr lang="ru-RU" dirty="0"/>
              <a:t> </a:t>
            </a:r>
            <a:r>
              <a:rPr lang="ru-RU" dirty="0" err="1"/>
              <a:t>пасажирами</a:t>
            </a:r>
            <a:r>
              <a:rPr lang="ru-RU" dirty="0"/>
              <a:t> на борту, </a:t>
            </a:r>
            <a:r>
              <a:rPr lang="ru-RU" dirty="0" err="1"/>
              <a:t>який</a:t>
            </a:r>
            <a:r>
              <a:rPr lang="ru-RU" dirty="0"/>
              <a:t> 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повітряному</a:t>
            </a:r>
            <a:r>
              <a:rPr lang="ru-RU" dirty="0"/>
              <a:t>  </a:t>
            </a:r>
            <a:r>
              <a:rPr lang="ru-RU" dirty="0" err="1"/>
              <a:t>просторі</a:t>
            </a:r>
            <a:r>
              <a:rPr lang="ru-RU" dirty="0"/>
              <a:t> СРСР.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 президент США Рональд Рейган назвав СРСР «</a:t>
            </a:r>
            <a:r>
              <a:rPr lang="ru-RU" dirty="0" err="1"/>
              <a:t>імперією</a:t>
            </a:r>
            <a:r>
              <a:rPr lang="ru-RU" dirty="0"/>
              <a:t> зла </a:t>
            </a:r>
            <a:r>
              <a:rPr lang="ru-RU" dirty="0" err="1"/>
              <a:t>і</a:t>
            </a:r>
            <a:r>
              <a:rPr lang="ru-RU" dirty="0"/>
              <a:t> центром зла". </a:t>
            </a:r>
            <a:r>
              <a:rPr lang="ru-RU" dirty="0" err="1"/>
              <a:t>Тільки</a:t>
            </a:r>
            <a:r>
              <a:rPr lang="ru-RU" dirty="0"/>
              <a:t>  </a:t>
            </a:r>
            <a:r>
              <a:rPr lang="ru-RU" dirty="0" err="1"/>
              <a:t>з</a:t>
            </a:r>
            <a:r>
              <a:rPr lang="ru-RU" dirty="0"/>
              <a:t> 1987 року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Сходом </a:t>
            </a:r>
            <a:r>
              <a:rPr lang="ru-RU" dirty="0" err="1"/>
              <a:t>і</a:t>
            </a:r>
            <a:r>
              <a:rPr lang="ru-RU" dirty="0"/>
              <a:t> Заходом </a:t>
            </a:r>
            <a:r>
              <a:rPr lang="ru-RU" dirty="0" err="1"/>
              <a:t>знову</a:t>
            </a:r>
            <a:r>
              <a:rPr lang="ru-RU" dirty="0"/>
              <a:t> почали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налагоджуватись</a:t>
            </a:r>
            <a:r>
              <a:rPr lang="ru-RU" dirty="0"/>
              <a:t>. </a:t>
            </a:r>
          </a:p>
          <a:p>
            <a:pPr marL="548640" lvl="0" indent="-411480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dirty="0"/>
              <a:t>        В 1988-89 роках  </a:t>
            </a:r>
            <a:r>
              <a:rPr lang="ru-RU" dirty="0" err="1"/>
              <a:t>з</a:t>
            </a:r>
            <a:r>
              <a:rPr lang="ru-RU" dirty="0"/>
              <a:t> початком </a:t>
            </a:r>
            <a:r>
              <a:rPr lang="ru-RU" dirty="0" err="1"/>
              <a:t>перебудови</a:t>
            </a:r>
            <a:r>
              <a:rPr lang="ru-RU" dirty="0"/>
              <a:t>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 В </a:t>
            </a:r>
            <a:r>
              <a:rPr lang="ru-RU" dirty="0" err="1"/>
              <a:t>листопаді</a:t>
            </a:r>
            <a:r>
              <a:rPr lang="ru-RU" dirty="0"/>
              <a:t> 1989 року рухнула   </a:t>
            </a:r>
            <a:r>
              <a:rPr lang="ru-RU" dirty="0" err="1"/>
              <a:t>Берлінська</a:t>
            </a:r>
            <a:r>
              <a:rPr lang="ru-RU" dirty="0"/>
              <a:t> </a:t>
            </a:r>
            <a:r>
              <a:rPr lang="ru-RU" dirty="0" err="1"/>
              <a:t>стіна</a:t>
            </a:r>
            <a:r>
              <a:rPr lang="ru-RU" dirty="0"/>
              <a:t>. 1 </a:t>
            </a:r>
            <a:r>
              <a:rPr lang="ru-RU" dirty="0" err="1"/>
              <a:t>липня</a:t>
            </a:r>
            <a:r>
              <a:rPr lang="ru-RU" dirty="0"/>
              <a:t> 1991 року </a:t>
            </a:r>
            <a:r>
              <a:rPr lang="ru-RU" dirty="0" err="1"/>
              <a:t>стався</a:t>
            </a:r>
            <a:r>
              <a:rPr lang="ru-RU" dirty="0"/>
              <a:t>  </a:t>
            </a:r>
            <a:r>
              <a:rPr lang="ru-RU" dirty="0" err="1"/>
              <a:t>розпуск</a:t>
            </a:r>
            <a:r>
              <a:rPr lang="ru-RU" dirty="0"/>
              <a:t> </a:t>
            </a:r>
            <a:r>
              <a:rPr lang="ru-RU" dirty="0" err="1"/>
              <a:t>Варшавського</a:t>
            </a:r>
            <a:r>
              <a:rPr lang="ru-RU" dirty="0"/>
              <a:t> Договору. </a:t>
            </a:r>
            <a:r>
              <a:rPr lang="ru-RU" dirty="0" err="1"/>
              <a:t>Социалістичний</a:t>
            </a:r>
            <a:r>
              <a:rPr lang="ru-RU" dirty="0"/>
              <a:t> </a:t>
            </a:r>
            <a:r>
              <a:rPr lang="ru-RU" dirty="0" err="1"/>
              <a:t>табір</a:t>
            </a:r>
            <a:r>
              <a:rPr lang="ru-RU" dirty="0"/>
              <a:t> </a:t>
            </a:r>
            <a:r>
              <a:rPr lang="ru-RU" dirty="0" err="1"/>
              <a:t>розпався</a:t>
            </a:r>
            <a:r>
              <a:rPr lang="ru-RU" dirty="0"/>
              <a:t>. В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-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колишніх</a:t>
            </a:r>
            <a:r>
              <a:rPr lang="ru-RU" dirty="0"/>
              <a:t>  </a:t>
            </a:r>
            <a:r>
              <a:rPr lang="ru-RU" dirty="0" err="1"/>
              <a:t>членів</a:t>
            </a:r>
            <a:r>
              <a:rPr lang="ru-RU" dirty="0"/>
              <a:t> -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демократичні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не</a:t>
            </a:r>
            <a:r>
              <a:rPr lang="ru-RU" dirty="0"/>
              <a:t> </a:t>
            </a:r>
            <a:r>
              <a:rPr lang="ru-RU" dirty="0" err="1"/>
              <a:t>засуджувли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підтримували</a:t>
            </a:r>
            <a:r>
              <a:rPr lang="ru-RU" dirty="0"/>
              <a:t> СРСР. </a:t>
            </a:r>
            <a:r>
              <a:rPr lang="ru-RU" dirty="0" err="1"/>
              <a:t>Радянський</a:t>
            </a:r>
            <a:r>
              <a:rPr lang="ru-RU" dirty="0"/>
              <a:t> Союз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 в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Подібний</a:t>
            </a:r>
            <a:r>
              <a:rPr lang="ru-RU" dirty="0"/>
              <a:t>  </a:t>
            </a:r>
            <a:r>
              <a:rPr lang="ru-RU" dirty="0" err="1"/>
              <a:t>різкий</a:t>
            </a:r>
            <a:r>
              <a:rPr lang="ru-RU" dirty="0"/>
              <a:t>  поворот в </a:t>
            </a:r>
            <a:r>
              <a:rPr lang="ru-RU" dirty="0" err="1"/>
              <a:t>радянській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політиці</a:t>
            </a:r>
            <a:r>
              <a:rPr lang="ru-RU" dirty="0"/>
              <a:t> 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пов</a:t>
            </a:r>
            <a:r>
              <a:rPr lang="pt-PT" dirty="0"/>
              <a:t>”</a:t>
            </a:r>
            <a:r>
              <a:rPr lang="ru-RU" dirty="0" err="1"/>
              <a:t>язують</a:t>
            </a:r>
            <a:r>
              <a:rPr lang="ru-RU" dirty="0"/>
              <a:t> 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pt-PT" dirty="0"/>
              <a:t>”</a:t>
            </a:r>
            <a:r>
              <a:rPr lang="ru-RU" dirty="0"/>
              <a:t>ям  президента СРСР </a:t>
            </a:r>
            <a:r>
              <a:rPr lang="ru-RU" dirty="0" err="1"/>
              <a:t>Михайлом</a:t>
            </a:r>
            <a:r>
              <a:rPr lang="ru-RU" dirty="0"/>
              <a:t>  </a:t>
            </a:r>
            <a:r>
              <a:rPr lang="ru-RU" dirty="0" err="1"/>
              <a:t>Горбачовим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29256" y="457200"/>
            <a:ext cx="214314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                          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НАТО</a:t>
            </a:r>
            <a:endParaRPr kumimoji="0" lang="pt-PT" sz="4100" b="1" i="0" u="none" strike="noStrike" kern="1200" cap="none" spc="0" normalizeH="0" baseline="0" noProof="0" dirty="0" smtClean="0">
              <a:ln w="6350">
                <a:noFill/>
              </a:ln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" name="Picture 4" descr="на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4176712" cy="3097212"/>
          </a:xfrm>
          <a:prstGeom prst="rect">
            <a:avLst/>
          </a:prstGeom>
          <a:noFill/>
        </p:spPr>
      </p:pic>
      <p:pic>
        <p:nvPicPr>
          <p:cNvPr id="4" name="Picture 5" descr="на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3143248"/>
            <a:ext cx="5400675" cy="3457575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429000"/>
            <a:ext cx="2890838" cy="273685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Країни члени НАТО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4 квітня 1949 (країни-засновники): Бельгія, Великобританія, Данія, Франція, Нідерланди, Ісландія, Канада, Люксембург, Норвегія, Португалія, США, Італія;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18 лютого 1952: Греція, Туреччина;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6 травня 1955: Німеччина;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30 травня 1982: Іспанія;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12 березня 1999: Чехія, Польща, Угорщина;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2 квітня 2004: Болгарія, Латвія, Литва, Румунія, Словаччина, Словенія та Естонія;</a:t>
            </a:r>
          </a:p>
          <a:p>
            <a:pPr marL="548640" marR="0" lvl="0" indent="-4114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 1 квітня 2009 року Албанія та Хорватія стали членами НАТО.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000240"/>
            <a:ext cx="76822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Дякуємо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    Учасники “ХОЛОДНОЇ ВІЙНИ”</a:t>
            </a:r>
            <a:endParaRPr kumimoji="0" lang="ru-RU" sz="40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" name="Picture 6" descr="трум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2608262" cy="3290887"/>
          </a:xfrm>
          <a:prstGeom prst="rect">
            <a:avLst/>
          </a:prstGeom>
          <a:noFill/>
        </p:spPr>
      </p:pic>
      <p:pic>
        <p:nvPicPr>
          <p:cNvPr id="5" name="Picture 7" descr="кеннед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781300"/>
            <a:ext cx="3097213" cy="3816350"/>
          </a:xfrm>
          <a:prstGeom prst="rect">
            <a:avLst/>
          </a:prstGeom>
          <a:noFill/>
        </p:spPr>
      </p:pic>
      <p:pic>
        <p:nvPicPr>
          <p:cNvPr id="6" name="Picture 4" descr="280px-Official_Portrait_of_President_Reagan_19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6922" y="2928934"/>
            <a:ext cx="2692942" cy="34290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2000240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charset="0"/>
              </a:rPr>
              <a:t>Г. ТРУМЕН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2000240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charset="0"/>
              </a:rPr>
              <a:t>Д.КЕННЕДІ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071678"/>
            <a:ext cx="132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charset="0"/>
              </a:rPr>
              <a:t>Р. РЕЙГАН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    ІЗ  СТОРОНИ  СРСР</a:t>
            </a:r>
            <a:endParaRPr kumimoji="0" lang="pt-PT" sz="4100" b="1" i="0" u="none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3" name="Picture 4" descr="Сталі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2000240"/>
            <a:ext cx="2809875" cy="3886200"/>
          </a:xfrm>
          <a:prstGeom prst="rect">
            <a:avLst/>
          </a:prstGeom>
        </p:spPr>
      </p:pic>
      <p:pic>
        <p:nvPicPr>
          <p:cNvPr id="4" name="Picture 5" descr="хрущ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3116"/>
            <a:ext cx="2638425" cy="3816350"/>
          </a:xfrm>
          <a:prstGeom prst="rect">
            <a:avLst/>
          </a:prstGeom>
          <a:noFill/>
        </p:spPr>
      </p:pic>
      <p:pic>
        <p:nvPicPr>
          <p:cNvPr id="5" name="Picture 6" descr="брежне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445" y="1857364"/>
            <a:ext cx="3079729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357166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6350">
                  <a:noFill/>
                </a:ln>
              </a:rPr>
              <a:t>ВИТОКИ </a:t>
            </a:r>
            <a:r>
              <a:rPr lang="ru-RU" sz="5400" b="1" i="1" dirty="0" smtClean="0">
                <a:ln w="6350">
                  <a:noFill/>
                </a:ln>
              </a:rPr>
              <a:t>«ХОЛОДНОЇ ВІЙНИ»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86439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Термін</a:t>
            </a:r>
            <a:r>
              <a:rPr lang="ru-RU" sz="2000" dirty="0"/>
              <a:t> "холодна </a:t>
            </a:r>
            <a:r>
              <a:rPr lang="ru-RU" sz="2000" dirty="0" err="1"/>
              <a:t>війна</a:t>
            </a:r>
            <a:r>
              <a:rPr lang="ru-RU" sz="2000" dirty="0"/>
              <a:t>" </a:t>
            </a:r>
            <a:r>
              <a:rPr lang="ru-RU" sz="2000" dirty="0" err="1"/>
              <a:t>був</a:t>
            </a:r>
            <a:r>
              <a:rPr lang="ru-RU" sz="2000" dirty="0"/>
              <a:t> введений  у </a:t>
            </a:r>
            <a:r>
              <a:rPr lang="ru-RU" sz="2000" dirty="0" err="1"/>
              <a:t>суспільство</a:t>
            </a:r>
            <a:r>
              <a:rPr lang="ru-RU" sz="2000" dirty="0"/>
              <a:t> </a:t>
            </a:r>
            <a:r>
              <a:rPr lang="ru-RU" sz="2000" dirty="0" err="1"/>
              <a:t>Черчілем</a:t>
            </a:r>
            <a:r>
              <a:rPr lang="ru-RU" sz="2000" dirty="0"/>
              <a:t> в </a:t>
            </a:r>
            <a:r>
              <a:rPr lang="ru-RU" sz="2000" dirty="0" err="1"/>
              <a:t>ході</a:t>
            </a:r>
            <a:r>
              <a:rPr lang="ru-RU" sz="2000" dirty="0" smtClean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виступу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/>
              <a:t> </a:t>
            </a:r>
            <a:r>
              <a:rPr lang="ru-RU" sz="2000" dirty="0" err="1"/>
              <a:t>Фултоні</a:t>
            </a:r>
            <a:r>
              <a:rPr lang="ru-RU" sz="2000" dirty="0"/>
              <a:t> (США) 5 </a:t>
            </a:r>
            <a:r>
              <a:rPr lang="ru-RU" sz="2000" dirty="0" err="1"/>
              <a:t>березня</a:t>
            </a:r>
            <a:r>
              <a:rPr lang="ru-RU" sz="2000" dirty="0"/>
              <a:t> 1946 року. "холодна </a:t>
            </a:r>
            <a:r>
              <a:rPr lang="ru-RU" sz="2000" dirty="0" err="1"/>
              <a:t>війна</a:t>
            </a:r>
            <a:r>
              <a:rPr lang="ru-RU" sz="2000" dirty="0"/>
              <a:t>" </a:t>
            </a:r>
            <a:r>
              <a:rPr lang="ru-RU" sz="2000" dirty="0" err="1"/>
              <a:t>виникла</a:t>
            </a:r>
            <a:r>
              <a:rPr lang="ru-RU" sz="2000" dirty="0"/>
              <a:t> 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, коли  союзники </a:t>
            </a:r>
            <a:r>
              <a:rPr lang="ru-RU" sz="2000" dirty="0" err="1"/>
              <a:t>сіли</a:t>
            </a:r>
            <a:r>
              <a:rPr lang="ru-RU" sz="2000" dirty="0"/>
              <a:t>  </a:t>
            </a:r>
            <a:r>
              <a:rPr lang="ru-RU" sz="2000" dirty="0" err="1"/>
              <a:t>підводити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підсумки</a:t>
            </a:r>
            <a:r>
              <a:rPr lang="ru-RU" sz="2000" dirty="0"/>
              <a:t>. </a:t>
            </a:r>
            <a:r>
              <a:rPr lang="ru-RU" sz="2000" dirty="0" err="1"/>
              <a:t>Що</a:t>
            </a:r>
            <a:r>
              <a:rPr lang="ru-RU" sz="2000" dirty="0"/>
              <a:t> ж  вони </a:t>
            </a:r>
            <a:r>
              <a:rPr lang="ru-RU" sz="2000" dirty="0" err="1"/>
              <a:t>побачили</a:t>
            </a:r>
            <a:r>
              <a:rPr lang="ru-RU" sz="2000" dirty="0"/>
              <a:t>? По-перше, </a:t>
            </a:r>
            <a:r>
              <a:rPr lang="ru-RU" sz="2000" dirty="0" err="1"/>
              <a:t>пів-Европи</a:t>
            </a:r>
            <a:r>
              <a:rPr lang="ru-RU" sz="2000" dirty="0"/>
              <a:t> </a:t>
            </a:r>
            <a:r>
              <a:rPr lang="ru-RU" sz="2000" dirty="0" err="1"/>
              <a:t>опинилось</a:t>
            </a:r>
            <a:r>
              <a:rPr lang="ru-RU" sz="2000" dirty="0"/>
              <a:t>  в </a:t>
            </a:r>
            <a:r>
              <a:rPr lang="ru-RU" sz="2000" dirty="0" err="1"/>
              <a:t>радянсткій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, </a:t>
            </a:r>
            <a:r>
              <a:rPr lang="ru-RU" sz="2000" dirty="0" err="1"/>
              <a:t>і</a:t>
            </a:r>
            <a:r>
              <a:rPr lang="ru-RU" sz="2000" dirty="0"/>
              <a:t> там </a:t>
            </a:r>
            <a:r>
              <a:rPr lang="ru-RU" sz="2000" dirty="0" err="1"/>
              <a:t>миттєво</a:t>
            </a:r>
            <a:r>
              <a:rPr lang="ru-RU" sz="2000" dirty="0"/>
              <a:t> </a:t>
            </a:r>
            <a:r>
              <a:rPr lang="ru-RU" sz="2000" dirty="0" err="1"/>
              <a:t>виникали</a:t>
            </a:r>
            <a:r>
              <a:rPr lang="ru-RU" sz="2000" dirty="0"/>
              <a:t> </a:t>
            </a:r>
            <a:r>
              <a:rPr lang="ru-RU" sz="2000" dirty="0" err="1"/>
              <a:t>прорадянські</a:t>
            </a:r>
            <a:r>
              <a:rPr lang="ru-RU" sz="2000" dirty="0"/>
              <a:t> </a:t>
            </a:r>
            <a:r>
              <a:rPr lang="ru-RU" sz="2000" dirty="0" err="1"/>
              <a:t>режими</a:t>
            </a:r>
            <a:r>
              <a:rPr lang="ru-RU" sz="2000" dirty="0"/>
              <a:t>. </a:t>
            </a:r>
            <a:r>
              <a:rPr lang="ru-RU" sz="2000" dirty="0" err="1"/>
              <a:t>По-друге</a:t>
            </a:r>
            <a:r>
              <a:rPr lang="ru-RU" sz="2000" dirty="0"/>
              <a:t>, </a:t>
            </a:r>
            <a:r>
              <a:rPr lang="ru-RU" sz="2000" dirty="0" err="1"/>
              <a:t>виникла</a:t>
            </a:r>
            <a:r>
              <a:rPr lang="ru-RU" sz="2000" dirty="0"/>
              <a:t> велика </a:t>
            </a:r>
            <a:r>
              <a:rPr lang="ru-RU" sz="2000" dirty="0" err="1"/>
              <a:t>хвиля</a:t>
            </a:r>
            <a:r>
              <a:rPr lang="ru-RU" sz="2000" dirty="0"/>
              <a:t> </a:t>
            </a:r>
            <a:r>
              <a:rPr lang="ru-RU" sz="2000" dirty="0" err="1"/>
              <a:t>визвольного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в </a:t>
            </a:r>
            <a:r>
              <a:rPr lang="ru-RU" sz="2000" dirty="0" err="1"/>
              <a:t>колоніях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 </a:t>
            </a:r>
            <a:r>
              <a:rPr lang="ru-RU" sz="2000" dirty="0" err="1"/>
              <a:t>метрополій</a:t>
            </a:r>
            <a:r>
              <a:rPr lang="ru-RU" sz="2000" dirty="0"/>
              <a:t>. </a:t>
            </a:r>
            <a:r>
              <a:rPr lang="ru-RU" sz="2000" dirty="0" err="1"/>
              <a:t>В-третіх</a:t>
            </a:r>
            <a:r>
              <a:rPr lang="ru-RU" sz="2000" dirty="0"/>
              <a:t>,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швидко</a:t>
            </a:r>
            <a:r>
              <a:rPr lang="ru-RU" sz="2000" dirty="0"/>
              <a:t> </a:t>
            </a:r>
            <a:r>
              <a:rPr lang="ru-RU" sz="2000" dirty="0" err="1"/>
              <a:t>поляризувався</a:t>
            </a:r>
            <a:r>
              <a:rPr lang="ru-RU" sz="2000" dirty="0"/>
              <a:t> 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перетворювався</a:t>
            </a:r>
            <a:r>
              <a:rPr lang="ru-RU" sz="2000" dirty="0"/>
              <a:t> в </a:t>
            </a:r>
            <a:r>
              <a:rPr lang="ru-RU" sz="2000" dirty="0" err="1"/>
              <a:t>двополярний</a:t>
            </a:r>
            <a:r>
              <a:rPr lang="ru-RU" sz="2000" dirty="0"/>
              <a:t> . </a:t>
            </a:r>
            <a:r>
              <a:rPr lang="ru-RU" sz="2000" dirty="0" err="1"/>
              <a:t>По-четверте</a:t>
            </a:r>
            <a:r>
              <a:rPr lang="ru-RU" sz="2000" dirty="0"/>
              <a:t>, на </a:t>
            </a:r>
            <a:r>
              <a:rPr lang="ru-RU" sz="2000" dirty="0" err="1"/>
              <a:t>світовій</a:t>
            </a:r>
            <a:r>
              <a:rPr lang="ru-RU" sz="2000" dirty="0"/>
              <a:t>  </a:t>
            </a:r>
            <a:r>
              <a:rPr lang="ru-RU" sz="2000" dirty="0" err="1"/>
              <a:t>арені</a:t>
            </a:r>
            <a:r>
              <a:rPr lang="ru-RU" sz="2000" dirty="0"/>
              <a:t> </a:t>
            </a:r>
            <a:r>
              <a:rPr lang="ru-RU" sz="2000" dirty="0" err="1"/>
              <a:t>сформувалися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наддержави</a:t>
            </a:r>
            <a:r>
              <a:rPr lang="ru-RU" sz="2000" dirty="0"/>
              <a:t>, </a:t>
            </a:r>
            <a:r>
              <a:rPr lang="ru-RU" sz="2000" dirty="0" err="1"/>
              <a:t>військово-економічна</a:t>
            </a:r>
            <a:r>
              <a:rPr lang="ru-RU" sz="2000" dirty="0"/>
              <a:t> </a:t>
            </a:r>
            <a:r>
              <a:rPr lang="ru-RU" sz="2000" dirty="0" err="1"/>
              <a:t>могутність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 давала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суттєві</a:t>
            </a:r>
            <a:r>
              <a:rPr lang="ru-RU" sz="2000" dirty="0"/>
              <a:t> </a:t>
            </a:r>
            <a:r>
              <a:rPr lang="ru-RU" sz="2000" dirty="0" err="1"/>
              <a:t>переваги</a:t>
            </a:r>
            <a:r>
              <a:rPr lang="ru-RU" sz="2000" dirty="0"/>
              <a:t> над </a:t>
            </a:r>
            <a:r>
              <a:rPr lang="ru-RU" sz="2000" dirty="0" err="1"/>
              <a:t>іншими</a:t>
            </a:r>
            <a:r>
              <a:rPr lang="ru-RU" sz="2000" dirty="0"/>
              <a:t>. Плюс до </a:t>
            </a:r>
            <a:r>
              <a:rPr lang="ru-RU" sz="2000" dirty="0" err="1"/>
              <a:t>всьго</a:t>
            </a:r>
            <a:r>
              <a:rPr lang="ru-RU" sz="2000" dirty="0"/>
              <a:t>, </a:t>
            </a:r>
            <a:r>
              <a:rPr lang="ru-RU" sz="2000" dirty="0" err="1"/>
              <a:t>інтереси</a:t>
            </a:r>
            <a:r>
              <a:rPr lang="ru-RU" sz="2000" dirty="0"/>
              <a:t>  </a:t>
            </a:r>
            <a:r>
              <a:rPr lang="ru-RU" sz="2000" dirty="0" err="1"/>
              <a:t>країн</a:t>
            </a:r>
            <a:r>
              <a:rPr lang="ru-RU" sz="2000" dirty="0"/>
              <a:t> Заходу в </a:t>
            </a:r>
            <a:r>
              <a:rPr lang="ru-RU" sz="2000" dirty="0" err="1"/>
              <a:t>різних</a:t>
            </a:r>
            <a:r>
              <a:rPr lang="ru-RU" sz="2000" dirty="0"/>
              <a:t>  точках </a:t>
            </a:r>
            <a:r>
              <a:rPr lang="ru-RU" sz="2000" dirty="0" err="1"/>
              <a:t>землі</a:t>
            </a:r>
            <a:r>
              <a:rPr lang="ru-RU" sz="2000" dirty="0"/>
              <a:t>  </a:t>
            </a:r>
            <a:r>
              <a:rPr lang="ru-RU" sz="2000" dirty="0" err="1"/>
              <a:t>починають</a:t>
            </a:r>
            <a:r>
              <a:rPr lang="ru-RU" sz="2000" dirty="0"/>
              <a:t>  </a:t>
            </a:r>
            <a:r>
              <a:rPr lang="ru-RU" sz="2000" dirty="0" err="1"/>
              <a:t>наштовхуватись</a:t>
            </a:r>
            <a:r>
              <a:rPr lang="ru-RU" sz="2000" dirty="0"/>
              <a:t> на </a:t>
            </a:r>
            <a:r>
              <a:rPr lang="ru-RU" sz="2000" dirty="0" err="1"/>
              <a:t>інтереси</a:t>
            </a:r>
            <a:r>
              <a:rPr lang="ru-RU" sz="2000" dirty="0"/>
              <a:t> СРСР. Ось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нове</a:t>
            </a:r>
            <a:r>
              <a:rPr lang="ru-RU" sz="2000" dirty="0"/>
              <a:t> становище </a:t>
            </a:r>
            <a:r>
              <a:rPr lang="ru-RU" sz="2000" dirty="0" err="1"/>
              <a:t>світу</a:t>
            </a:r>
            <a:r>
              <a:rPr lang="ru-RU" sz="2000" dirty="0"/>
              <a:t>, яке </a:t>
            </a:r>
            <a:r>
              <a:rPr lang="ru-RU" sz="2000" dirty="0" err="1"/>
              <a:t>виникло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, </a:t>
            </a:r>
            <a:r>
              <a:rPr lang="ru-RU" sz="2000" dirty="0" err="1"/>
              <a:t>скоріше</a:t>
            </a:r>
            <a:r>
              <a:rPr lang="ru-RU" sz="2000" dirty="0"/>
              <a:t> </a:t>
            </a:r>
            <a:r>
              <a:rPr lang="ru-RU" sz="2000" dirty="0" err="1"/>
              <a:t>іншихи</a:t>
            </a:r>
            <a:r>
              <a:rPr lang="ru-RU" sz="2000" dirty="0"/>
              <a:t> </a:t>
            </a:r>
            <a:r>
              <a:rPr lang="ru-RU" sz="2000" dirty="0" err="1"/>
              <a:t>усвідомив</a:t>
            </a:r>
            <a:r>
              <a:rPr lang="ru-RU" sz="2000" dirty="0"/>
              <a:t> </a:t>
            </a:r>
            <a:r>
              <a:rPr lang="ru-RU" sz="2000" dirty="0" err="1"/>
              <a:t>Черчіль</a:t>
            </a:r>
            <a:r>
              <a:rPr lang="ru-RU" sz="2000" dirty="0"/>
              <a:t>, </a:t>
            </a:r>
            <a:r>
              <a:rPr lang="ru-RU" sz="2000" dirty="0" err="1"/>
              <a:t>проголосивше</a:t>
            </a:r>
            <a:r>
              <a:rPr lang="ru-RU" sz="2000" dirty="0"/>
              <a:t> "</a:t>
            </a:r>
            <a:r>
              <a:rPr lang="ru-RU" sz="2000" dirty="0" err="1"/>
              <a:t>холодну</a:t>
            </a:r>
            <a:r>
              <a:rPr lang="ru-RU" sz="2000" dirty="0"/>
              <a:t> </a:t>
            </a:r>
            <a:r>
              <a:rPr lang="ru-RU" sz="2000" dirty="0" err="1"/>
              <a:t>війну</a:t>
            </a:r>
            <a:r>
              <a:rPr lang="ru-RU" sz="2000" dirty="0"/>
              <a:t>".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Черчі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936" y="0"/>
            <a:ext cx="53728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58" y="357166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         </a:t>
            </a: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ackadder ITC" pitchFamily="82" charset="0"/>
                <a:ea typeface="+mj-ea"/>
                <a:cs typeface="+mj-cs"/>
              </a:rPr>
              <a:t>Г</a:t>
            </a:r>
            <a:r>
              <a:rPr kumimoji="0" lang="ru-RU" sz="4100" b="1" i="1" u="none" strike="noStrike" kern="1200" cap="none" spc="0" normalizeH="0" baseline="0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онка   </a:t>
            </a:r>
            <a:r>
              <a:rPr kumimoji="0" lang="ru-RU" sz="4100" b="1" i="1" u="none" strike="noStrike" kern="1200" cap="none" spc="0" normalizeH="0" baseline="0" noProof="0" dirty="0" err="1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charset="0"/>
                <a:ea typeface="+mj-ea"/>
                <a:cs typeface="+mj-cs"/>
              </a:rPr>
              <a:t>озброєнь</a:t>
            </a:r>
            <a:endParaRPr kumimoji="0" lang="ru-RU" sz="4100" b="1" i="0" u="none" strike="noStrike" kern="1200" cap="none" spc="0" normalizeH="0" baseline="0" noProof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5720" y="1785926"/>
            <a:ext cx="86423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Початок  </a:t>
            </a:r>
            <a:r>
              <a:rPr lang="ru-RU" sz="2000" dirty="0" err="1">
                <a:latin typeface="Arial" charset="0"/>
              </a:rPr>
              <a:t>її</a:t>
            </a:r>
            <a:r>
              <a:rPr lang="ru-RU" sz="2000" dirty="0"/>
              <a:t> </a:t>
            </a:r>
            <a:r>
              <a:rPr lang="ru-RU" sz="2000" dirty="0" err="1"/>
              <a:t>б</a:t>
            </a:r>
            <a:r>
              <a:rPr lang="ru-RU" sz="2000" dirty="0" err="1">
                <a:latin typeface="Arial" charset="0"/>
              </a:rPr>
              <a:t>уло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пов</a:t>
            </a:r>
            <a:r>
              <a:rPr lang="pt-PT" sz="2000" dirty="0">
                <a:latin typeface="Arial" charset="0"/>
              </a:rPr>
              <a:t>”</a:t>
            </a:r>
            <a:r>
              <a:rPr lang="ru-RU" sz="2000" dirty="0" err="1">
                <a:latin typeface="Arial" charset="0"/>
              </a:rPr>
              <a:t>язано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атомн</a:t>
            </a:r>
            <a:r>
              <a:rPr lang="ru-RU" sz="2000" dirty="0">
                <a:latin typeface="Arial" charset="0"/>
              </a:rPr>
              <a:t>ою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зброєю</a:t>
            </a:r>
            <a:r>
              <a:rPr lang="ru-RU" sz="2000" dirty="0"/>
              <a:t>. </a:t>
            </a:r>
            <a:r>
              <a:rPr lang="ru-RU" sz="2000" dirty="0">
                <a:latin typeface="Arial" charset="0"/>
              </a:rPr>
              <a:t>Як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відомо</a:t>
            </a:r>
            <a:r>
              <a:rPr lang="ru-RU" sz="2000" dirty="0"/>
              <a:t>, в 1945 </a:t>
            </a:r>
            <a:r>
              <a:rPr lang="ru-RU" sz="2000" dirty="0">
                <a:latin typeface="Arial" charset="0"/>
              </a:rPr>
              <a:t>р</a:t>
            </a:r>
            <a:r>
              <a:rPr lang="ru-RU" sz="2000" dirty="0"/>
              <a:t>. США </a:t>
            </a:r>
            <a:r>
              <a:rPr lang="ru-RU" sz="2000" dirty="0" err="1">
                <a:latin typeface="Arial" charset="0"/>
              </a:rPr>
              <a:t>виявились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є</a:t>
            </a:r>
            <a:r>
              <a:rPr lang="ru-RU" sz="2000" dirty="0" err="1"/>
              <a:t>дин</a:t>
            </a:r>
            <a:r>
              <a:rPr lang="ru-RU" sz="2000" dirty="0" err="1">
                <a:latin typeface="Arial" charset="0"/>
              </a:rPr>
              <a:t>ою</a:t>
            </a:r>
            <a:r>
              <a:rPr lang="ru-RU" sz="2000" dirty="0"/>
              <a:t> ядерно</a:t>
            </a:r>
            <a:r>
              <a:rPr lang="ru-RU" sz="2000" dirty="0">
                <a:latin typeface="Arial" charset="0"/>
              </a:rPr>
              <a:t>ю</a:t>
            </a:r>
            <a:r>
              <a:rPr lang="ru-RU" sz="2000" dirty="0"/>
              <a:t> держав</a:t>
            </a:r>
            <a:r>
              <a:rPr lang="ru-RU" sz="2000" dirty="0">
                <a:latin typeface="Arial" charset="0"/>
              </a:rPr>
              <a:t>ою</a:t>
            </a:r>
            <a:r>
              <a:rPr lang="ru-RU" sz="2000" dirty="0"/>
              <a:t> в </a:t>
            </a:r>
            <a:r>
              <a:rPr lang="ru-RU" sz="2000" dirty="0" err="1">
                <a:latin typeface="Arial" charset="0"/>
              </a:rPr>
              <a:t>світі</a:t>
            </a:r>
            <a:r>
              <a:rPr lang="ru-RU" sz="2000" dirty="0"/>
              <a:t>. В </a:t>
            </a:r>
            <a:r>
              <a:rPr lang="ru-RU" sz="2000" dirty="0" err="1"/>
              <a:t>х</a:t>
            </a:r>
            <a:r>
              <a:rPr lang="ru-RU" sz="2000" dirty="0" err="1">
                <a:latin typeface="Arial" charset="0"/>
              </a:rPr>
              <a:t>оді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йн</a:t>
            </a:r>
            <a:r>
              <a:rPr lang="ru-RU" sz="2000" dirty="0" err="1">
                <a:latin typeface="Arial" charset="0"/>
              </a:rPr>
              <a:t>и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Япон</a:t>
            </a:r>
            <a:r>
              <a:rPr lang="ru-RU" sz="2000" dirty="0" err="1">
                <a:latin typeface="Arial" charset="0"/>
              </a:rPr>
              <a:t>ією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в</a:t>
            </a:r>
            <a:r>
              <a:rPr lang="ru-RU" sz="2000" dirty="0"/>
              <a:t>они </a:t>
            </a:r>
            <a:r>
              <a:rPr lang="ru-RU" sz="2000" dirty="0" err="1"/>
              <a:t>вз</a:t>
            </a:r>
            <a:r>
              <a:rPr lang="ru-RU" sz="2000" dirty="0" err="1">
                <a:latin typeface="Arial" charset="0"/>
              </a:rPr>
              <a:t>ірвали</a:t>
            </a:r>
            <a:r>
              <a:rPr lang="ru-RU" sz="2000" dirty="0"/>
              <a:t> </a:t>
            </a:r>
            <a:r>
              <a:rPr lang="ru-RU" sz="2000" dirty="0" err="1"/>
              <a:t>атом</a:t>
            </a:r>
            <a:r>
              <a:rPr lang="ru-RU" sz="2000" dirty="0" err="1">
                <a:latin typeface="Arial" charset="0"/>
              </a:rPr>
              <a:t>ні</a:t>
            </a:r>
            <a:r>
              <a:rPr lang="ru-RU" sz="2000" dirty="0"/>
              <a:t> бомб</a:t>
            </a:r>
            <a:r>
              <a:rPr lang="ru-RU" sz="2000" dirty="0">
                <a:latin typeface="Arial" charset="0"/>
              </a:rPr>
              <a:t>и</a:t>
            </a:r>
            <a:r>
              <a:rPr lang="ru-RU" sz="2000" dirty="0"/>
              <a:t> над </a:t>
            </a:r>
            <a:r>
              <a:rPr lang="ru-RU" sz="2000" dirty="0" err="1"/>
              <a:t>японс</a:t>
            </a:r>
            <a:r>
              <a:rPr lang="ru-RU" sz="2000" dirty="0" err="1">
                <a:latin typeface="Arial" charset="0"/>
              </a:rPr>
              <a:t>ькими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містами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Х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рос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мо</a:t>
            </a:r>
            <a:r>
              <a:rPr lang="ru-RU" sz="2000" dirty="0" err="1">
                <a:latin typeface="Arial" charset="0"/>
              </a:rPr>
              <a:t>ю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/>
              <a:t> </a:t>
            </a:r>
            <a:r>
              <a:rPr lang="ru-RU" sz="2000" dirty="0" err="1"/>
              <a:t>Нагасак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/>
              <a:t>. </a:t>
            </a:r>
            <a:r>
              <a:rPr lang="ru-RU" sz="2000" dirty="0" err="1"/>
              <a:t>Стра</a:t>
            </a:r>
            <a:r>
              <a:rPr lang="ru-RU" sz="2000" dirty="0" err="1">
                <a:latin typeface="Arial" charset="0"/>
              </a:rPr>
              <a:t>тегічна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прев</a:t>
            </a:r>
            <a:r>
              <a:rPr lang="ru-RU" sz="2000" dirty="0" err="1">
                <a:latin typeface="Arial" charset="0"/>
              </a:rPr>
              <a:t>ага</a:t>
            </a:r>
            <a:r>
              <a:rPr lang="ru-RU" sz="2000" dirty="0"/>
              <a:t> прив</a:t>
            </a:r>
            <a:r>
              <a:rPr lang="ru-RU" sz="2000" dirty="0">
                <a:latin typeface="Arial" charset="0"/>
              </a:rPr>
              <a:t>ела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до </a:t>
            </a:r>
            <a:r>
              <a:rPr lang="ru-RU" sz="2000" dirty="0"/>
              <a:t>то</a:t>
            </a:r>
            <a:r>
              <a:rPr lang="ru-RU" sz="2000" dirty="0">
                <a:latin typeface="Arial" charset="0"/>
              </a:rPr>
              <a:t>го</a:t>
            </a:r>
            <a:r>
              <a:rPr lang="ru-RU" sz="2000" dirty="0"/>
              <a:t>,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що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америк</a:t>
            </a:r>
            <a:r>
              <a:rPr lang="ru-RU" sz="2000" dirty="0" err="1">
                <a:latin typeface="Arial" charset="0"/>
              </a:rPr>
              <a:t>анські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во</a:t>
            </a:r>
            <a:r>
              <a:rPr lang="ru-RU" sz="2000" dirty="0" err="1">
                <a:latin typeface="Arial" charset="0"/>
              </a:rPr>
              <a:t>єнні</a:t>
            </a:r>
            <a:r>
              <a:rPr lang="ru-RU" sz="2000" dirty="0"/>
              <a:t> стали </a:t>
            </a:r>
            <a:r>
              <a:rPr lang="ru-RU" sz="2000" dirty="0" err="1">
                <a:latin typeface="Arial" charset="0"/>
              </a:rPr>
              <a:t>будувати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р</a:t>
            </a:r>
            <a:r>
              <a:rPr lang="ru-RU" sz="2000" dirty="0" err="1">
                <a:latin typeface="Arial" charset="0"/>
              </a:rPr>
              <a:t>ізні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план</a:t>
            </a:r>
            <a:r>
              <a:rPr lang="ru-RU" sz="2000" dirty="0" err="1">
                <a:latin typeface="Arial" charset="0"/>
              </a:rPr>
              <a:t>и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уявного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удару </a:t>
            </a:r>
            <a:r>
              <a:rPr lang="ru-RU" sz="2000" dirty="0"/>
              <a:t> по </a:t>
            </a:r>
            <a:r>
              <a:rPr lang="ru-RU" sz="2000" dirty="0">
                <a:latin typeface="Arial" charset="0"/>
              </a:rPr>
              <a:t>СР</a:t>
            </a:r>
            <a:r>
              <a:rPr lang="ru-RU" sz="2000" dirty="0"/>
              <a:t>СР. </a:t>
            </a:r>
            <a:r>
              <a:rPr lang="ru-RU" sz="2000" dirty="0">
                <a:latin typeface="Arial" charset="0"/>
              </a:rPr>
              <a:t>Але</a:t>
            </a:r>
            <a:r>
              <a:rPr lang="ru-RU" sz="2000" dirty="0"/>
              <a:t> </a:t>
            </a:r>
            <a:r>
              <a:rPr lang="ru-RU" sz="2000" dirty="0" err="1"/>
              <a:t>американс</a:t>
            </a:r>
            <a:r>
              <a:rPr lang="ru-RU" sz="2000" dirty="0" err="1">
                <a:latin typeface="Arial" charset="0"/>
              </a:rPr>
              <a:t>ька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монопол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я</a:t>
            </a:r>
            <a:r>
              <a:rPr lang="ru-RU" sz="2000" dirty="0"/>
              <a:t> на </a:t>
            </a:r>
            <a:r>
              <a:rPr lang="ru-RU" sz="2000" dirty="0" err="1"/>
              <a:t>ядерн</a:t>
            </a:r>
            <a:r>
              <a:rPr lang="ru-RU" sz="2000" dirty="0" err="1">
                <a:latin typeface="Arial" charset="0"/>
              </a:rPr>
              <a:t>у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зброю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зберігалась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т</a:t>
            </a:r>
            <a:r>
              <a:rPr lang="ru-RU" sz="2000" dirty="0" err="1">
                <a:latin typeface="Arial" charset="0"/>
              </a:rPr>
              <a:t>ільки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ч</a:t>
            </a:r>
            <a:r>
              <a:rPr lang="ru-RU" sz="2000" dirty="0" err="1">
                <a:latin typeface="Arial" charset="0"/>
              </a:rPr>
              <a:t>отири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роки</a:t>
            </a:r>
            <a:r>
              <a:rPr lang="ru-RU" sz="2000" dirty="0"/>
              <a:t>. В 1949 </a:t>
            </a:r>
            <a:r>
              <a:rPr lang="ru-RU" sz="2000" dirty="0">
                <a:latin typeface="Arial" charset="0"/>
              </a:rPr>
              <a:t>р</a:t>
            </a:r>
            <a:r>
              <a:rPr lang="ru-RU" sz="2000" dirty="0"/>
              <a:t>. С</a:t>
            </a:r>
            <a:r>
              <a:rPr lang="ru-RU" sz="2000" dirty="0">
                <a:latin typeface="Arial" charset="0"/>
              </a:rPr>
              <a:t>Р</a:t>
            </a:r>
            <a:r>
              <a:rPr lang="ru-RU" sz="2000" dirty="0"/>
              <a:t>СР </a:t>
            </a:r>
            <a:r>
              <a:rPr lang="ru-RU" sz="2000" dirty="0" err="1"/>
              <a:t>про</a:t>
            </a:r>
            <a:r>
              <a:rPr lang="ru-RU" sz="2000" dirty="0" err="1">
                <a:latin typeface="Arial" charset="0"/>
              </a:rPr>
              <a:t>вів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випрбовування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сво</a:t>
            </a:r>
            <a:r>
              <a:rPr lang="ru-RU" sz="2000" dirty="0" err="1">
                <a:latin typeface="Arial" charset="0"/>
              </a:rPr>
              <a:t>єї</a:t>
            </a:r>
            <a:r>
              <a:rPr lang="ru-RU" sz="2000" dirty="0"/>
              <a:t> </a:t>
            </a:r>
            <a:r>
              <a:rPr lang="ru-RU" sz="2000" dirty="0" err="1"/>
              <a:t>пер</a:t>
            </a:r>
            <a:r>
              <a:rPr lang="ru-RU" sz="2000" dirty="0" err="1">
                <a:latin typeface="Arial" charset="0"/>
              </a:rPr>
              <a:t>шої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атомно</a:t>
            </a:r>
            <a:r>
              <a:rPr lang="ru-RU" sz="2000" dirty="0" err="1">
                <a:latin typeface="Arial" charset="0"/>
              </a:rPr>
              <a:t>ї</a:t>
            </a:r>
            <a:r>
              <a:rPr lang="ru-RU" sz="2000" dirty="0"/>
              <a:t> бомб</a:t>
            </a:r>
            <a:r>
              <a:rPr lang="ru-RU" sz="2000" dirty="0">
                <a:latin typeface="Arial" charset="0"/>
              </a:rPr>
              <a:t>и</a:t>
            </a:r>
            <a:r>
              <a:rPr lang="ru-RU" sz="2000" dirty="0"/>
              <a:t>. </a:t>
            </a:r>
            <a:r>
              <a:rPr lang="ru-RU" sz="2000" dirty="0" err="1">
                <a:latin typeface="Arial" charset="0"/>
              </a:rPr>
              <a:t>Ця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подія</a:t>
            </a:r>
            <a:r>
              <a:rPr lang="ru-RU" sz="2000" dirty="0"/>
              <a:t> стал</a:t>
            </a:r>
            <a:r>
              <a:rPr lang="ru-RU" sz="2000" dirty="0">
                <a:latin typeface="Arial" charset="0"/>
              </a:rPr>
              <a:t>а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справжнім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потря</a:t>
            </a:r>
            <a:r>
              <a:rPr lang="ru-RU" sz="2000" dirty="0" err="1">
                <a:latin typeface="Arial" charset="0"/>
              </a:rPr>
              <a:t>сінням</a:t>
            </a:r>
            <a:r>
              <a:rPr lang="ru-RU" sz="2000" dirty="0"/>
              <a:t> для </a:t>
            </a:r>
            <a:r>
              <a:rPr lang="ru-RU" sz="2000" dirty="0" err="1"/>
              <a:t>за</a:t>
            </a:r>
            <a:r>
              <a:rPr lang="ru-RU" sz="2000" dirty="0" err="1">
                <a:latin typeface="Arial" charset="0"/>
              </a:rPr>
              <a:t>хідного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світу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важливою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хо</a:t>
            </a:r>
            <a:r>
              <a:rPr lang="ru-RU" sz="2000" dirty="0" err="1">
                <a:latin typeface="Arial" charset="0"/>
              </a:rPr>
              <a:t>ю</a:t>
            </a:r>
            <a:r>
              <a:rPr lang="ru-RU" sz="2000" dirty="0"/>
              <a:t> "</a:t>
            </a:r>
            <a:r>
              <a:rPr lang="ru-RU" sz="2000" dirty="0" err="1"/>
              <a:t>холодно</a:t>
            </a:r>
            <a:r>
              <a:rPr lang="ru-RU" sz="2000" dirty="0" err="1">
                <a:latin typeface="Arial" charset="0"/>
              </a:rPr>
              <a:t>ї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йн</a:t>
            </a:r>
            <a:r>
              <a:rPr lang="ru-RU" sz="2000" dirty="0" err="1">
                <a:latin typeface="Arial" charset="0"/>
              </a:rPr>
              <a:t>и</a:t>
            </a:r>
            <a:r>
              <a:rPr lang="ru-RU" sz="2000" dirty="0"/>
              <a:t>". В </a:t>
            </a:r>
            <a:r>
              <a:rPr lang="ru-RU" sz="2000" dirty="0" err="1"/>
              <a:t>ход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подальших</a:t>
            </a:r>
            <a:r>
              <a:rPr lang="ru-RU" sz="2000" dirty="0"/>
              <a:t> </a:t>
            </a:r>
            <a:r>
              <a:rPr lang="ru-RU" sz="2000" dirty="0" err="1"/>
              <a:t>форс</a:t>
            </a:r>
            <a:r>
              <a:rPr lang="ru-RU" sz="2000" dirty="0" err="1">
                <a:latin typeface="Arial" charset="0"/>
              </a:rPr>
              <a:t>ованих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разр</a:t>
            </a:r>
            <a:r>
              <a:rPr lang="ru-RU" sz="2000" dirty="0" err="1">
                <a:latin typeface="Arial" charset="0"/>
              </a:rPr>
              <a:t>обок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/>
              <a:t> С</a:t>
            </a:r>
            <a:r>
              <a:rPr lang="ru-RU" sz="2000" dirty="0">
                <a:latin typeface="Arial" charset="0"/>
              </a:rPr>
              <a:t>Р</a:t>
            </a:r>
            <a:r>
              <a:rPr lang="ru-RU" sz="2000" dirty="0"/>
              <a:t>СР  </a:t>
            </a:r>
            <a:r>
              <a:rPr lang="ru-RU" sz="2000" dirty="0" err="1"/>
              <a:t>б</a:t>
            </a:r>
            <a:r>
              <a:rPr lang="ru-RU" sz="2000" dirty="0" err="1">
                <a:latin typeface="Arial" charset="0"/>
              </a:rPr>
              <a:t>у</a:t>
            </a:r>
            <a:r>
              <a:rPr lang="ru-RU" sz="2000" dirty="0" err="1"/>
              <a:t>ло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винайдено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/>
              <a:t>ядер</a:t>
            </a:r>
            <a:r>
              <a:rPr lang="ru-RU" sz="2000" dirty="0" err="1">
                <a:latin typeface="Arial" charset="0"/>
              </a:rPr>
              <a:t>ну</a:t>
            </a:r>
            <a:r>
              <a:rPr lang="ru-RU" sz="2000" dirty="0"/>
              <a:t>, а за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цим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/>
              <a:t>термоядерн</a:t>
            </a:r>
            <a:r>
              <a:rPr lang="ru-RU" sz="2000" dirty="0" err="1">
                <a:latin typeface="Arial" charset="0"/>
              </a:rPr>
              <a:t>у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зброю</a:t>
            </a:r>
            <a:r>
              <a:rPr lang="ru-RU" sz="2000" dirty="0"/>
              <a:t>. </a:t>
            </a:r>
            <a:r>
              <a:rPr lang="ru-RU" sz="2000" dirty="0" err="1"/>
              <a:t>Во</a:t>
            </a:r>
            <a:r>
              <a:rPr lang="ru-RU" sz="2000" dirty="0" err="1">
                <a:latin typeface="Arial" charset="0"/>
              </a:rPr>
              <a:t>ювати</a:t>
            </a:r>
            <a:r>
              <a:rPr lang="ru-RU" sz="2000" dirty="0">
                <a:latin typeface="Arial" charset="0"/>
              </a:rPr>
              <a:t>  </a:t>
            </a:r>
            <a:r>
              <a:rPr lang="ru-RU" sz="2000" dirty="0"/>
              <a:t> стало </a:t>
            </a:r>
            <a:r>
              <a:rPr lang="ru-RU" sz="2000" dirty="0" err="1">
                <a:latin typeface="Arial" charset="0"/>
              </a:rPr>
              <a:t>дуже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небезпечно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для </a:t>
            </a:r>
            <a:r>
              <a:rPr lang="ru-RU" sz="2000" dirty="0" err="1"/>
              <a:t>вс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х</a:t>
            </a:r>
            <a:r>
              <a:rPr lang="ru-RU" sz="2000" dirty="0"/>
              <a:t>, 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могло </a:t>
            </a:r>
            <a:r>
              <a:rPr lang="ru-RU" sz="2000" dirty="0" err="1">
                <a:latin typeface="Arial" charset="0"/>
              </a:rPr>
              <a:t>закінчитись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поганими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наслідками</a:t>
            </a:r>
            <a:r>
              <a:rPr lang="ru-RU" sz="2000" dirty="0"/>
              <a:t>. </a:t>
            </a:r>
            <a:r>
              <a:rPr lang="ru-RU" sz="2000" dirty="0">
                <a:latin typeface="Arial" charset="0"/>
              </a:rPr>
              <a:t>В</a:t>
            </a:r>
            <a:r>
              <a:rPr lang="uk-UA" sz="2000" dirty="0" err="1">
                <a:latin typeface="Arial" charset="0"/>
              </a:rPr>
              <a:t>инайдений</a:t>
            </a:r>
            <a:r>
              <a:rPr lang="uk-UA" sz="2000" dirty="0">
                <a:latin typeface="Arial" charset="0"/>
              </a:rPr>
              <a:t> </a:t>
            </a:r>
            <a:r>
              <a:rPr lang="ru-RU" sz="2000" dirty="0"/>
              <a:t>за </a:t>
            </a:r>
            <a:r>
              <a:rPr lang="ru-RU" sz="2000" dirty="0">
                <a:latin typeface="Arial" charset="0"/>
              </a:rPr>
              <a:t>роки</a:t>
            </a:r>
            <a:r>
              <a:rPr lang="ru-RU" sz="2000" dirty="0"/>
              <a:t> "</a:t>
            </a:r>
            <a:r>
              <a:rPr lang="ru-RU" sz="2000" dirty="0" err="1"/>
              <a:t>холодно</a:t>
            </a:r>
            <a:r>
              <a:rPr lang="ru-RU" sz="2000" dirty="0" err="1">
                <a:latin typeface="Arial" charset="0"/>
              </a:rPr>
              <a:t>ї</a:t>
            </a:r>
            <a:r>
              <a:rPr lang="ru-RU" sz="2000" dirty="0"/>
              <a:t> </a:t>
            </a:r>
            <a:r>
              <a:rPr lang="ru-RU" sz="2000" dirty="0" err="1"/>
              <a:t>в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йн</a:t>
            </a:r>
            <a:r>
              <a:rPr lang="ru-RU" sz="2000" dirty="0" err="1">
                <a:latin typeface="Arial" charset="0"/>
              </a:rPr>
              <a:t>и</a:t>
            </a:r>
            <a:r>
              <a:rPr lang="ru-RU" sz="2000" dirty="0"/>
              <a:t>" </a:t>
            </a:r>
            <a:r>
              <a:rPr lang="ru-RU" sz="2000" dirty="0" err="1"/>
              <a:t>ядерн</a:t>
            </a:r>
            <a:r>
              <a:rPr lang="ru-RU" sz="2000" dirty="0" err="1">
                <a:latin typeface="Arial" charset="0"/>
              </a:rPr>
              <a:t>и</a:t>
            </a:r>
            <a:r>
              <a:rPr lang="ru-RU" sz="2000" dirty="0" err="1"/>
              <a:t>й</a:t>
            </a:r>
            <a:r>
              <a:rPr lang="ru-RU" sz="2000" dirty="0"/>
              <a:t> </a:t>
            </a:r>
            <a:r>
              <a:rPr lang="ru-RU" sz="2000" dirty="0" err="1"/>
              <a:t>потенц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 err="1"/>
              <a:t>ал</a:t>
            </a:r>
            <a:r>
              <a:rPr lang="ru-RU" sz="2000" dirty="0"/>
              <a:t> </a:t>
            </a:r>
            <a:r>
              <a:rPr lang="ru-RU" sz="2000" dirty="0" err="1"/>
              <a:t>б</a:t>
            </a:r>
            <a:r>
              <a:rPr lang="ru-RU" sz="2000" dirty="0" err="1">
                <a:latin typeface="Arial" charset="0"/>
              </a:rPr>
              <a:t>ув</a:t>
            </a:r>
            <a:r>
              <a:rPr lang="ru-RU" sz="2000" dirty="0"/>
              <a:t> </a:t>
            </a:r>
            <a:r>
              <a:rPr lang="ru-RU" sz="2000" dirty="0">
                <a:latin typeface="Arial" charset="0"/>
              </a:rPr>
              <a:t>великий</a:t>
            </a:r>
            <a:r>
              <a:rPr lang="ru-RU" sz="2000" dirty="0"/>
              <a:t>, </a:t>
            </a:r>
            <a:r>
              <a:rPr lang="ru-RU" sz="2000" dirty="0" err="1">
                <a:latin typeface="Arial" charset="0"/>
              </a:rPr>
              <a:t>але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гігантні</a:t>
            </a:r>
            <a:r>
              <a:rPr lang="ru-RU" sz="2000" dirty="0"/>
              <a:t> запас</a:t>
            </a:r>
            <a:r>
              <a:rPr lang="ru-RU" sz="2000" dirty="0">
                <a:latin typeface="Arial" charset="0"/>
              </a:rPr>
              <a:t>и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смертельної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зброї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користі</a:t>
            </a:r>
            <a:r>
              <a:rPr lang="ru-RU" sz="2000" dirty="0"/>
              <a:t> не приносили, а </a:t>
            </a:r>
            <a:r>
              <a:rPr lang="ru-RU" sz="2000" dirty="0" err="1">
                <a:latin typeface="Arial" charset="0"/>
              </a:rPr>
              <a:t>витрати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/>
              <a:t> на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її</a:t>
            </a:r>
            <a:r>
              <a:rPr lang="ru-RU" sz="2000" dirty="0">
                <a:latin typeface="Arial" charset="0"/>
              </a:rPr>
              <a:t>  </a:t>
            </a:r>
            <a:r>
              <a:rPr lang="ru-RU" sz="2000" dirty="0" err="1">
                <a:latin typeface="Arial" charset="0"/>
              </a:rPr>
              <a:t>виробництво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і</a:t>
            </a:r>
            <a:r>
              <a:rPr lang="ru-RU" sz="2000" dirty="0"/>
              <a:t> </a:t>
            </a:r>
            <a:r>
              <a:rPr lang="ru-RU" sz="2000" dirty="0" err="1">
                <a:latin typeface="Arial" charset="0"/>
              </a:rPr>
              <a:t>збереження</a:t>
            </a:r>
            <a:r>
              <a:rPr lang="ru-RU" sz="2000" dirty="0">
                <a:latin typeface="Arial" charset="0"/>
              </a:rPr>
              <a:t> </a:t>
            </a:r>
            <a:r>
              <a:rPr lang="ru-RU" sz="2000" dirty="0" err="1">
                <a:latin typeface="Arial" charset="0"/>
              </a:rPr>
              <a:t>зростали</a:t>
            </a:r>
            <a:r>
              <a:rPr lang="ru-RU" sz="2000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хіроси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7114"/>
            <a:ext cx="5856259" cy="6770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100" b="1" i="0" u="none" strike="noStrike" kern="1200" cap="none" spc="0" normalizeH="0" baseline="0" noProof="0" dirty="0" smtClean="0">
                <a:ln w="6350"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Танк – М 1А2  </a:t>
            </a:r>
            <a:r>
              <a:rPr kumimoji="0" lang="uk-UA" sz="4100" b="1" i="0" u="none" strike="noStrike" kern="1200" cap="none" spc="0" normalizeH="0" baseline="0" noProof="0" dirty="0" err="1" smtClean="0">
                <a:ln w="6350"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Абрамс</a:t>
            </a:r>
            <a:endParaRPr kumimoji="0" lang="pt-PT" sz="4100" b="1" i="0" u="none" strike="noStrike" kern="1200" cap="none" spc="0" normalizeH="0" baseline="0" noProof="0" dirty="0" smtClean="0">
              <a:ln w="6350">
                <a:noFill/>
              </a:ln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pt-P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Найстрашніша броньована машина на сучасному полі бою - американський танк М1A2 Aбрамс, фактично неприступний, стрімкий і здатний вражати ціль за багато кілометрів. Це чудовий приклад гонки озброєнь, яка була розпочата більше 90 років тому, коли з'явилась ідея створення броньованої машини, здатної завдавати значних втрат сухопутним військам. </a:t>
            </a:r>
            <a:r>
              <a:rPr kumimoji="0" lang="uk-UA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</a:t>
            </a:r>
            <a:r>
              <a:rPr kumimoji="0" lang="pt-PT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 машина стала королем поля битви під час таких операцій, як бліцкриг.</a:t>
            </a:r>
            <a:endParaRPr kumimoji="0" lang="pt-P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1441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</cp:revision>
  <dcterms:created xsi:type="dcterms:W3CDTF">2014-05-07T12:52:23Z</dcterms:created>
  <dcterms:modified xsi:type="dcterms:W3CDTF">2014-05-07T13:15:36Z</dcterms:modified>
</cp:coreProperties>
</file>