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 id="273" r:id="rId17"/>
    <p:sldId id="274" r:id="rId18"/>
    <p:sldId id="275" r:id="rId19"/>
    <p:sldId id="264" r:id="rId20"/>
    <p:sldId id="26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DAA6965-FA3A-4803-BAAB-5EA469941DF2}" type="datetimeFigureOut">
              <a:rPr lang="ru-RU" smtClean="0"/>
              <a:t>27.04.2012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3F912-7ACE-41C6-B613-46D32D9ED55D}" type="slidenum">
              <a:rPr lang="ru-RU" smtClean="0"/>
              <a:t>‹#›</a:t>
            </a:fld>
            <a:endParaRPr lang="ru-RU"/>
          </a:p>
        </p:txBody>
      </p:sp>
    </p:spTree>
    <p:extLst>
      <p:ext uri="{BB962C8B-B14F-4D97-AF65-F5344CB8AC3E}">
        <p14:creationId xmlns:p14="http://schemas.microsoft.com/office/powerpoint/2010/main" val="384435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AA6965-FA3A-4803-BAAB-5EA469941DF2}" type="datetimeFigureOut">
              <a:rPr lang="ru-RU" smtClean="0"/>
              <a:t>27.04.2012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3F912-7ACE-41C6-B613-46D32D9ED55D}" type="slidenum">
              <a:rPr lang="ru-RU" smtClean="0"/>
              <a:t>‹#›</a:t>
            </a:fld>
            <a:endParaRPr lang="ru-RU"/>
          </a:p>
        </p:txBody>
      </p:sp>
    </p:spTree>
    <p:extLst>
      <p:ext uri="{BB962C8B-B14F-4D97-AF65-F5344CB8AC3E}">
        <p14:creationId xmlns:p14="http://schemas.microsoft.com/office/powerpoint/2010/main" val="314258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AA6965-FA3A-4803-BAAB-5EA469941DF2}" type="datetimeFigureOut">
              <a:rPr lang="ru-RU" smtClean="0"/>
              <a:t>27.04.2012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3F912-7ACE-41C6-B613-46D32D9ED55D}" type="slidenum">
              <a:rPr lang="ru-RU" smtClean="0"/>
              <a:t>‹#›</a:t>
            </a:fld>
            <a:endParaRPr lang="ru-RU"/>
          </a:p>
        </p:txBody>
      </p:sp>
    </p:spTree>
    <p:extLst>
      <p:ext uri="{BB962C8B-B14F-4D97-AF65-F5344CB8AC3E}">
        <p14:creationId xmlns:p14="http://schemas.microsoft.com/office/powerpoint/2010/main" val="299866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AA6965-FA3A-4803-BAAB-5EA469941DF2}" type="datetimeFigureOut">
              <a:rPr lang="ru-RU" smtClean="0"/>
              <a:t>27.04.2012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3F912-7ACE-41C6-B613-46D32D9ED55D}" type="slidenum">
              <a:rPr lang="ru-RU" smtClean="0"/>
              <a:t>‹#›</a:t>
            </a:fld>
            <a:endParaRPr lang="ru-RU"/>
          </a:p>
        </p:txBody>
      </p:sp>
    </p:spTree>
    <p:extLst>
      <p:ext uri="{BB962C8B-B14F-4D97-AF65-F5344CB8AC3E}">
        <p14:creationId xmlns:p14="http://schemas.microsoft.com/office/powerpoint/2010/main" val="361621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AA6965-FA3A-4803-BAAB-5EA469941DF2}" type="datetimeFigureOut">
              <a:rPr lang="ru-RU" smtClean="0"/>
              <a:t>27.04.2012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3F912-7ACE-41C6-B613-46D32D9ED55D}" type="slidenum">
              <a:rPr lang="ru-RU" smtClean="0"/>
              <a:t>‹#›</a:t>
            </a:fld>
            <a:endParaRPr lang="ru-RU"/>
          </a:p>
        </p:txBody>
      </p:sp>
    </p:spTree>
    <p:extLst>
      <p:ext uri="{BB962C8B-B14F-4D97-AF65-F5344CB8AC3E}">
        <p14:creationId xmlns:p14="http://schemas.microsoft.com/office/powerpoint/2010/main" val="92350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AA6965-FA3A-4803-BAAB-5EA469941DF2}" type="datetimeFigureOut">
              <a:rPr lang="ru-RU" smtClean="0"/>
              <a:t>27.04.2012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53F912-7ACE-41C6-B613-46D32D9ED55D}" type="slidenum">
              <a:rPr lang="ru-RU" smtClean="0"/>
              <a:t>‹#›</a:t>
            </a:fld>
            <a:endParaRPr lang="ru-RU"/>
          </a:p>
        </p:txBody>
      </p:sp>
    </p:spTree>
    <p:extLst>
      <p:ext uri="{BB962C8B-B14F-4D97-AF65-F5344CB8AC3E}">
        <p14:creationId xmlns:p14="http://schemas.microsoft.com/office/powerpoint/2010/main" val="322200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DAA6965-FA3A-4803-BAAB-5EA469941DF2}" type="datetimeFigureOut">
              <a:rPr lang="ru-RU" smtClean="0"/>
              <a:t>27.04.2012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53F912-7ACE-41C6-B613-46D32D9ED55D}" type="slidenum">
              <a:rPr lang="ru-RU" smtClean="0"/>
              <a:t>‹#›</a:t>
            </a:fld>
            <a:endParaRPr lang="ru-RU"/>
          </a:p>
        </p:txBody>
      </p:sp>
    </p:spTree>
    <p:extLst>
      <p:ext uri="{BB962C8B-B14F-4D97-AF65-F5344CB8AC3E}">
        <p14:creationId xmlns:p14="http://schemas.microsoft.com/office/powerpoint/2010/main" val="291090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DAA6965-FA3A-4803-BAAB-5EA469941DF2}" type="datetimeFigureOut">
              <a:rPr lang="ru-RU" smtClean="0"/>
              <a:t>27.04.2012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53F912-7ACE-41C6-B613-46D32D9ED55D}" type="slidenum">
              <a:rPr lang="ru-RU" smtClean="0"/>
              <a:t>‹#›</a:t>
            </a:fld>
            <a:endParaRPr lang="ru-RU"/>
          </a:p>
        </p:txBody>
      </p:sp>
    </p:spTree>
    <p:extLst>
      <p:ext uri="{BB962C8B-B14F-4D97-AF65-F5344CB8AC3E}">
        <p14:creationId xmlns:p14="http://schemas.microsoft.com/office/powerpoint/2010/main" val="33469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AA6965-FA3A-4803-BAAB-5EA469941DF2}" type="datetimeFigureOut">
              <a:rPr lang="ru-RU" smtClean="0"/>
              <a:t>27.04.2012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53F912-7ACE-41C6-B613-46D32D9ED55D}" type="slidenum">
              <a:rPr lang="ru-RU" smtClean="0"/>
              <a:t>‹#›</a:t>
            </a:fld>
            <a:endParaRPr lang="ru-RU"/>
          </a:p>
        </p:txBody>
      </p:sp>
    </p:spTree>
    <p:extLst>
      <p:ext uri="{BB962C8B-B14F-4D97-AF65-F5344CB8AC3E}">
        <p14:creationId xmlns:p14="http://schemas.microsoft.com/office/powerpoint/2010/main" val="4202680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AA6965-FA3A-4803-BAAB-5EA469941DF2}" type="datetimeFigureOut">
              <a:rPr lang="ru-RU" smtClean="0"/>
              <a:t>27.04.2012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53F912-7ACE-41C6-B613-46D32D9ED55D}" type="slidenum">
              <a:rPr lang="ru-RU" smtClean="0"/>
              <a:t>‹#›</a:t>
            </a:fld>
            <a:endParaRPr lang="ru-RU"/>
          </a:p>
        </p:txBody>
      </p:sp>
    </p:spTree>
    <p:extLst>
      <p:ext uri="{BB962C8B-B14F-4D97-AF65-F5344CB8AC3E}">
        <p14:creationId xmlns:p14="http://schemas.microsoft.com/office/powerpoint/2010/main" val="142642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AA6965-FA3A-4803-BAAB-5EA469941DF2}" type="datetimeFigureOut">
              <a:rPr lang="ru-RU" smtClean="0"/>
              <a:t>27.04.2012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53F912-7ACE-41C6-B613-46D32D9ED55D}" type="slidenum">
              <a:rPr lang="ru-RU" smtClean="0"/>
              <a:t>‹#›</a:t>
            </a:fld>
            <a:endParaRPr lang="ru-RU"/>
          </a:p>
        </p:txBody>
      </p:sp>
    </p:spTree>
    <p:extLst>
      <p:ext uri="{BB962C8B-B14F-4D97-AF65-F5344CB8AC3E}">
        <p14:creationId xmlns:p14="http://schemas.microsoft.com/office/powerpoint/2010/main" val="19084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A6965-FA3A-4803-BAAB-5EA469941DF2}" type="datetimeFigureOut">
              <a:rPr lang="ru-RU" smtClean="0"/>
              <a:t>27.04.2012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3F912-7ACE-41C6-B613-46D32D9ED55D}" type="slidenum">
              <a:rPr lang="ru-RU" smtClean="0"/>
              <a:t>‹#›</a:t>
            </a:fld>
            <a:endParaRPr lang="ru-RU"/>
          </a:p>
        </p:txBody>
      </p:sp>
    </p:spTree>
    <p:extLst>
      <p:ext uri="{BB962C8B-B14F-4D97-AF65-F5344CB8AC3E}">
        <p14:creationId xmlns:p14="http://schemas.microsoft.com/office/powerpoint/2010/main" val="212874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8" Type="http://schemas.openxmlformats.org/officeDocument/2006/relationships/image" Target="../media/image49.jpeg"/><Relationship Id="rId3" Type="http://schemas.microsoft.com/office/2007/relationships/hdphoto" Target="../media/hdphoto1.wdp"/><Relationship Id="rId7"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image" Target="../media/image61.jpeg"/><Relationship Id="rId3" Type="http://schemas.microsoft.com/office/2007/relationships/hdphoto" Target="../media/hdphoto2.wdp"/><Relationship Id="rId7" Type="http://schemas.openxmlformats.org/officeDocument/2006/relationships/image" Target="../media/image60.jpe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pic>
        <p:nvPicPr>
          <p:cNvPr id="1026" name="Picture 2" descr="D:\Документы\Рабочий стол\fran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987824" y="0"/>
            <a:ext cx="3240360" cy="6858000"/>
          </a:xfrm>
        </p:spPr>
        <p:txBody>
          <a:bodyPr>
            <a:normAutofit/>
          </a:bodyPr>
          <a:lstStyle/>
          <a:p>
            <a:r>
              <a:rPr lang="uk-UA" sz="4800" b="1" i="1" u="sng" dirty="0" smtClean="0">
                <a:effectLst>
                  <a:outerShdw blurRad="38100" dist="38100" dir="2700000" algn="tl">
                    <a:srgbClr val="000000">
                      <a:alpha val="43137"/>
                    </a:srgbClr>
                  </a:outerShdw>
                </a:effectLst>
                <a:latin typeface="Gabriola" pitchFamily="82" charset="0"/>
                <a:cs typeface="Gautami" pitchFamily="34" charset="0"/>
              </a:rPr>
              <a:t>Культура</a:t>
            </a:r>
            <a:r>
              <a:rPr lang="en-US" sz="4800" b="1" i="1" u="sng" dirty="0" smtClean="0">
                <a:effectLst>
                  <a:outerShdw blurRad="38100" dist="38100" dir="2700000" algn="tl">
                    <a:srgbClr val="000000">
                      <a:alpha val="43137"/>
                    </a:srgbClr>
                  </a:outerShdw>
                </a:effectLst>
                <a:latin typeface="Gabriola" pitchFamily="82" charset="0"/>
                <a:cs typeface="Gautami" pitchFamily="34" charset="0"/>
              </a:rPr>
              <a:t/>
            </a:r>
            <a:br>
              <a:rPr lang="en-US" sz="4800" b="1" i="1" u="sng" dirty="0" smtClean="0">
                <a:effectLst>
                  <a:outerShdw blurRad="38100" dist="38100" dir="2700000" algn="tl">
                    <a:srgbClr val="000000">
                      <a:alpha val="43137"/>
                    </a:srgbClr>
                  </a:outerShdw>
                </a:effectLst>
                <a:latin typeface="Gabriola" pitchFamily="82" charset="0"/>
                <a:cs typeface="Gautami" pitchFamily="34" charset="0"/>
              </a:rPr>
            </a:br>
            <a:r>
              <a:rPr lang="uk-UA" sz="4800" b="1" i="1" u="sng" dirty="0" smtClean="0">
                <a:effectLst>
                  <a:outerShdw blurRad="38100" dist="38100" dir="2700000" algn="tl">
                    <a:srgbClr val="000000">
                      <a:alpha val="43137"/>
                    </a:srgbClr>
                  </a:outerShdw>
                </a:effectLst>
                <a:latin typeface="Gabriola" pitchFamily="82" charset="0"/>
                <a:cs typeface="Gautami" pitchFamily="34" charset="0"/>
              </a:rPr>
              <a:t> </a:t>
            </a:r>
            <a:r>
              <a:rPr lang="uk-UA" sz="4800" b="1" i="1" u="sng" dirty="0" err="1" smtClean="0">
                <a:effectLst>
                  <a:outerShdw blurRad="38100" dist="38100" dir="2700000" algn="tl">
                    <a:srgbClr val="000000">
                      <a:alpha val="43137"/>
                    </a:srgbClr>
                  </a:outerShdw>
                </a:effectLst>
                <a:latin typeface="Gabriola" pitchFamily="82" charset="0"/>
                <a:cs typeface="Gautami" pitchFamily="34" charset="0"/>
              </a:rPr>
              <a:t>Франціі</a:t>
            </a:r>
            <a:r>
              <a:rPr lang="uk-UA" sz="4800" b="1" i="1" u="sng" dirty="0" smtClean="0">
                <a:effectLst>
                  <a:outerShdw blurRad="38100" dist="38100" dir="2700000" algn="tl">
                    <a:srgbClr val="000000">
                      <a:alpha val="43137"/>
                    </a:srgbClr>
                  </a:outerShdw>
                </a:effectLst>
                <a:latin typeface="Gabriola" pitchFamily="82" charset="0"/>
                <a:cs typeface="Gautami" pitchFamily="34" charset="0"/>
              </a:rPr>
              <a:t> наприкінці </a:t>
            </a:r>
            <a:r>
              <a:rPr lang="en-US" sz="4800" b="1" i="1" u="sng" dirty="0">
                <a:effectLst>
                  <a:outerShdw blurRad="38100" dist="38100" dir="2700000" algn="tl">
                    <a:srgbClr val="000000">
                      <a:alpha val="43137"/>
                    </a:srgbClr>
                  </a:outerShdw>
                </a:effectLst>
                <a:latin typeface="Gabriola" pitchFamily="82" charset="0"/>
                <a:cs typeface="Gautami" pitchFamily="34" charset="0"/>
              </a:rPr>
              <a:t/>
            </a:r>
            <a:br>
              <a:rPr lang="en-US" sz="4800" b="1" i="1" u="sng" dirty="0">
                <a:effectLst>
                  <a:outerShdw blurRad="38100" dist="38100" dir="2700000" algn="tl">
                    <a:srgbClr val="000000">
                      <a:alpha val="43137"/>
                    </a:srgbClr>
                  </a:outerShdw>
                </a:effectLst>
                <a:latin typeface="Gabriola" pitchFamily="82" charset="0"/>
                <a:cs typeface="Gautami" pitchFamily="34" charset="0"/>
              </a:rPr>
            </a:br>
            <a:r>
              <a:rPr lang="en-US" sz="4800" b="1" i="1" u="sng" dirty="0" smtClean="0">
                <a:effectLst>
                  <a:outerShdw blurRad="38100" dist="38100" dir="2700000" algn="tl">
                    <a:srgbClr val="000000">
                      <a:alpha val="43137"/>
                    </a:srgbClr>
                  </a:outerShdw>
                </a:effectLst>
                <a:latin typeface="Gabriola" pitchFamily="82" charset="0"/>
                <a:cs typeface="Gautami" pitchFamily="34" charset="0"/>
              </a:rPr>
              <a:t>XVIII-</a:t>
            </a:r>
            <a:r>
              <a:rPr lang="uk-UA" sz="4800" b="1" i="1" u="sng" dirty="0" smtClean="0">
                <a:effectLst>
                  <a:outerShdw blurRad="38100" dist="38100" dir="2700000" algn="tl">
                    <a:srgbClr val="000000">
                      <a:alpha val="43137"/>
                    </a:srgbClr>
                  </a:outerShdw>
                </a:effectLst>
                <a:latin typeface="Gabriola" pitchFamily="82" charset="0"/>
                <a:cs typeface="Gautami" pitchFamily="34" charset="0"/>
              </a:rPr>
              <a:t>у</a:t>
            </a:r>
            <a:r>
              <a:rPr lang="en-US" sz="4800" b="1" i="1" u="sng" dirty="0" smtClean="0">
                <a:effectLst>
                  <a:outerShdw blurRad="38100" dist="38100" dir="2700000" algn="tl">
                    <a:srgbClr val="000000">
                      <a:alpha val="43137"/>
                    </a:srgbClr>
                  </a:outerShdw>
                </a:effectLst>
                <a:latin typeface="Gabriola" pitchFamily="82" charset="0"/>
                <a:cs typeface="Gautami" pitchFamily="34" charset="0"/>
              </a:rPr>
              <a:t> XIX</a:t>
            </a:r>
            <a:r>
              <a:rPr lang="uk-UA" sz="4800" b="1" i="1" u="sng" dirty="0" smtClean="0">
                <a:effectLst>
                  <a:outerShdw blurRad="38100" dist="38100" dir="2700000" algn="tl">
                    <a:srgbClr val="000000">
                      <a:alpha val="43137"/>
                    </a:srgbClr>
                  </a:outerShdw>
                </a:effectLst>
                <a:latin typeface="Gabriola" pitchFamily="82" charset="0"/>
                <a:cs typeface="Gautami" pitchFamily="34" charset="0"/>
              </a:rPr>
              <a:t> ст.</a:t>
            </a:r>
            <a:endParaRPr lang="ru-RU" sz="4800" b="1" i="1" u="sng" dirty="0">
              <a:effectLst>
                <a:outerShdw blurRad="38100" dist="38100" dir="2700000" algn="tl">
                  <a:srgbClr val="000000">
                    <a:alpha val="43137"/>
                  </a:srgbClr>
                </a:outerShdw>
              </a:effectLst>
              <a:latin typeface="Gabriola" pitchFamily="82" charset="0"/>
              <a:cs typeface="Gautami" pitchFamily="34" charset="0"/>
            </a:endParaRPr>
          </a:p>
        </p:txBody>
      </p:sp>
    </p:spTree>
    <p:extLst>
      <p:ext uri="{BB962C8B-B14F-4D97-AF65-F5344CB8AC3E}">
        <p14:creationId xmlns:p14="http://schemas.microsoft.com/office/powerpoint/2010/main" val="691907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852936"/>
            <a:ext cx="6491064" cy="3273227"/>
          </a:xfrm>
        </p:spPr>
        <p:txBody>
          <a:bodyPr/>
          <a:lstStyle/>
          <a:p>
            <a:endParaRPr lang="ru-RU" dirty="0"/>
          </a:p>
        </p:txBody>
      </p:sp>
      <p:pic>
        <p:nvPicPr>
          <p:cNvPr id="10242" name="Picture 2" descr="D:\Документы\Рабочий стол\imagesглпрлдпродпол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18744"/>
            <a:ext cx="469957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D:\Документы\Рабочий стол\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266" y="3212975"/>
            <a:ext cx="2153398" cy="364502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Документы\Рабочий стол\рваервнровпновпноал.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631" y="0"/>
            <a:ext cx="1974668" cy="321297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D:\Документы\Рабочий стол\imagesеноапноапноа.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9299" y="0"/>
            <a:ext cx="1930853" cy="32129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D:\Документы\Рабочий стол\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12974"/>
            <a:ext cx="2034631" cy="3645026"/>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D:\Документы\Рабочий стол\imagesрапроапроапро.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4631" cy="32129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D:\Документы\Рабочий стол\imagesгларгларг.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9299" y="3212975"/>
            <a:ext cx="1972581" cy="364502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940152" y="67419"/>
            <a:ext cx="3312368" cy="6025877"/>
          </a:xfrm>
        </p:spPr>
        <p:txBody>
          <a:bodyPr>
            <a:noAutofit/>
          </a:bodyPr>
          <a:lstStyle/>
          <a:p>
            <a:r>
              <a:rPr lang="ru-RU" sz="1800" dirty="0" smtClean="0"/>
              <a:t>Як ансамбль </a:t>
            </a:r>
            <a:r>
              <a:rPr lang="ru-RU" sz="1800" dirty="0" err="1" smtClean="0"/>
              <a:t>художників</a:t>
            </a:r>
            <a:r>
              <a:rPr lang="ru-RU" sz="1800" dirty="0" smtClean="0"/>
              <a:t>, </a:t>
            </a:r>
            <a:r>
              <a:rPr lang="ru-RU" sz="1800" dirty="0" err="1" smtClean="0"/>
              <a:t>які</a:t>
            </a:r>
            <a:r>
              <a:rPr lang="ru-RU" sz="1800" dirty="0" smtClean="0"/>
              <a:t> </a:t>
            </a:r>
            <a:r>
              <a:rPr lang="ru-RU" sz="1800" dirty="0" err="1" smtClean="0"/>
              <a:t>захищають</a:t>
            </a:r>
            <a:r>
              <a:rPr lang="ru-RU" sz="1800" dirty="0" smtClean="0"/>
              <a:t> </a:t>
            </a:r>
            <a:r>
              <a:rPr lang="ru-RU" sz="1800" dirty="0" err="1" smtClean="0"/>
              <a:t>спільні</a:t>
            </a:r>
            <a:r>
              <a:rPr lang="ru-RU" sz="1800" dirty="0" smtClean="0"/>
              <a:t> </a:t>
            </a:r>
            <a:r>
              <a:rPr lang="ru-RU" sz="1800" dirty="0" err="1" smtClean="0"/>
              <a:t>цілі</a:t>
            </a:r>
            <a:r>
              <a:rPr lang="ru-RU" sz="1800" dirty="0" smtClean="0"/>
              <a:t> в </a:t>
            </a:r>
            <a:r>
              <a:rPr lang="ru-RU" sz="1800" dirty="0" err="1" smtClean="0"/>
              <a:t>мистецтві</a:t>
            </a:r>
            <a:r>
              <a:rPr lang="ru-RU" sz="1800" dirty="0" smtClean="0"/>
              <a:t>, </a:t>
            </a:r>
            <a:r>
              <a:rPr lang="ru-RU" sz="1800" dirty="0" err="1" smtClean="0"/>
              <a:t>імпресіонізм</a:t>
            </a:r>
            <a:r>
              <a:rPr lang="ru-RU" sz="1800" dirty="0" smtClean="0"/>
              <a:t> заявив про себе у 1874 р., коли </a:t>
            </a:r>
            <a:r>
              <a:rPr lang="ru-RU" sz="1800" dirty="0" err="1" smtClean="0"/>
              <a:t>група</a:t>
            </a:r>
            <a:r>
              <a:rPr lang="ru-RU" sz="1800" dirty="0" smtClean="0"/>
              <a:t> </a:t>
            </a:r>
            <a:r>
              <a:rPr lang="ru-RU" sz="1800" dirty="0" err="1" smtClean="0"/>
              <a:t>молодих</a:t>
            </a:r>
            <a:r>
              <a:rPr lang="ru-RU" sz="1800" dirty="0" smtClean="0"/>
              <a:t> </a:t>
            </a:r>
            <a:r>
              <a:rPr lang="ru-RU" sz="1800" dirty="0" err="1" smtClean="0"/>
              <a:t>живописців</a:t>
            </a:r>
            <a:r>
              <a:rPr lang="ru-RU" sz="1800" dirty="0" smtClean="0"/>
              <a:t> </a:t>
            </a:r>
            <a:r>
              <a:rPr lang="ru-RU" sz="1800" dirty="0" err="1" smtClean="0"/>
              <a:t>влаштувала</a:t>
            </a:r>
            <a:r>
              <a:rPr lang="ru-RU" sz="1800" dirty="0" smtClean="0"/>
              <a:t> </a:t>
            </a:r>
            <a:r>
              <a:rPr lang="ru-RU" sz="1800" dirty="0" err="1" smtClean="0"/>
              <a:t>виставку</a:t>
            </a:r>
            <a:r>
              <a:rPr lang="ru-RU" sz="1800" dirty="0" smtClean="0"/>
              <a:t> </a:t>
            </a:r>
            <a:r>
              <a:rPr lang="ru-RU" sz="1800" dirty="0" err="1" smtClean="0"/>
              <a:t>своїх</a:t>
            </a:r>
            <a:r>
              <a:rPr lang="ru-RU" sz="1800" dirty="0" smtClean="0"/>
              <a:t> картин в одному з </a:t>
            </a:r>
            <a:r>
              <a:rPr lang="ru-RU" sz="1800" dirty="0" err="1" smtClean="0"/>
              <a:t>паризьких</a:t>
            </a:r>
            <a:r>
              <a:rPr lang="ru-RU" sz="1800" dirty="0" smtClean="0"/>
              <a:t> </a:t>
            </a:r>
            <a:r>
              <a:rPr lang="ru-RU" sz="1800" dirty="0" err="1" smtClean="0"/>
              <a:t>фотоательє</a:t>
            </a:r>
            <a:r>
              <a:rPr lang="ru-RU" sz="1800" dirty="0" smtClean="0"/>
              <a:t>. </a:t>
            </a:r>
            <a:r>
              <a:rPr lang="ru-RU" sz="1800" dirty="0" err="1" smtClean="0"/>
              <a:t>Група</a:t>
            </a:r>
            <a:r>
              <a:rPr lang="ru-RU" sz="1800" dirty="0" smtClean="0"/>
              <a:t> включала в себе </a:t>
            </a:r>
            <a:r>
              <a:rPr lang="ru-RU" sz="1800" b="1" u="sng" dirty="0" smtClean="0"/>
              <a:t>Клода Моне, </a:t>
            </a:r>
            <a:r>
              <a:rPr lang="ru-RU" sz="1800" b="1" u="sng" dirty="0" err="1" smtClean="0"/>
              <a:t>Оґюста</a:t>
            </a:r>
            <a:r>
              <a:rPr lang="ru-RU" sz="1800" b="1" u="sng" dirty="0" smtClean="0"/>
              <a:t> Ренуара, </a:t>
            </a:r>
            <a:r>
              <a:rPr lang="ru-RU" sz="1800" b="1" u="sng" dirty="0" err="1" smtClean="0"/>
              <a:t>Каміля</a:t>
            </a:r>
            <a:r>
              <a:rPr lang="ru-RU" sz="1800" b="1" u="sng" dirty="0" smtClean="0"/>
              <a:t> </a:t>
            </a:r>
            <a:r>
              <a:rPr lang="ru-RU" sz="1800" b="1" u="sng" dirty="0" err="1" smtClean="0"/>
              <a:t>Піссарро</a:t>
            </a:r>
            <a:r>
              <a:rPr lang="ru-RU" sz="1800" b="1" u="sng" dirty="0" smtClean="0"/>
              <a:t>, Альфреда </a:t>
            </a:r>
            <a:r>
              <a:rPr lang="ru-RU" sz="1800" b="1" u="sng" dirty="0" err="1" smtClean="0"/>
              <a:t>Сіслея</a:t>
            </a:r>
            <a:r>
              <a:rPr lang="ru-RU" sz="1800" b="1" u="sng" dirty="0" smtClean="0"/>
              <a:t>, </a:t>
            </a:r>
            <a:r>
              <a:rPr lang="ru-RU" sz="1800" b="1" u="sng" dirty="0" err="1" smtClean="0"/>
              <a:t>Едґара</a:t>
            </a:r>
            <a:r>
              <a:rPr lang="ru-RU" sz="1800" b="1" u="sng" dirty="0" smtClean="0"/>
              <a:t> </a:t>
            </a:r>
            <a:r>
              <a:rPr lang="ru-RU" sz="1800" b="1" u="sng" dirty="0" err="1" smtClean="0"/>
              <a:t>Деґа</a:t>
            </a:r>
            <a:r>
              <a:rPr lang="ru-RU" sz="1800" b="1" u="sng" dirty="0" smtClean="0"/>
              <a:t>, Берту </a:t>
            </a:r>
            <a:r>
              <a:rPr lang="ru-RU" sz="1800" b="1" u="sng" dirty="0" err="1" smtClean="0"/>
              <a:t>Морізо</a:t>
            </a:r>
            <a:r>
              <a:rPr lang="ru-RU" sz="1800" b="1" u="sng" dirty="0" smtClean="0"/>
              <a:t>. </a:t>
            </a:r>
            <a:r>
              <a:rPr lang="ru-RU" sz="1800" dirty="0" err="1" smtClean="0"/>
              <a:t>Назва</a:t>
            </a:r>
            <a:r>
              <a:rPr lang="ru-RU" sz="1800" dirty="0" smtClean="0"/>
              <a:t> </a:t>
            </a:r>
            <a:r>
              <a:rPr lang="ru-RU" sz="1800" dirty="0" err="1" smtClean="0"/>
              <a:t>представленого</a:t>
            </a:r>
            <a:r>
              <a:rPr lang="ru-RU" sz="1800" dirty="0" smtClean="0"/>
              <a:t> на </a:t>
            </a:r>
            <a:r>
              <a:rPr lang="ru-RU" sz="1800" dirty="0" err="1" smtClean="0"/>
              <a:t>виставці</a:t>
            </a:r>
            <a:r>
              <a:rPr lang="ru-RU" sz="1800" dirty="0" smtClean="0"/>
              <a:t> пейзажу Клода Моне «</a:t>
            </a:r>
            <a:r>
              <a:rPr lang="ru-RU" sz="1800" dirty="0" err="1" smtClean="0"/>
              <a:t>Враження</a:t>
            </a:r>
            <a:r>
              <a:rPr lang="ru-RU" sz="1800" dirty="0" smtClean="0"/>
              <a:t>. </a:t>
            </a:r>
            <a:r>
              <a:rPr lang="ru-RU" sz="1800" dirty="0" err="1" smtClean="0"/>
              <a:t>Схід</a:t>
            </a:r>
            <a:r>
              <a:rPr lang="ru-RU" sz="1800" dirty="0" smtClean="0"/>
              <a:t> </a:t>
            </a:r>
            <a:r>
              <a:rPr lang="ru-RU" sz="1800" dirty="0" err="1" smtClean="0"/>
              <a:t>сонця</a:t>
            </a:r>
            <a:r>
              <a:rPr lang="ru-RU" sz="1800" dirty="0" smtClean="0"/>
              <a:t>» і дало </a:t>
            </a:r>
            <a:r>
              <a:rPr lang="ru-RU" sz="1800" dirty="0" err="1" smtClean="0"/>
              <a:t>назву</a:t>
            </a:r>
            <a:r>
              <a:rPr lang="ru-RU" sz="1800" dirty="0" smtClean="0"/>
              <a:t> </a:t>
            </a:r>
            <a:r>
              <a:rPr lang="ru-RU" sz="1800" dirty="0" err="1" smtClean="0"/>
              <a:t>творчості</a:t>
            </a:r>
            <a:r>
              <a:rPr lang="ru-RU" sz="1800" dirty="0" smtClean="0"/>
              <a:t> </a:t>
            </a:r>
            <a:r>
              <a:rPr lang="ru-RU" sz="1800" dirty="0" err="1" smtClean="0"/>
              <a:t>цих</a:t>
            </a:r>
            <a:r>
              <a:rPr lang="ru-RU" sz="1800" dirty="0" smtClean="0"/>
              <a:t> </a:t>
            </a:r>
            <a:r>
              <a:rPr lang="ru-RU" sz="1800" dirty="0" err="1" smtClean="0"/>
              <a:t>художників</a:t>
            </a:r>
            <a:r>
              <a:rPr lang="ru-RU" sz="1800" dirty="0" smtClean="0"/>
              <a:t>. «</a:t>
            </a:r>
            <a:r>
              <a:rPr lang="ru-RU" sz="1800" dirty="0" err="1" smtClean="0"/>
              <a:t>Враження</a:t>
            </a:r>
            <a:r>
              <a:rPr lang="ru-RU" sz="1800" dirty="0" smtClean="0"/>
              <a:t>, </a:t>
            </a:r>
            <a:r>
              <a:rPr lang="ru-RU" sz="1800" dirty="0" err="1" smtClean="0"/>
              <a:t>схід</a:t>
            </a:r>
            <a:r>
              <a:rPr lang="ru-RU" sz="1800" dirty="0" smtClean="0"/>
              <a:t> </a:t>
            </a:r>
            <a:r>
              <a:rPr lang="ru-RU" sz="1800" dirty="0" err="1" smtClean="0"/>
              <a:t>сонця</a:t>
            </a:r>
            <a:r>
              <a:rPr lang="ru-RU" sz="1800" dirty="0" smtClean="0"/>
              <a:t> (фр. </a:t>
            </a:r>
            <a:r>
              <a:rPr lang="en-US" sz="1800" dirty="0" smtClean="0"/>
              <a:t>Impression, </a:t>
            </a:r>
            <a:r>
              <a:rPr lang="en-US" sz="1800" dirty="0" err="1" smtClean="0"/>
              <a:t>soleil</a:t>
            </a:r>
            <a:r>
              <a:rPr lang="en-US" sz="1800" dirty="0" smtClean="0"/>
              <a:t> </a:t>
            </a:r>
            <a:r>
              <a:rPr lang="en-US" sz="1800" dirty="0" err="1" smtClean="0"/>
              <a:t>levant</a:t>
            </a:r>
            <a:r>
              <a:rPr lang="en-US" sz="1800" dirty="0" smtClean="0"/>
              <a:t>)»</a:t>
            </a:r>
            <a:endParaRPr lang="ru-RU" sz="1800" dirty="0"/>
          </a:p>
        </p:txBody>
      </p:sp>
    </p:spTree>
    <p:extLst>
      <p:ext uri="{BB962C8B-B14F-4D97-AF65-F5344CB8AC3E}">
        <p14:creationId xmlns:p14="http://schemas.microsoft.com/office/powerpoint/2010/main" val="2025730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11266" name="Picture 2" descr="D:\Документы\Рабочий стол\imagesнгангпнопирлполполп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9017" y="1323022"/>
            <a:ext cx="6857999" cy="421195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932038" y="274638"/>
            <a:ext cx="4211961" cy="6583362"/>
          </a:xfrm>
        </p:spPr>
        <p:txBody>
          <a:bodyPr>
            <a:normAutofit/>
          </a:bodyPr>
          <a:lstStyle/>
          <a:p>
            <a:r>
              <a:rPr lang="ru-RU" sz="2400" b="1" u="sng" dirty="0" err="1" smtClean="0"/>
              <a:t>Вінсент</a:t>
            </a:r>
            <a:r>
              <a:rPr lang="ru-RU" sz="2400" b="1" u="sng" dirty="0" smtClean="0"/>
              <a:t> </a:t>
            </a:r>
            <a:r>
              <a:rPr lang="ru-RU" sz="2400" b="1" u="sng" dirty="0" err="1" smtClean="0"/>
              <a:t>Віллем</a:t>
            </a:r>
            <a:r>
              <a:rPr lang="ru-RU" sz="2400" b="1" u="sng" dirty="0" smtClean="0"/>
              <a:t> </a:t>
            </a:r>
            <a:r>
              <a:rPr lang="ru-RU" sz="2400" b="1" u="sng" dirty="0" err="1" smtClean="0"/>
              <a:t>ван</a:t>
            </a:r>
            <a:r>
              <a:rPr lang="ru-RU" sz="2400" b="1" u="sng" dirty="0" smtClean="0"/>
              <a:t> Гог </a:t>
            </a:r>
            <a:r>
              <a:rPr lang="ru-RU" sz="2400" dirty="0" smtClean="0"/>
              <a:t>-  </a:t>
            </a:r>
            <a:r>
              <a:rPr lang="ru-RU" sz="2400" dirty="0" err="1" smtClean="0"/>
              <a:t>постімпресіоніст.У</a:t>
            </a:r>
            <a:r>
              <a:rPr lang="ru-RU" sz="2400" dirty="0" smtClean="0"/>
              <a:t> 1885 </a:t>
            </a:r>
            <a:r>
              <a:rPr lang="ru-RU" sz="2400" dirty="0" err="1" smtClean="0"/>
              <a:t>році</a:t>
            </a:r>
            <a:r>
              <a:rPr lang="ru-RU" sz="2400" dirty="0" smtClean="0"/>
              <a:t> </a:t>
            </a:r>
            <a:r>
              <a:rPr lang="ru-RU" sz="2400" dirty="0" err="1" smtClean="0"/>
              <a:t>ван</a:t>
            </a:r>
            <a:r>
              <a:rPr lang="ru-RU" sz="2400" dirty="0" smtClean="0"/>
              <a:t> Гог </a:t>
            </a:r>
            <a:r>
              <a:rPr lang="ru-RU" sz="2400" dirty="0" err="1" smtClean="0"/>
              <a:t>закінчує</a:t>
            </a:r>
            <a:r>
              <a:rPr lang="ru-RU" sz="2400" dirty="0" smtClean="0"/>
              <a:t> </a:t>
            </a:r>
            <a:r>
              <a:rPr lang="ru-RU" sz="2400" dirty="0" err="1" smtClean="0"/>
              <a:t>малювати</a:t>
            </a:r>
            <a:r>
              <a:rPr lang="ru-RU" sz="2400" dirty="0" smtClean="0"/>
              <a:t> «</a:t>
            </a:r>
            <a:r>
              <a:rPr lang="ru-RU" sz="2400" dirty="0" err="1" smtClean="0"/>
              <a:t>Їдців</a:t>
            </a:r>
            <a:r>
              <a:rPr lang="ru-RU" sz="2400" dirty="0" smtClean="0"/>
              <a:t> </a:t>
            </a:r>
            <a:r>
              <a:rPr lang="ru-RU" sz="2400" dirty="0" err="1" smtClean="0"/>
              <a:t>картоплі</a:t>
            </a:r>
            <a:r>
              <a:rPr lang="ru-RU" sz="2400" dirty="0" smtClean="0"/>
              <a:t>» яку часто </a:t>
            </a:r>
            <a:r>
              <a:rPr lang="ru-RU" sz="2400" dirty="0" err="1" smtClean="0"/>
              <a:t>називають</a:t>
            </a:r>
            <a:r>
              <a:rPr lang="ru-RU" sz="2400" dirty="0" smtClean="0"/>
              <a:t> </a:t>
            </a:r>
            <a:r>
              <a:rPr lang="ru-RU" sz="2400" dirty="0" err="1" smtClean="0"/>
              <a:t>його</a:t>
            </a:r>
            <a:r>
              <a:rPr lang="ru-RU" sz="2400" dirty="0" smtClean="0"/>
              <a:t> першим шедевром. Над </a:t>
            </a:r>
            <a:r>
              <a:rPr lang="ru-RU" sz="2400" dirty="0" err="1" smtClean="0"/>
              <a:t>цією</a:t>
            </a:r>
            <a:r>
              <a:rPr lang="ru-RU" sz="2400" dirty="0" smtClean="0"/>
              <a:t> картиною </a:t>
            </a:r>
            <a:r>
              <a:rPr lang="ru-RU" sz="2400" dirty="0" err="1" smtClean="0"/>
              <a:t>Вінсент</a:t>
            </a:r>
            <a:r>
              <a:rPr lang="ru-RU" sz="2400" dirty="0" smtClean="0"/>
              <a:t> </a:t>
            </a:r>
            <a:r>
              <a:rPr lang="ru-RU" sz="2400" dirty="0" err="1" smtClean="0"/>
              <a:t>працював</a:t>
            </a:r>
            <a:r>
              <a:rPr lang="ru-RU" sz="2400" dirty="0" smtClean="0"/>
              <a:t> весь </a:t>
            </a:r>
            <a:r>
              <a:rPr lang="ru-RU" sz="2400" dirty="0" err="1" smtClean="0"/>
              <a:t>квітень</a:t>
            </a:r>
            <a:r>
              <a:rPr lang="ru-RU" sz="2400" dirty="0" smtClean="0"/>
              <a:t>, </a:t>
            </a:r>
            <a:r>
              <a:rPr lang="ru-RU" sz="2400" dirty="0" err="1" smtClean="0"/>
              <a:t>роблячи</a:t>
            </a:r>
            <a:r>
              <a:rPr lang="ru-RU" sz="2400" dirty="0" smtClean="0"/>
              <a:t> </a:t>
            </a:r>
            <a:r>
              <a:rPr lang="ru-RU" sz="2400" dirty="0" err="1" smtClean="0"/>
              <a:t>безліч</a:t>
            </a:r>
            <a:r>
              <a:rPr lang="ru-RU" sz="2400" dirty="0" smtClean="0"/>
              <a:t> </a:t>
            </a:r>
            <a:r>
              <a:rPr lang="ru-RU" sz="2400" dirty="0" err="1" smtClean="0"/>
              <a:t>ескізів</a:t>
            </a:r>
            <a:r>
              <a:rPr lang="ru-RU" sz="2400" dirty="0" smtClean="0"/>
              <a:t> для </a:t>
            </a:r>
            <a:r>
              <a:rPr lang="ru-RU" sz="2400" dirty="0" err="1" smtClean="0"/>
              <a:t>остаточної</a:t>
            </a:r>
            <a:r>
              <a:rPr lang="ru-RU" sz="2400" dirty="0" smtClean="0"/>
              <a:t> </a:t>
            </a:r>
            <a:r>
              <a:rPr lang="ru-RU" sz="2400" dirty="0" err="1" smtClean="0"/>
              <a:t>версії</a:t>
            </a:r>
            <a:r>
              <a:rPr lang="ru-RU" sz="2400" dirty="0" smtClean="0"/>
              <a:t>, </a:t>
            </a:r>
            <a:r>
              <a:rPr lang="ru-RU" sz="2400" dirty="0" err="1" smtClean="0"/>
              <a:t>написаної</a:t>
            </a:r>
            <a:r>
              <a:rPr lang="ru-RU" sz="2400" dirty="0" smtClean="0"/>
              <a:t> </a:t>
            </a:r>
            <a:r>
              <a:rPr lang="ru-RU" sz="2400" dirty="0" err="1" smtClean="0"/>
              <a:t>олією</a:t>
            </a:r>
            <a:r>
              <a:rPr lang="ru-RU" sz="2400" dirty="0" smtClean="0"/>
              <a:t> на </a:t>
            </a:r>
            <a:r>
              <a:rPr lang="ru-RU" sz="2400" dirty="0" err="1" smtClean="0"/>
              <a:t>полотні</a:t>
            </a:r>
            <a:r>
              <a:rPr lang="ru-RU" sz="2400" dirty="0" smtClean="0"/>
              <a:t>. На </a:t>
            </a:r>
            <a:r>
              <a:rPr lang="ru-RU" sz="2400" dirty="0" err="1" smtClean="0"/>
              <a:t>картині</a:t>
            </a:r>
            <a:r>
              <a:rPr lang="ru-RU" sz="2400" dirty="0" smtClean="0"/>
              <a:t> </a:t>
            </a:r>
            <a:r>
              <a:rPr lang="ru-RU" sz="2400" dirty="0" err="1" smtClean="0"/>
              <a:t>зображено</a:t>
            </a:r>
            <a:r>
              <a:rPr lang="ru-RU" sz="2400" dirty="0" smtClean="0"/>
              <a:t> родину селян, </a:t>
            </a:r>
            <a:r>
              <a:rPr lang="ru-RU" sz="2400" dirty="0" err="1" smtClean="0"/>
              <a:t>які</a:t>
            </a:r>
            <a:r>
              <a:rPr lang="ru-RU" sz="2400" dirty="0" smtClean="0"/>
              <a:t> </a:t>
            </a:r>
            <a:r>
              <a:rPr lang="ru-RU" sz="2400" dirty="0" err="1" smtClean="0"/>
              <a:t>вечеряють</a:t>
            </a:r>
            <a:r>
              <a:rPr lang="ru-RU" sz="2400" dirty="0" smtClean="0"/>
              <a:t> </a:t>
            </a:r>
            <a:r>
              <a:rPr lang="ru-RU" sz="2400" dirty="0" err="1" smtClean="0"/>
              <a:t>картоплею</a:t>
            </a:r>
            <a:r>
              <a:rPr lang="ru-RU" sz="2400" dirty="0" smtClean="0"/>
              <a:t> при </a:t>
            </a:r>
            <a:r>
              <a:rPr lang="ru-RU" sz="2400" dirty="0" err="1" smtClean="0"/>
              <a:t>світлі</a:t>
            </a:r>
            <a:r>
              <a:rPr lang="ru-RU" sz="2400" dirty="0" smtClean="0"/>
              <a:t> </a:t>
            </a:r>
            <a:r>
              <a:rPr lang="ru-RU" sz="2400" dirty="0" err="1" smtClean="0"/>
              <a:t>лампи</a:t>
            </a:r>
            <a:r>
              <a:rPr lang="ru-RU" sz="2400" dirty="0" smtClean="0"/>
              <a:t>. </a:t>
            </a:r>
            <a:endParaRPr lang="ru-RU" sz="2400" dirty="0"/>
          </a:p>
        </p:txBody>
      </p:sp>
      <p:pic>
        <p:nvPicPr>
          <p:cNvPr id="11267" name="Picture 3" descr="D:\Документы\Рабочий стол\imagesлтєтлдєбдєт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77" y="3019425"/>
            <a:ext cx="24193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Документы\Рабочий стол\imagesтлєтлєтдєє.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77" y="4905375"/>
            <a:ext cx="23431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D:\Документы\Рабочий стол\imagesлощзжилтщзт.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074" y="12250"/>
            <a:ext cx="2755032" cy="240863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Документы\Рабочий стол\imagesлждзтщзт.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77" y="0"/>
            <a:ext cx="2381249" cy="3019425"/>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D:\Документы\Рабочий стол\indexапосмриомр.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3" y="2276872"/>
            <a:ext cx="2936992" cy="458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2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12292" name="Picture 4" descr="D:\Документы\Рабочий стол\foto-1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 y="3172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80728"/>
            <a:ext cx="9144000" cy="2160240"/>
          </a:xfrm>
        </p:spPr>
        <p:txBody>
          <a:bodyPr>
            <a:normAutofit/>
          </a:bodyPr>
          <a:lstStyle/>
          <a:p>
            <a:r>
              <a:rPr lang="uk-UA" sz="6600" dirty="0" smtClean="0"/>
              <a:t>Архітектурні особливості Франції</a:t>
            </a:r>
            <a:endParaRPr lang="ru-RU" sz="6600" dirty="0"/>
          </a:p>
        </p:txBody>
      </p:sp>
    </p:spTree>
    <p:extLst>
      <p:ext uri="{BB962C8B-B14F-4D97-AF65-F5344CB8AC3E}">
        <p14:creationId xmlns:p14="http://schemas.microsoft.com/office/powerpoint/2010/main" val="707979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0"/>
            <a:ext cx="4499992" cy="6858000"/>
          </a:xfrm>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13314" name="Picture 2" descr="D:\Документы\Рабочий стол\джєоджєолзє.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0"/>
            <a:ext cx="716428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508104" y="476672"/>
            <a:ext cx="3419872" cy="5632311"/>
          </a:xfrm>
          <a:prstGeom prst="rect">
            <a:avLst/>
          </a:prstGeom>
        </p:spPr>
        <p:txBody>
          <a:bodyPr wrap="square">
            <a:spAutoFit/>
          </a:bodyPr>
          <a:lstStyle/>
          <a:p>
            <a:r>
              <a:rPr lang="ru-RU" dirty="0" err="1" smtClean="0"/>
              <a:t>Видатною</a:t>
            </a:r>
            <a:r>
              <a:rPr lang="ru-RU" dirty="0" smtClean="0"/>
              <a:t> </a:t>
            </a:r>
            <a:r>
              <a:rPr lang="ru-RU" dirty="0" err="1" smtClean="0"/>
              <a:t>постаттю</a:t>
            </a:r>
            <a:r>
              <a:rPr lang="ru-RU" dirty="0" smtClean="0"/>
              <a:t> в </a:t>
            </a:r>
            <a:r>
              <a:rPr lang="ru-RU" dirty="0" err="1" smtClean="0"/>
              <a:t>архітектурі</a:t>
            </a:r>
            <a:r>
              <a:rPr lang="ru-RU" dirty="0" smtClean="0"/>
              <a:t> </a:t>
            </a:r>
            <a:r>
              <a:rPr lang="ru-RU" dirty="0" err="1" smtClean="0"/>
              <a:t>Франції</a:t>
            </a:r>
            <a:r>
              <a:rPr lang="ru-RU" dirty="0" smtClean="0"/>
              <a:t> </a:t>
            </a:r>
            <a:r>
              <a:rPr lang="ru-RU" dirty="0" err="1" smtClean="0"/>
              <a:t>цього</a:t>
            </a:r>
            <a:r>
              <a:rPr lang="ru-RU" dirty="0" smtClean="0"/>
              <a:t> часу </a:t>
            </a:r>
            <a:r>
              <a:rPr lang="ru-RU" dirty="0" err="1" smtClean="0"/>
              <a:t>був</a:t>
            </a:r>
            <a:r>
              <a:rPr lang="ru-RU" dirty="0" smtClean="0"/>
              <a:t> </a:t>
            </a:r>
            <a:r>
              <a:rPr lang="ru-RU" b="1" u="sng" dirty="0" smtClean="0"/>
              <a:t>Клод-</a:t>
            </a:r>
            <a:r>
              <a:rPr lang="ru-RU" b="1" u="sng" dirty="0" err="1" smtClean="0"/>
              <a:t>Нікола</a:t>
            </a:r>
            <a:r>
              <a:rPr lang="ru-RU" b="1" u="sng" dirty="0" smtClean="0"/>
              <a:t> </a:t>
            </a:r>
            <a:r>
              <a:rPr lang="ru-RU" b="1" u="sng" dirty="0" err="1" smtClean="0"/>
              <a:t>Леду</a:t>
            </a:r>
            <a:r>
              <a:rPr lang="ru-RU" b="1" u="sng" dirty="0" smtClean="0"/>
              <a:t>. </a:t>
            </a:r>
            <a:r>
              <a:rPr lang="ru-RU" dirty="0" err="1" smtClean="0"/>
              <a:t>Хоча</a:t>
            </a:r>
            <a:r>
              <a:rPr lang="ru-RU" dirty="0" smtClean="0"/>
              <a:t> </a:t>
            </a:r>
            <a:r>
              <a:rPr lang="ru-RU" dirty="0" err="1" smtClean="0"/>
              <a:t>Леду</a:t>
            </a:r>
            <a:r>
              <a:rPr lang="ru-RU" dirty="0" smtClean="0"/>
              <a:t> </a:t>
            </a:r>
            <a:r>
              <a:rPr lang="ru-RU" dirty="0" err="1" smtClean="0"/>
              <a:t>використовував</a:t>
            </a:r>
            <a:r>
              <a:rPr lang="ru-RU" dirty="0" smtClean="0"/>
              <a:t> </a:t>
            </a:r>
            <a:r>
              <a:rPr lang="ru-RU" dirty="0" err="1" smtClean="0"/>
              <a:t>елементи</a:t>
            </a:r>
            <a:r>
              <a:rPr lang="ru-RU" dirty="0" smtClean="0"/>
              <a:t> </a:t>
            </a:r>
            <a:r>
              <a:rPr lang="ru-RU" dirty="0" err="1" smtClean="0"/>
              <a:t>ордерної</a:t>
            </a:r>
            <a:r>
              <a:rPr lang="ru-RU" dirty="0" smtClean="0"/>
              <a:t> </a:t>
            </a:r>
            <a:r>
              <a:rPr lang="ru-RU" dirty="0" err="1" smtClean="0"/>
              <a:t>архітектури</a:t>
            </a:r>
            <a:r>
              <a:rPr lang="ru-RU" dirty="0" smtClean="0"/>
              <a:t>, для </a:t>
            </a:r>
            <a:r>
              <a:rPr lang="ru-RU" dirty="0" err="1" smtClean="0"/>
              <a:t>нього</a:t>
            </a:r>
            <a:r>
              <a:rPr lang="ru-RU" dirty="0" smtClean="0"/>
              <a:t> </a:t>
            </a:r>
            <a:r>
              <a:rPr lang="ru-RU" dirty="0" err="1" smtClean="0"/>
              <a:t>було</a:t>
            </a:r>
            <a:r>
              <a:rPr lang="ru-RU" dirty="0" smtClean="0"/>
              <a:t> характерно </a:t>
            </a:r>
            <a:r>
              <a:rPr lang="ru-RU" dirty="0" err="1" smtClean="0"/>
              <a:t>прагнення</a:t>
            </a:r>
            <a:r>
              <a:rPr lang="ru-RU" dirty="0" smtClean="0"/>
              <a:t> </a:t>
            </a:r>
            <a:r>
              <a:rPr lang="ru-RU" dirty="0" err="1" smtClean="0"/>
              <a:t>виявити</a:t>
            </a:r>
            <a:r>
              <a:rPr lang="ru-RU" dirty="0" smtClean="0"/>
              <a:t> красу </a:t>
            </a:r>
            <a:r>
              <a:rPr lang="ru-RU" dirty="0" err="1" smtClean="0"/>
              <a:t>геометричних</a:t>
            </a:r>
            <a:r>
              <a:rPr lang="ru-RU" dirty="0" smtClean="0"/>
              <a:t> </a:t>
            </a:r>
            <a:r>
              <a:rPr lang="ru-RU" dirty="0" err="1" smtClean="0"/>
              <a:t>співвідношень</a:t>
            </a:r>
            <a:r>
              <a:rPr lang="ru-RU" dirty="0" smtClean="0"/>
              <a:t> </a:t>
            </a:r>
            <a:r>
              <a:rPr lang="ru-RU" dirty="0" err="1" smtClean="0"/>
              <a:t>архітектурних</a:t>
            </a:r>
            <a:r>
              <a:rPr lang="ru-RU" dirty="0" smtClean="0"/>
              <a:t> </a:t>
            </a:r>
            <a:r>
              <a:rPr lang="ru-RU" dirty="0" err="1" smtClean="0"/>
              <a:t>об’ємів</a:t>
            </a:r>
            <a:r>
              <a:rPr lang="ru-RU" dirty="0" smtClean="0"/>
              <a:t>. </a:t>
            </a:r>
            <a:r>
              <a:rPr lang="ru-RU" dirty="0" err="1" smtClean="0"/>
              <a:t>Цей</a:t>
            </a:r>
            <a:r>
              <a:rPr lang="ru-RU" dirty="0" smtClean="0"/>
              <a:t> </a:t>
            </a:r>
            <a:r>
              <a:rPr lang="ru-RU" dirty="0" err="1" smtClean="0"/>
              <a:t>митець</a:t>
            </a:r>
            <a:r>
              <a:rPr lang="ru-RU" dirty="0" smtClean="0"/>
              <a:t> </a:t>
            </a:r>
            <a:r>
              <a:rPr lang="ru-RU" dirty="0" err="1" smtClean="0"/>
              <a:t>уперше</a:t>
            </a:r>
            <a:r>
              <a:rPr lang="ru-RU" dirty="0" smtClean="0"/>
              <a:t> </a:t>
            </a:r>
            <a:r>
              <a:rPr lang="ru-RU" dirty="0" err="1" smtClean="0"/>
              <a:t>виявив</a:t>
            </a:r>
            <a:r>
              <a:rPr lang="ru-RU" dirty="0" smtClean="0"/>
              <a:t> </a:t>
            </a:r>
            <a:r>
              <a:rPr lang="ru-RU" dirty="0" err="1" smtClean="0"/>
              <a:t>тяжіння</a:t>
            </a:r>
            <a:r>
              <a:rPr lang="ru-RU" dirty="0" smtClean="0"/>
              <a:t> до </a:t>
            </a:r>
            <a:r>
              <a:rPr lang="ru-RU" dirty="0" err="1" smtClean="0"/>
              <a:t>створення</a:t>
            </a:r>
            <a:r>
              <a:rPr lang="ru-RU" dirty="0" smtClean="0"/>
              <a:t> </a:t>
            </a:r>
            <a:r>
              <a:rPr lang="ru-RU" dirty="0" err="1" smtClean="0"/>
              <a:t>нової</a:t>
            </a:r>
            <a:r>
              <a:rPr lang="ru-RU" dirty="0" smtClean="0"/>
              <a:t> </a:t>
            </a:r>
            <a:r>
              <a:rPr lang="ru-RU" dirty="0" err="1" smtClean="0"/>
              <a:t>системи</a:t>
            </a:r>
            <a:r>
              <a:rPr lang="ru-RU" dirty="0" smtClean="0"/>
              <a:t> </a:t>
            </a:r>
            <a:r>
              <a:rPr lang="ru-RU" dirty="0" err="1" smtClean="0"/>
              <a:t>пластичних</a:t>
            </a:r>
            <a:r>
              <a:rPr lang="ru-RU" dirty="0" smtClean="0"/>
              <a:t> </a:t>
            </a:r>
            <a:r>
              <a:rPr lang="ru-RU" dirty="0" err="1" smtClean="0"/>
              <a:t>цінностей</a:t>
            </a:r>
            <a:r>
              <a:rPr lang="ru-RU" dirty="0" smtClean="0"/>
              <a:t>, </a:t>
            </a:r>
            <a:r>
              <a:rPr lang="ru-RU" dirty="0" err="1" smtClean="0"/>
              <a:t>які</a:t>
            </a:r>
            <a:r>
              <a:rPr lang="ru-RU" dirty="0" smtClean="0"/>
              <a:t> </a:t>
            </a:r>
            <a:r>
              <a:rPr lang="ru-RU" dirty="0" err="1" smtClean="0"/>
              <a:t>становлять</a:t>
            </a:r>
            <a:r>
              <a:rPr lang="ru-RU" dirty="0" smtClean="0"/>
              <a:t> </a:t>
            </a:r>
            <a:r>
              <a:rPr lang="ru-RU" dirty="0" err="1" smtClean="0"/>
              <a:t>відмінну</a:t>
            </a:r>
            <a:r>
              <a:rPr lang="ru-RU" dirty="0" smtClean="0"/>
              <a:t> рису </a:t>
            </a:r>
            <a:r>
              <a:rPr lang="ru-RU" dirty="0" err="1" smtClean="0"/>
              <a:t>новітньої</a:t>
            </a:r>
            <a:r>
              <a:rPr lang="ru-RU" dirty="0" smtClean="0"/>
              <a:t> </a:t>
            </a:r>
            <a:r>
              <a:rPr lang="ru-RU" dirty="0" err="1" smtClean="0"/>
              <a:t>архітектури</a:t>
            </a:r>
            <a:r>
              <a:rPr lang="ru-RU" dirty="0" smtClean="0"/>
              <a:t>. </a:t>
            </a:r>
            <a:r>
              <a:rPr lang="ru-RU" dirty="0" err="1" smtClean="0"/>
              <a:t>Леду</a:t>
            </a:r>
            <a:r>
              <a:rPr lang="ru-RU" dirty="0" smtClean="0"/>
              <a:t> – </a:t>
            </a:r>
            <a:r>
              <a:rPr lang="ru-RU" dirty="0" err="1" smtClean="0"/>
              <a:t>яскравий</a:t>
            </a:r>
            <a:r>
              <a:rPr lang="ru-RU" dirty="0" smtClean="0"/>
              <a:t> </a:t>
            </a:r>
            <a:r>
              <a:rPr lang="ru-RU" dirty="0" err="1" smtClean="0"/>
              <a:t>представник</a:t>
            </a:r>
            <a:r>
              <a:rPr lang="ru-RU" dirty="0" smtClean="0"/>
              <a:t> </a:t>
            </a:r>
            <a:r>
              <a:rPr lang="ru-RU" dirty="0" err="1" smtClean="0"/>
              <a:t>раціоналістичного</a:t>
            </a:r>
            <a:r>
              <a:rPr lang="ru-RU" dirty="0" smtClean="0"/>
              <a:t> боку </a:t>
            </a:r>
            <a:r>
              <a:rPr lang="ru-RU" dirty="0" err="1" smtClean="0"/>
              <a:t>просвітництва</a:t>
            </a:r>
            <a:r>
              <a:rPr lang="ru-RU" dirty="0" smtClean="0"/>
              <a:t> і </a:t>
            </a:r>
            <a:r>
              <a:rPr lang="ru-RU" dirty="0" err="1" smtClean="0"/>
              <a:t>суворого</a:t>
            </a:r>
            <a:r>
              <a:rPr lang="ru-RU" dirty="0" smtClean="0"/>
              <a:t> </a:t>
            </a:r>
            <a:r>
              <a:rPr lang="ru-RU" dirty="0" err="1" smtClean="0"/>
              <a:t>героїчного</a:t>
            </a:r>
            <a:r>
              <a:rPr lang="ru-RU" dirty="0" smtClean="0"/>
              <a:t> аскетизму </a:t>
            </a:r>
            <a:r>
              <a:rPr lang="ru-RU" dirty="0" err="1" smtClean="0"/>
              <a:t>доби</a:t>
            </a:r>
            <a:r>
              <a:rPr lang="ru-RU" dirty="0" smtClean="0"/>
              <a:t> </a:t>
            </a:r>
            <a:r>
              <a:rPr lang="ru-RU" dirty="0" err="1" smtClean="0"/>
              <a:t>Французької</a:t>
            </a:r>
            <a:r>
              <a:rPr lang="ru-RU" dirty="0" smtClean="0"/>
              <a:t> </a:t>
            </a:r>
            <a:r>
              <a:rPr lang="ru-RU" dirty="0" err="1" smtClean="0"/>
              <a:t>революції</a:t>
            </a:r>
            <a:r>
              <a:rPr lang="ru-RU" dirty="0" smtClean="0"/>
              <a:t> й </a:t>
            </a:r>
            <a:r>
              <a:rPr lang="ru-RU" dirty="0" err="1" smtClean="0"/>
              <a:t>одночасно</a:t>
            </a:r>
            <a:r>
              <a:rPr lang="ru-RU" dirty="0" smtClean="0"/>
              <a:t> </a:t>
            </a:r>
            <a:r>
              <a:rPr lang="ru-RU" dirty="0" err="1" smtClean="0"/>
              <a:t>провіщувач</a:t>
            </a:r>
            <a:r>
              <a:rPr lang="ru-RU" dirty="0" smtClean="0"/>
              <a:t> </a:t>
            </a:r>
            <a:r>
              <a:rPr lang="ru-RU" dirty="0" err="1" smtClean="0"/>
              <a:t>архітектури</a:t>
            </a:r>
            <a:r>
              <a:rPr lang="ru-RU" dirty="0" smtClean="0"/>
              <a:t> ХХ ст.</a:t>
            </a:r>
            <a:endParaRPr lang="ru-RU" dirty="0"/>
          </a:p>
        </p:txBody>
      </p:sp>
      <p:pic>
        <p:nvPicPr>
          <p:cNvPr id="13316" name="Picture 4" descr="D:\Документы\Рабочий стол\imagesрошзлрщхдзєдзє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 y="-28144"/>
            <a:ext cx="5508104" cy="3169112"/>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D:\Документы\Рабочий стол\еншвпншщшщзхдхїз.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140968"/>
            <a:ext cx="2751841" cy="3717032"/>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D:\Документы\Рабочий стол\imagesлджлщзжолщзр.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150" y="2628900"/>
            <a:ext cx="3164954" cy="422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136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4338" name="Picture 2" descr="D:\Документы\Рабочий стол\imagesтбдтдиргспнсаепнесенеаесн.jp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283968" y="0"/>
            <a:ext cx="488393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652120" y="197346"/>
            <a:ext cx="3275856" cy="6463308"/>
          </a:xfrm>
          <a:prstGeom prst="rect">
            <a:avLst/>
          </a:prstGeom>
        </p:spPr>
        <p:txBody>
          <a:bodyPr wrap="square">
            <a:spAutoFit/>
          </a:bodyPr>
          <a:lstStyle/>
          <a:p>
            <a:r>
              <a:rPr lang="ru-RU" dirty="0" err="1" smtClean="0"/>
              <a:t>Доба</a:t>
            </a:r>
            <a:r>
              <a:rPr lang="ru-RU" dirty="0" smtClean="0"/>
              <a:t> Консульства й </a:t>
            </a:r>
            <a:r>
              <a:rPr lang="ru-RU" dirty="0" err="1" smtClean="0"/>
              <a:t>Імперії</a:t>
            </a:r>
            <a:r>
              <a:rPr lang="ru-RU" dirty="0" smtClean="0"/>
              <a:t> – </a:t>
            </a:r>
            <a:r>
              <a:rPr lang="ru-RU" dirty="0" err="1" smtClean="0"/>
              <a:t>це</a:t>
            </a:r>
            <a:r>
              <a:rPr lang="ru-RU" dirty="0" smtClean="0"/>
              <a:t> </a:t>
            </a:r>
            <a:r>
              <a:rPr lang="ru-RU" dirty="0" err="1" smtClean="0"/>
              <a:t>завершальний</a:t>
            </a:r>
            <a:r>
              <a:rPr lang="ru-RU" dirty="0" smtClean="0"/>
              <a:t> </a:t>
            </a:r>
            <a:r>
              <a:rPr lang="ru-RU" dirty="0" err="1" smtClean="0"/>
              <a:t>етап</a:t>
            </a:r>
            <a:r>
              <a:rPr lang="ru-RU" dirty="0" smtClean="0"/>
              <a:t> </a:t>
            </a:r>
            <a:r>
              <a:rPr lang="ru-RU" dirty="0" err="1" smtClean="0"/>
              <a:t>органічного</a:t>
            </a:r>
            <a:r>
              <a:rPr lang="ru-RU" dirty="0" smtClean="0"/>
              <a:t> </a:t>
            </a:r>
            <a:r>
              <a:rPr lang="ru-RU" dirty="0" err="1" smtClean="0"/>
              <a:t>використання</a:t>
            </a:r>
            <a:r>
              <a:rPr lang="ru-RU" dirty="0" smtClean="0"/>
              <a:t> „</a:t>
            </a:r>
            <a:r>
              <a:rPr lang="ru-RU" dirty="0" err="1" smtClean="0"/>
              <a:t>стильових</a:t>
            </a:r>
            <a:r>
              <a:rPr lang="ru-RU" dirty="0" smtClean="0"/>
              <a:t>” </a:t>
            </a:r>
            <a:r>
              <a:rPr lang="ru-RU" dirty="0" err="1" smtClean="0"/>
              <a:t>принципів</a:t>
            </a:r>
            <a:r>
              <a:rPr lang="ru-RU" dirty="0" smtClean="0"/>
              <a:t> в </a:t>
            </a:r>
            <a:r>
              <a:rPr lang="ru-RU" dirty="0" err="1" smtClean="0"/>
              <a:t>архітектурі</a:t>
            </a:r>
            <a:r>
              <a:rPr lang="ru-RU" dirty="0" smtClean="0"/>
              <a:t>. В </a:t>
            </a:r>
            <a:r>
              <a:rPr lang="ru-RU" dirty="0" err="1" smtClean="0"/>
              <a:t>архітектурі</a:t>
            </a:r>
            <a:r>
              <a:rPr lang="ru-RU" dirty="0" smtClean="0"/>
              <a:t> </a:t>
            </a:r>
            <a:r>
              <a:rPr lang="ru-RU" dirty="0" err="1" smtClean="0"/>
              <a:t>Франції</a:t>
            </a:r>
            <a:r>
              <a:rPr lang="ru-RU" dirty="0" smtClean="0"/>
              <a:t> та </a:t>
            </a:r>
            <a:r>
              <a:rPr lang="ru-RU" dirty="0" err="1" smtClean="0"/>
              <a:t>цілого</a:t>
            </a:r>
            <a:r>
              <a:rPr lang="ru-RU" dirty="0" smtClean="0"/>
              <a:t> ряду </a:t>
            </a:r>
            <a:r>
              <a:rPr lang="ru-RU" dirty="0" err="1" smtClean="0"/>
              <a:t>інших</a:t>
            </a:r>
            <a:r>
              <a:rPr lang="ru-RU" dirty="0" smtClean="0"/>
              <a:t> </a:t>
            </a:r>
            <a:r>
              <a:rPr lang="ru-RU" dirty="0" err="1" smtClean="0"/>
              <a:t>європейських</a:t>
            </a:r>
            <a:r>
              <a:rPr lang="ru-RU" dirty="0" smtClean="0"/>
              <a:t> </a:t>
            </a:r>
            <a:r>
              <a:rPr lang="ru-RU" dirty="0" err="1" smtClean="0"/>
              <a:t>країн</a:t>
            </a:r>
            <a:r>
              <a:rPr lang="ru-RU" dirty="0" smtClean="0"/>
              <a:t> у </a:t>
            </a:r>
            <a:r>
              <a:rPr lang="ru-RU" dirty="0" err="1" smtClean="0"/>
              <a:t>цей</a:t>
            </a:r>
            <a:r>
              <a:rPr lang="ru-RU" dirty="0" smtClean="0"/>
              <a:t> час </a:t>
            </a:r>
            <a:r>
              <a:rPr lang="ru-RU" dirty="0" err="1" smtClean="0"/>
              <a:t>домінує</a:t>
            </a:r>
            <a:r>
              <a:rPr lang="ru-RU" dirty="0" smtClean="0"/>
              <a:t> </a:t>
            </a:r>
            <a:r>
              <a:rPr lang="ru-RU" b="1" u="sng" dirty="0" smtClean="0"/>
              <a:t>стиль </a:t>
            </a:r>
            <a:r>
              <a:rPr lang="ru-RU" b="1" u="sng" dirty="0" err="1" smtClean="0"/>
              <a:t>ампір</a:t>
            </a:r>
            <a:r>
              <a:rPr lang="ru-RU" dirty="0" smtClean="0"/>
              <a:t>, </a:t>
            </a:r>
            <a:r>
              <a:rPr lang="ru-RU" dirty="0" err="1" smtClean="0"/>
              <a:t>який</a:t>
            </a:r>
            <a:r>
              <a:rPr lang="ru-RU" dirty="0" smtClean="0"/>
              <a:t> </a:t>
            </a:r>
            <a:r>
              <a:rPr lang="ru-RU" dirty="0" err="1" smtClean="0"/>
              <a:t>з’явився</a:t>
            </a:r>
            <a:r>
              <a:rPr lang="ru-RU" dirty="0" smtClean="0"/>
              <a:t> на </a:t>
            </a:r>
            <a:r>
              <a:rPr lang="ru-RU" dirty="0" err="1" smtClean="0"/>
              <a:t>межі</a:t>
            </a:r>
            <a:r>
              <a:rPr lang="ru-RU" dirty="0" smtClean="0"/>
              <a:t> </a:t>
            </a:r>
            <a:r>
              <a:rPr lang="en-US" dirty="0" smtClean="0"/>
              <a:t>XVIII–XIX </a:t>
            </a:r>
            <a:r>
              <a:rPr lang="ru-RU" dirty="0" smtClean="0"/>
              <a:t>ст. </a:t>
            </a:r>
            <a:r>
              <a:rPr lang="ru-RU" dirty="0" err="1" smtClean="0"/>
              <a:t>Він</a:t>
            </a:r>
            <a:r>
              <a:rPr lang="ru-RU" dirty="0" smtClean="0"/>
              <a:t> </a:t>
            </a:r>
            <a:r>
              <a:rPr lang="ru-RU" dirty="0" err="1" smtClean="0"/>
              <a:t>був</a:t>
            </a:r>
            <a:r>
              <a:rPr lang="ru-RU" dirty="0" smtClean="0"/>
              <a:t> </a:t>
            </a:r>
            <a:r>
              <a:rPr lang="ru-RU" dirty="0" err="1" smtClean="0"/>
              <a:t>повним</a:t>
            </a:r>
            <a:r>
              <a:rPr lang="ru-RU" dirty="0" smtClean="0"/>
              <a:t> </a:t>
            </a:r>
            <a:r>
              <a:rPr lang="ru-RU" dirty="0" err="1" smtClean="0"/>
              <a:t>запереченням</a:t>
            </a:r>
            <a:r>
              <a:rPr lang="ru-RU" dirty="0" smtClean="0"/>
              <a:t> </a:t>
            </a:r>
            <a:r>
              <a:rPr lang="ru-RU" dirty="0" err="1" smtClean="0"/>
              <a:t>минулого</a:t>
            </a:r>
            <a:r>
              <a:rPr lang="ru-RU" dirty="0" smtClean="0"/>
              <a:t>, на </a:t>
            </a:r>
            <a:r>
              <a:rPr lang="ru-RU" dirty="0" err="1" smtClean="0"/>
              <a:t>відміну</a:t>
            </a:r>
            <a:r>
              <a:rPr lang="ru-RU" dirty="0" smtClean="0"/>
              <a:t> </a:t>
            </a:r>
            <a:r>
              <a:rPr lang="ru-RU" dirty="0" err="1" smtClean="0"/>
              <a:t>від</a:t>
            </a:r>
            <a:r>
              <a:rPr lang="ru-RU" dirty="0" smtClean="0"/>
              <a:t> </a:t>
            </a:r>
            <a:r>
              <a:rPr lang="ru-RU" dirty="0" err="1" smtClean="0"/>
              <a:t>класицизму</a:t>
            </a:r>
            <a:r>
              <a:rPr lang="ru-RU" dirty="0" smtClean="0"/>
              <a:t> </a:t>
            </a:r>
            <a:r>
              <a:rPr lang="ru-RU" dirty="0" err="1" smtClean="0"/>
              <a:t>другої</a:t>
            </a:r>
            <a:r>
              <a:rPr lang="ru-RU" dirty="0" smtClean="0"/>
              <a:t> </a:t>
            </a:r>
            <a:r>
              <a:rPr lang="ru-RU" dirty="0" err="1" smtClean="0"/>
              <a:t>половини</a:t>
            </a:r>
            <a:r>
              <a:rPr lang="ru-RU" dirty="0" smtClean="0"/>
              <a:t> </a:t>
            </a:r>
            <a:r>
              <a:rPr lang="en-US" dirty="0" smtClean="0"/>
              <a:t>XVIII </a:t>
            </a:r>
            <a:r>
              <a:rPr lang="ru-RU" dirty="0" smtClean="0"/>
              <a:t>ст., у </a:t>
            </a:r>
            <a:r>
              <a:rPr lang="ru-RU" dirty="0" err="1" smtClean="0"/>
              <a:t>якому</a:t>
            </a:r>
            <a:r>
              <a:rPr lang="ru-RU" dirty="0" smtClean="0"/>
              <a:t> </a:t>
            </a:r>
            <a:r>
              <a:rPr lang="ru-RU" dirty="0" err="1" smtClean="0"/>
              <a:t>ще</a:t>
            </a:r>
            <a:r>
              <a:rPr lang="ru-RU" dirty="0" smtClean="0"/>
              <a:t> </a:t>
            </a:r>
            <a:r>
              <a:rPr lang="ru-RU" dirty="0" err="1" smtClean="0"/>
              <a:t>були</a:t>
            </a:r>
            <a:r>
              <a:rPr lang="ru-RU" dirty="0" smtClean="0"/>
              <a:t> </a:t>
            </a:r>
            <a:r>
              <a:rPr lang="ru-RU" dirty="0" err="1" smtClean="0"/>
              <a:t>відчутні</a:t>
            </a:r>
            <a:r>
              <a:rPr lang="ru-RU" dirty="0" smtClean="0"/>
              <a:t> </a:t>
            </a:r>
            <a:r>
              <a:rPr lang="ru-RU" dirty="0" err="1" smtClean="0"/>
              <a:t>барокові</a:t>
            </a:r>
            <a:r>
              <a:rPr lang="ru-RU" dirty="0" smtClean="0"/>
              <a:t> </a:t>
            </a:r>
            <a:r>
              <a:rPr lang="ru-RU" dirty="0" err="1" smtClean="0"/>
              <a:t>тенденції</a:t>
            </a:r>
            <a:r>
              <a:rPr lang="ru-RU" dirty="0" smtClean="0"/>
              <a:t>. </a:t>
            </a:r>
            <a:r>
              <a:rPr lang="ru-RU" dirty="0" err="1" smtClean="0"/>
              <a:t>Саме</a:t>
            </a:r>
            <a:r>
              <a:rPr lang="ru-RU" dirty="0" smtClean="0"/>
              <a:t> </a:t>
            </a:r>
            <a:r>
              <a:rPr lang="ru-RU" dirty="0" err="1" smtClean="0"/>
              <a:t>Франція</a:t>
            </a:r>
            <a:r>
              <a:rPr lang="ru-RU" dirty="0" smtClean="0"/>
              <a:t> </a:t>
            </a:r>
            <a:r>
              <a:rPr lang="ru-RU" dirty="0" err="1" smtClean="0"/>
              <a:t>знову</a:t>
            </a:r>
            <a:r>
              <a:rPr lang="ru-RU" dirty="0" smtClean="0"/>
              <a:t> </a:t>
            </a:r>
            <a:r>
              <a:rPr lang="ru-RU" dirty="0" err="1" smtClean="0"/>
              <a:t>визначила</a:t>
            </a:r>
            <a:r>
              <a:rPr lang="ru-RU" dirty="0" smtClean="0"/>
              <a:t> </a:t>
            </a:r>
            <a:r>
              <a:rPr lang="ru-RU" dirty="0" err="1" smtClean="0"/>
              <a:t>зміну</a:t>
            </a:r>
            <a:r>
              <a:rPr lang="ru-RU" dirty="0" smtClean="0"/>
              <a:t> стилю. Тут у </a:t>
            </a:r>
            <a:r>
              <a:rPr lang="ru-RU" dirty="0" err="1" smtClean="0"/>
              <a:t>результаті</a:t>
            </a:r>
            <a:r>
              <a:rPr lang="ru-RU" dirty="0" smtClean="0"/>
              <a:t> </a:t>
            </a:r>
            <a:r>
              <a:rPr lang="ru-RU" dirty="0" err="1" smtClean="0"/>
              <a:t>спільної</a:t>
            </a:r>
            <a:r>
              <a:rPr lang="ru-RU" dirty="0" smtClean="0"/>
              <a:t> </a:t>
            </a:r>
            <a:r>
              <a:rPr lang="ru-RU" dirty="0" err="1" smtClean="0"/>
              <a:t>творчості</a:t>
            </a:r>
            <a:r>
              <a:rPr lang="ru-RU" dirty="0" smtClean="0"/>
              <a:t> </a:t>
            </a:r>
            <a:r>
              <a:rPr lang="ru-RU" dirty="0" err="1" smtClean="0"/>
              <a:t>імператорських</a:t>
            </a:r>
            <a:r>
              <a:rPr lang="ru-RU" dirty="0" smtClean="0"/>
              <a:t> </a:t>
            </a:r>
            <a:r>
              <a:rPr lang="ru-RU" dirty="0" err="1" smtClean="0"/>
              <a:t>архітекторів</a:t>
            </a:r>
            <a:r>
              <a:rPr lang="ru-RU" dirty="0" smtClean="0"/>
              <a:t> </a:t>
            </a:r>
            <a:r>
              <a:rPr lang="ru-RU" dirty="0" err="1" smtClean="0"/>
              <a:t>Перс’є</a:t>
            </a:r>
            <a:r>
              <a:rPr lang="ru-RU" dirty="0" smtClean="0"/>
              <a:t> й </a:t>
            </a:r>
            <a:r>
              <a:rPr lang="ru-RU" dirty="0" err="1" smtClean="0"/>
              <a:t>Фонтена</a:t>
            </a:r>
            <a:r>
              <a:rPr lang="ru-RU" dirty="0" smtClean="0"/>
              <a:t> </a:t>
            </a:r>
            <a:r>
              <a:rPr lang="ru-RU" dirty="0" err="1" smtClean="0"/>
              <a:t>виник</a:t>
            </a:r>
            <a:r>
              <a:rPr lang="ru-RU" dirty="0" smtClean="0"/>
              <a:t> </a:t>
            </a:r>
            <a:r>
              <a:rPr lang="ru-RU" dirty="0" err="1" smtClean="0"/>
              <a:t>новий</a:t>
            </a:r>
            <a:r>
              <a:rPr lang="ru-RU" dirty="0" smtClean="0"/>
              <a:t> </a:t>
            </a:r>
            <a:r>
              <a:rPr lang="ru-RU" dirty="0" err="1" smtClean="0"/>
              <a:t>величний</a:t>
            </a:r>
            <a:r>
              <a:rPr lang="ru-RU" dirty="0" smtClean="0"/>
              <a:t> і </a:t>
            </a:r>
            <a:r>
              <a:rPr lang="ru-RU" dirty="0" err="1" smtClean="0"/>
              <a:t>монументальний</a:t>
            </a:r>
            <a:r>
              <a:rPr lang="ru-RU" dirty="0" smtClean="0"/>
              <a:t> стиль, </a:t>
            </a:r>
            <a:r>
              <a:rPr lang="ru-RU" dirty="0" err="1" smtClean="0"/>
              <a:t>що</a:t>
            </a:r>
            <a:r>
              <a:rPr lang="ru-RU" dirty="0" smtClean="0"/>
              <a:t> </a:t>
            </a:r>
            <a:r>
              <a:rPr lang="ru-RU" dirty="0" err="1" smtClean="0"/>
              <a:t>відповідав</a:t>
            </a:r>
            <a:r>
              <a:rPr lang="ru-RU" dirty="0" smtClean="0"/>
              <a:t> </a:t>
            </a:r>
            <a:r>
              <a:rPr lang="ru-RU" dirty="0" err="1" smtClean="0"/>
              <a:t>грандіозним</a:t>
            </a:r>
            <a:r>
              <a:rPr lang="ru-RU" dirty="0" smtClean="0"/>
              <a:t> </a:t>
            </a:r>
            <a:r>
              <a:rPr lang="ru-RU" dirty="0" err="1" smtClean="0"/>
              <a:t>зазіханням</a:t>
            </a:r>
            <a:r>
              <a:rPr lang="ru-RU" dirty="0" smtClean="0"/>
              <a:t> </a:t>
            </a:r>
            <a:r>
              <a:rPr lang="ru-RU" dirty="0" err="1" smtClean="0"/>
              <a:t>наполеонівської</a:t>
            </a:r>
            <a:r>
              <a:rPr lang="ru-RU" dirty="0" smtClean="0"/>
              <a:t> </a:t>
            </a:r>
            <a:r>
              <a:rPr lang="ru-RU" dirty="0" err="1" smtClean="0"/>
              <a:t>імперії</a:t>
            </a:r>
            <a:r>
              <a:rPr lang="ru-RU" dirty="0" smtClean="0"/>
              <a:t>.</a:t>
            </a:r>
            <a:endParaRPr lang="ru-RU" dirty="0"/>
          </a:p>
        </p:txBody>
      </p:sp>
      <p:pic>
        <p:nvPicPr>
          <p:cNvPr id="14339" name="Picture 3" descr="D:\Документы\Рабочий стол\imagesльдьлдюлдлджлдж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5" y="2522538"/>
            <a:ext cx="3491881" cy="242088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D:\Документы\Рабочий стол\imagesапорол.юбьти.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11760" cy="270892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D:\Документы\Рабочий стол\imagesиролирлмролмр.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4888" y="0"/>
            <a:ext cx="3377232" cy="252253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D:\Документы\Рабочий стол\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6607" y="2470645"/>
            <a:ext cx="2185514"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D:\Документы\Рабочий стол\imagesбжлдрпмеравпвсарп.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4943426"/>
            <a:ext cx="3168352" cy="1914574"/>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D:\Документы\Рабочий стол\imagesлдолдролмирос.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4956670"/>
            <a:ext cx="2483768"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163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15363" name="Picture 3" descr="D:\Документы\Рабочий стол\imagesтбиолмирос ир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0"/>
            <a:ext cx="8785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724128" y="0"/>
            <a:ext cx="3395573" cy="6525344"/>
          </a:xfrm>
        </p:spPr>
        <p:txBody>
          <a:bodyPr>
            <a:normAutofit/>
          </a:bodyPr>
          <a:lstStyle/>
          <a:p>
            <a:r>
              <a:rPr lang="ru-RU" sz="1800" dirty="0" err="1" smtClean="0"/>
              <a:t>Ампір</a:t>
            </a:r>
            <a:r>
              <a:rPr lang="ru-RU" sz="1800" dirty="0" smtClean="0"/>
              <a:t> </a:t>
            </a:r>
            <a:r>
              <a:rPr lang="ru-RU" sz="1800" dirty="0" err="1" smtClean="0"/>
              <a:t>дуже</a:t>
            </a:r>
            <a:r>
              <a:rPr lang="ru-RU" sz="1800" dirty="0" smtClean="0"/>
              <a:t> </a:t>
            </a:r>
            <a:r>
              <a:rPr lang="ru-RU" sz="1800" dirty="0" err="1" smtClean="0"/>
              <a:t>яскраво</a:t>
            </a:r>
            <a:r>
              <a:rPr lang="ru-RU" sz="1800" dirty="0" smtClean="0"/>
              <a:t> проявив себе в </a:t>
            </a:r>
            <a:r>
              <a:rPr lang="ru-RU" sz="1800" dirty="0" err="1" smtClean="0"/>
              <a:t>інтер’єрі</a:t>
            </a:r>
            <a:r>
              <a:rPr lang="ru-RU" sz="1800" dirty="0" smtClean="0"/>
              <a:t>. Для </a:t>
            </a:r>
            <a:r>
              <a:rPr lang="ru-RU" sz="1800" dirty="0" err="1" smtClean="0"/>
              <a:t>парадних</a:t>
            </a:r>
            <a:r>
              <a:rPr lang="ru-RU" sz="1800" dirty="0" smtClean="0"/>
              <a:t> </a:t>
            </a:r>
            <a:r>
              <a:rPr lang="ru-RU" sz="1800" dirty="0" err="1" smtClean="0"/>
              <a:t>споруд</a:t>
            </a:r>
            <a:r>
              <a:rPr lang="ru-RU" sz="1800" dirty="0" smtClean="0"/>
              <a:t> </a:t>
            </a:r>
            <a:r>
              <a:rPr lang="ru-RU" sz="1800" dirty="0" err="1" smtClean="0"/>
              <a:t>ампіру</a:t>
            </a:r>
            <a:r>
              <a:rPr lang="ru-RU" sz="1800" dirty="0" smtClean="0"/>
              <a:t> характерна </a:t>
            </a:r>
            <a:r>
              <a:rPr lang="ru-RU" sz="1800" dirty="0" err="1" smtClean="0"/>
              <a:t>єдність</a:t>
            </a:r>
            <a:r>
              <a:rPr lang="ru-RU" sz="1800" dirty="0" smtClean="0"/>
              <a:t> стилю – форм </a:t>
            </a:r>
            <a:r>
              <a:rPr lang="ru-RU" sz="1800" dirty="0" err="1" smtClean="0"/>
              <a:t>одягу</a:t>
            </a:r>
            <a:r>
              <a:rPr lang="ru-RU" sz="1800" dirty="0" smtClean="0"/>
              <a:t>, </a:t>
            </a:r>
            <a:r>
              <a:rPr lang="ru-RU" sz="1800" dirty="0" err="1" smtClean="0"/>
              <a:t>меблів</a:t>
            </a:r>
            <a:r>
              <a:rPr lang="ru-RU" sz="1800" dirty="0" smtClean="0"/>
              <a:t>, картин, статуй і </a:t>
            </a:r>
            <a:r>
              <a:rPr lang="ru-RU" sz="1800" dirty="0" err="1" smtClean="0"/>
              <a:t>архітектури</a:t>
            </a:r>
            <a:r>
              <a:rPr lang="ru-RU" sz="1800" dirty="0" smtClean="0"/>
              <a:t>. </a:t>
            </a:r>
            <a:r>
              <a:rPr lang="ru-RU" sz="1800" dirty="0" err="1" smtClean="0"/>
              <a:t>Характерним</a:t>
            </a:r>
            <a:r>
              <a:rPr lang="ru-RU" sz="1800" dirty="0" smtClean="0"/>
              <a:t> прикладом є </a:t>
            </a:r>
            <a:r>
              <a:rPr lang="ru-RU" sz="1800" dirty="0" err="1" smtClean="0"/>
              <a:t>внутрішнє</a:t>
            </a:r>
            <a:r>
              <a:rPr lang="ru-RU" sz="1800" dirty="0" smtClean="0"/>
              <a:t> </a:t>
            </a:r>
            <a:r>
              <a:rPr lang="ru-RU" sz="1800" dirty="0" err="1" smtClean="0"/>
              <a:t>оздоблення</a:t>
            </a:r>
            <a:r>
              <a:rPr lang="ru-RU" sz="1800" dirty="0" smtClean="0"/>
              <a:t> палацу </a:t>
            </a:r>
            <a:r>
              <a:rPr lang="ru-RU" sz="1800" dirty="0" err="1" smtClean="0"/>
              <a:t>Мальмезон</a:t>
            </a:r>
            <a:r>
              <a:rPr lang="ru-RU" sz="1800" dirty="0" smtClean="0"/>
              <a:t>, </a:t>
            </a:r>
            <a:r>
              <a:rPr lang="ru-RU" sz="1800" dirty="0" err="1" smtClean="0"/>
              <a:t>створене</a:t>
            </a:r>
            <a:r>
              <a:rPr lang="ru-RU" sz="1800" dirty="0" smtClean="0"/>
              <a:t> </a:t>
            </a:r>
            <a:r>
              <a:rPr lang="ru-RU" sz="1800" dirty="0" err="1" smtClean="0"/>
              <a:t>архітекторами</a:t>
            </a:r>
            <a:r>
              <a:rPr lang="ru-RU" sz="1800" dirty="0" smtClean="0"/>
              <a:t> </a:t>
            </a:r>
            <a:r>
              <a:rPr lang="ru-RU" sz="1800" dirty="0" err="1" smtClean="0"/>
              <a:t>Ш.Персіє</a:t>
            </a:r>
            <a:r>
              <a:rPr lang="ru-RU" sz="1800" dirty="0" smtClean="0"/>
              <a:t> та </a:t>
            </a:r>
            <a:r>
              <a:rPr lang="ru-RU" sz="1800" dirty="0" err="1" smtClean="0"/>
              <a:t>П.Фонтеном</a:t>
            </a:r>
            <a:r>
              <a:rPr lang="ru-RU" sz="1800" dirty="0" smtClean="0"/>
              <a:t>.</a:t>
            </a:r>
            <a:br>
              <a:rPr lang="ru-RU" sz="1800" dirty="0" smtClean="0"/>
            </a:br>
            <a:r>
              <a:rPr lang="ru-RU" sz="1800" dirty="0" smtClean="0"/>
              <a:t>У </a:t>
            </a:r>
            <a:r>
              <a:rPr lang="ru-RU" sz="1800" dirty="0" err="1" smtClean="0"/>
              <a:t>наполеонівську</a:t>
            </a:r>
            <a:r>
              <a:rPr lang="ru-RU" sz="1800" dirty="0" smtClean="0"/>
              <a:t> </a:t>
            </a:r>
            <a:r>
              <a:rPr lang="ru-RU" sz="1800" dirty="0" err="1" smtClean="0"/>
              <a:t>добу</a:t>
            </a:r>
            <a:r>
              <a:rPr lang="ru-RU" sz="1800" dirty="0" smtClean="0"/>
              <a:t> </a:t>
            </a:r>
            <a:r>
              <a:rPr lang="ru-RU" sz="1800" dirty="0" err="1" smtClean="0"/>
              <a:t>завершується</a:t>
            </a:r>
            <a:r>
              <a:rPr lang="ru-RU" sz="1800" dirty="0" smtClean="0"/>
              <a:t> </a:t>
            </a:r>
            <a:r>
              <a:rPr lang="ru-RU" sz="1800" dirty="0" err="1" smtClean="0"/>
              <a:t>організація</a:t>
            </a:r>
            <a:r>
              <a:rPr lang="ru-RU" sz="1800" dirty="0" smtClean="0"/>
              <a:t> </a:t>
            </a:r>
            <a:r>
              <a:rPr lang="ru-RU" sz="1800" dirty="0" err="1" smtClean="0"/>
              <a:t>величезної</a:t>
            </a:r>
            <a:r>
              <a:rPr lang="ru-RU" sz="1800" dirty="0" smtClean="0"/>
              <a:t> </a:t>
            </a:r>
            <a:r>
              <a:rPr lang="ru-RU" sz="1800" dirty="0" err="1" smtClean="0"/>
              <a:t>просторової</a:t>
            </a:r>
            <a:r>
              <a:rPr lang="ru-RU" sz="1800" dirty="0" smtClean="0"/>
              <a:t> </a:t>
            </a:r>
            <a:r>
              <a:rPr lang="ru-RU" sz="1800" dirty="0" err="1" smtClean="0"/>
              <a:t>осі</a:t>
            </a:r>
            <a:r>
              <a:rPr lang="ru-RU" sz="1800" dirty="0" smtClean="0"/>
              <a:t> Парижу на </a:t>
            </a:r>
            <a:r>
              <a:rPr lang="ru-RU" sz="1800" dirty="0" err="1" smtClean="0"/>
              <a:t>кілька</a:t>
            </a:r>
            <a:r>
              <a:rPr lang="ru-RU" sz="1800" dirty="0" smtClean="0"/>
              <a:t> </a:t>
            </a:r>
            <a:r>
              <a:rPr lang="ru-RU" sz="1800" dirty="0" err="1" smtClean="0"/>
              <a:t>кілометрів</a:t>
            </a:r>
            <a:r>
              <a:rPr lang="ru-RU" sz="1800" dirty="0" smtClean="0"/>
              <a:t> </a:t>
            </a:r>
            <a:r>
              <a:rPr lang="ru-RU" sz="1800" dirty="0" err="1" smtClean="0"/>
              <a:t>від</a:t>
            </a:r>
            <a:r>
              <a:rPr lang="ru-RU" sz="1800" dirty="0" smtClean="0"/>
              <a:t> </a:t>
            </a:r>
            <a:r>
              <a:rPr lang="ru-RU" sz="1800" dirty="0" err="1" smtClean="0"/>
              <a:t>внутрішнього</a:t>
            </a:r>
            <a:r>
              <a:rPr lang="ru-RU" sz="1800" dirty="0" smtClean="0"/>
              <a:t> двору Лувра через </a:t>
            </a:r>
            <a:r>
              <a:rPr lang="ru-RU" sz="1800" dirty="0" err="1" smtClean="0"/>
              <a:t>площу</a:t>
            </a:r>
            <a:r>
              <a:rPr lang="ru-RU" sz="1800" dirty="0" smtClean="0"/>
              <a:t> </a:t>
            </a:r>
            <a:r>
              <a:rPr lang="ru-RU" sz="1800" dirty="0" err="1" smtClean="0"/>
              <a:t>Каррузель</a:t>
            </a:r>
            <a:r>
              <a:rPr lang="ru-RU" sz="1800" dirty="0" smtClean="0"/>
              <a:t>, сади і палац </a:t>
            </a:r>
            <a:r>
              <a:rPr lang="ru-RU" sz="1800" dirty="0" err="1" smtClean="0"/>
              <a:t>Тюїльрі</a:t>
            </a:r>
            <a:r>
              <a:rPr lang="ru-RU" sz="1800" dirty="0" smtClean="0"/>
              <a:t>, </a:t>
            </a:r>
            <a:r>
              <a:rPr lang="ru-RU" sz="1800" dirty="0" err="1" smtClean="0"/>
              <a:t>площу</a:t>
            </a:r>
            <a:r>
              <a:rPr lang="ru-RU" sz="1800" dirty="0" smtClean="0"/>
              <a:t> </a:t>
            </a:r>
            <a:r>
              <a:rPr lang="ru-RU" sz="1800" dirty="0" err="1" smtClean="0"/>
              <a:t>Згоди</a:t>
            </a:r>
            <a:r>
              <a:rPr lang="ru-RU" sz="1800" dirty="0" smtClean="0"/>
              <a:t>, </a:t>
            </a:r>
            <a:r>
              <a:rPr lang="ru-RU" sz="1800" dirty="0" err="1" smtClean="0"/>
              <a:t>магістраль</a:t>
            </a:r>
            <a:r>
              <a:rPr lang="ru-RU" sz="1800" dirty="0" smtClean="0"/>
              <a:t> </a:t>
            </a:r>
            <a:r>
              <a:rPr lang="ru-RU" sz="1800" dirty="0" err="1" smtClean="0"/>
              <a:t>Єлисейських</a:t>
            </a:r>
            <a:r>
              <a:rPr lang="ru-RU" sz="1800" dirty="0" smtClean="0"/>
              <a:t> </a:t>
            </a:r>
            <a:r>
              <a:rPr lang="ru-RU" sz="1800" dirty="0" err="1" smtClean="0"/>
              <a:t>полів</a:t>
            </a:r>
            <a:r>
              <a:rPr lang="ru-RU" sz="1800" dirty="0" smtClean="0"/>
              <a:t> і </a:t>
            </a:r>
            <a:r>
              <a:rPr lang="ru-RU" sz="1800" dirty="0" err="1" smtClean="0"/>
              <a:t>площу</a:t>
            </a:r>
            <a:r>
              <a:rPr lang="ru-RU" sz="1800" dirty="0" smtClean="0"/>
              <a:t> </a:t>
            </a:r>
            <a:r>
              <a:rPr lang="ru-RU" sz="1800" dirty="0" err="1" smtClean="0"/>
              <a:t>Зірки</a:t>
            </a:r>
            <a:r>
              <a:rPr lang="ru-RU" sz="1800" dirty="0" smtClean="0"/>
              <a:t>.</a:t>
            </a:r>
            <a:endParaRPr lang="ru-RU" sz="1800" dirty="0"/>
          </a:p>
        </p:txBody>
      </p:sp>
      <p:pic>
        <p:nvPicPr>
          <p:cNvPr id="15364" name="Picture 4" descr="D:\Документы\Рабочий стол\indexчсмитьббьтимсч.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3707905" cy="3933055"/>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D:\Документы\Рабочий стол\ind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933057"/>
            <a:ext cx="3313204" cy="292494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D:\Документы\Рабочий стол\imagesлорпаамить.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933057"/>
            <a:ext cx="2555777" cy="2924943"/>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D:\Документы\Рабочий стол\imagesмрьопрлсрс.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2"/>
            <a:ext cx="2161076" cy="393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881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16386" name="Picture 2" descr="D:\Документы\Рабочий стол\imagesитьитмптчвя.jp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3180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940152" y="274638"/>
            <a:ext cx="3024336" cy="6583362"/>
          </a:xfrm>
        </p:spPr>
        <p:txBody>
          <a:bodyPr>
            <a:normAutofit fontScale="90000"/>
          </a:bodyPr>
          <a:lstStyle/>
          <a:p>
            <a:r>
              <a:rPr lang="ru-RU" sz="1800" dirty="0" smtClean="0"/>
              <a:t>Для </a:t>
            </a:r>
            <a:r>
              <a:rPr lang="ru-RU" sz="1800" dirty="0" err="1" smtClean="0"/>
              <a:t>архітектури</a:t>
            </a:r>
            <a:r>
              <a:rPr lang="ru-RU" sz="1800" dirty="0" smtClean="0"/>
              <a:t> </a:t>
            </a:r>
            <a:r>
              <a:rPr lang="ru-RU" sz="1800" dirty="0" err="1" smtClean="0"/>
              <a:t>ампіру</a:t>
            </a:r>
            <a:r>
              <a:rPr lang="ru-RU" sz="1800" dirty="0" smtClean="0"/>
              <a:t> </a:t>
            </a:r>
            <a:r>
              <a:rPr lang="ru-RU" sz="1800" dirty="0" err="1" smtClean="0"/>
              <a:t>типовим</a:t>
            </a:r>
            <a:r>
              <a:rPr lang="ru-RU" sz="1800" dirty="0" smtClean="0"/>
              <a:t> є </a:t>
            </a:r>
            <a:r>
              <a:rPr lang="ru-RU" sz="1800" dirty="0" err="1" smtClean="0"/>
              <a:t>висока</a:t>
            </a:r>
            <a:r>
              <a:rPr lang="ru-RU" sz="1800" dirty="0" smtClean="0"/>
              <a:t> </a:t>
            </a:r>
            <a:r>
              <a:rPr lang="ru-RU" sz="1800" dirty="0" err="1" smtClean="0"/>
              <a:t>питома</a:t>
            </a:r>
            <a:r>
              <a:rPr lang="ru-RU" sz="1800" dirty="0" smtClean="0"/>
              <a:t> вага репрезентативно-</a:t>
            </a:r>
            <a:r>
              <a:rPr lang="ru-RU" sz="1800" dirty="0" err="1" smtClean="0"/>
              <a:t>пропагандистських</a:t>
            </a:r>
            <a:r>
              <a:rPr lang="ru-RU" sz="1800" dirty="0" smtClean="0"/>
              <a:t>, не </a:t>
            </a:r>
            <a:r>
              <a:rPr lang="ru-RU" sz="1800" dirty="0" err="1" smtClean="0"/>
              <a:t>пов’язаних</a:t>
            </a:r>
            <a:r>
              <a:rPr lang="ru-RU" sz="1800" dirty="0" smtClean="0"/>
              <a:t> з </a:t>
            </a:r>
            <a:r>
              <a:rPr lang="ru-RU" sz="1800" dirty="0" err="1" smtClean="0"/>
              <a:t>безпосередньою</a:t>
            </a:r>
            <a:r>
              <a:rPr lang="ru-RU" sz="1800" dirty="0" smtClean="0"/>
              <a:t> </a:t>
            </a:r>
            <a:r>
              <a:rPr lang="ru-RU" sz="1800" dirty="0" err="1" smtClean="0"/>
              <a:t>утилітарною</a:t>
            </a:r>
            <a:r>
              <a:rPr lang="ru-RU" sz="1800" dirty="0" smtClean="0"/>
              <a:t> </a:t>
            </a:r>
            <a:r>
              <a:rPr lang="ru-RU" sz="1800" dirty="0" err="1" smtClean="0"/>
              <a:t>функцією</a:t>
            </a:r>
            <a:r>
              <a:rPr lang="ru-RU" sz="1800" dirty="0" smtClean="0"/>
              <a:t> </a:t>
            </a:r>
            <a:r>
              <a:rPr lang="ru-RU" sz="1800" dirty="0" err="1" smtClean="0"/>
              <a:t>споруд</a:t>
            </a:r>
            <a:r>
              <a:rPr lang="ru-RU" sz="1800" dirty="0" smtClean="0"/>
              <a:t> типу </a:t>
            </a:r>
            <a:r>
              <a:rPr lang="ru-RU" sz="1800" dirty="0" err="1" smtClean="0"/>
              <a:t>тріумфальних</a:t>
            </a:r>
            <a:r>
              <a:rPr lang="ru-RU" sz="1800" dirty="0" smtClean="0"/>
              <a:t> арок і </a:t>
            </a:r>
            <a:r>
              <a:rPr lang="ru-RU" sz="1800" dirty="0" err="1" smtClean="0"/>
              <a:t>тріумфальних</a:t>
            </a:r>
            <a:r>
              <a:rPr lang="ru-RU" sz="1800" dirty="0" smtClean="0"/>
              <a:t> колон. Вони </a:t>
            </a:r>
            <a:r>
              <a:rPr lang="ru-RU" sz="1800" dirty="0" err="1" smtClean="0"/>
              <a:t>були</a:t>
            </a:r>
            <a:r>
              <a:rPr lang="ru-RU" sz="1800" dirty="0" smtClean="0"/>
              <a:t> </a:t>
            </a:r>
            <a:r>
              <a:rPr lang="ru-RU" sz="1800" dirty="0" err="1" smtClean="0"/>
              <a:t>покликані</a:t>
            </a:r>
            <a:r>
              <a:rPr lang="ru-RU" sz="1800" dirty="0" smtClean="0"/>
              <a:t> </a:t>
            </a:r>
            <a:r>
              <a:rPr lang="ru-RU" sz="1800" dirty="0" err="1" smtClean="0"/>
              <a:t>стверджувати</a:t>
            </a:r>
            <a:r>
              <a:rPr lang="ru-RU" sz="1800" dirty="0" smtClean="0"/>
              <a:t> </a:t>
            </a:r>
            <a:r>
              <a:rPr lang="ru-RU" sz="1800" dirty="0" err="1" smtClean="0"/>
              <a:t>велич</a:t>
            </a:r>
            <a:r>
              <a:rPr lang="ru-RU" sz="1800" dirty="0" smtClean="0"/>
              <a:t> режиму. </a:t>
            </a:r>
            <a:r>
              <a:rPr lang="ru-RU" sz="1800" dirty="0" err="1" smtClean="0"/>
              <a:t>Героїчна</a:t>
            </a:r>
            <a:r>
              <a:rPr lang="ru-RU" sz="1800" dirty="0" smtClean="0"/>
              <a:t> </a:t>
            </a:r>
            <a:r>
              <a:rPr lang="ru-RU" sz="1800" dirty="0" err="1" smtClean="0"/>
              <a:t>міць</a:t>
            </a:r>
            <a:r>
              <a:rPr lang="ru-RU" sz="1800" dirty="0" smtClean="0"/>
              <a:t> точно </a:t>
            </a:r>
            <a:r>
              <a:rPr lang="ru-RU" sz="1800" dirty="0" err="1" smtClean="0"/>
              <a:t>розрахованих</a:t>
            </a:r>
            <a:r>
              <a:rPr lang="ru-RU" sz="1800" dirty="0" smtClean="0"/>
              <a:t> </a:t>
            </a:r>
            <a:r>
              <a:rPr lang="ru-RU" sz="1800" dirty="0" err="1" smtClean="0"/>
              <a:t>пропорцій</a:t>
            </a:r>
            <a:r>
              <a:rPr lang="ru-RU" sz="1800" dirty="0" smtClean="0"/>
              <a:t> і </a:t>
            </a:r>
            <a:r>
              <a:rPr lang="ru-RU" sz="1800" dirty="0" err="1" smtClean="0"/>
              <a:t>масштабів</a:t>
            </a:r>
            <a:r>
              <a:rPr lang="ru-RU" sz="1800" dirty="0" smtClean="0"/>
              <a:t> </a:t>
            </a:r>
            <a:r>
              <a:rPr lang="ru-RU" sz="1800" dirty="0" err="1" smtClean="0"/>
              <a:t>цих</a:t>
            </a:r>
            <a:r>
              <a:rPr lang="ru-RU" sz="1800" dirty="0" smtClean="0"/>
              <a:t> </a:t>
            </a:r>
            <a:r>
              <a:rPr lang="ru-RU" sz="1800" dirty="0" err="1" smtClean="0"/>
              <a:t>споруд</a:t>
            </a:r>
            <a:r>
              <a:rPr lang="ru-RU" sz="1800" dirty="0" smtClean="0"/>
              <a:t> </a:t>
            </a:r>
            <a:r>
              <a:rPr lang="ru-RU" sz="1800" dirty="0" err="1" smtClean="0"/>
              <a:t>має</a:t>
            </a:r>
            <a:r>
              <a:rPr lang="ru-RU" sz="1800" dirty="0" smtClean="0"/>
              <a:t> </a:t>
            </a:r>
            <a:r>
              <a:rPr lang="ru-RU" sz="1800" dirty="0" err="1" smtClean="0"/>
              <a:t>більше</a:t>
            </a:r>
            <a:r>
              <a:rPr lang="ru-RU" sz="1800" dirty="0" smtClean="0"/>
              <a:t> </a:t>
            </a:r>
            <a:r>
              <a:rPr lang="ru-RU" sz="1800" dirty="0" err="1" smtClean="0"/>
              <a:t>значення</a:t>
            </a:r>
            <a:r>
              <a:rPr lang="ru-RU" sz="1800" dirty="0" smtClean="0"/>
              <a:t>, </a:t>
            </a:r>
            <a:r>
              <a:rPr lang="ru-RU" sz="1800" dirty="0" err="1" smtClean="0"/>
              <a:t>ніж</a:t>
            </a:r>
            <a:r>
              <a:rPr lang="ru-RU" sz="1800" dirty="0" smtClean="0"/>
              <a:t> </a:t>
            </a:r>
            <a:r>
              <a:rPr lang="ru-RU" sz="1800" dirty="0" err="1" smtClean="0"/>
              <a:t>пишна</a:t>
            </a:r>
            <a:r>
              <a:rPr lang="ru-RU" sz="1800" dirty="0" smtClean="0"/>
              <a:t> </a:t>
            </a:r>
            <a:r>
              <a:rPr lang="ru-RU" sz="1800" dirty="0" err="1" smtClean="0"/>
              <a:t>урочистість</a:t>
            </a:r>
            <a:r>
              <a:rPr lang="ru-RU" sz="1800" dirty="0" smtClean="0"/>
              <a:t> </a:t>
            </a:r>
            <a:r>
              <a:rPr lang="ru-RU" sz="1800" dirty="0" err="1" smtClean="0"/>
              <a:t>їх</a:t>
            </a:r>
            <a:r>
              <a:rPr lang="ru-RU" sz="1800" dirty="0" smtClean="0"/>
              <a:t> декору. На </a:t>
            </a:r>
            <a:r>
              <a:rPr lang="ru-RU" sz="1800" dirty="0" err="1" smtClean="0"/>
              <a:t>площі</a:t>
            </a:r>
            <a:r>
              <a:rPr lang="ru-RU" sz="1800" dirty="0" smtClean="0"/>
              <a:t> </a:t>
            </a:r>
            <a:r>
              <a:rPr lang="ru-RU" sz="1800" dirty="0" err="1" smtClean="0"/>
              <a:t>Каррузель</a:t>
            </a:r>
            <a:r>
              <a:rPr lang="ru-RU" sz="1800" dirty="0" smtClean="0"/>
              <a:t>, </a:t>
            </a:r>
            <a:r>
              <a:rPr lang="ru-RU" sz="1800" dirty="0" err="1" smtClean="0"/>
              <a:t>що</a:t>
            </a:r>
            <a:r>
              <a:rPr lang="ru-RU" sz="1800" dirty="0" smtClean="0"/>
              <a:t> </a:t>
            </a:r>
            <a:r>
              <a:rPr lang="ru-RU" sz="1800" dirty="0" err="1" smtClean="0"/>
              <a:t>розміщена</a:t>
            </a:r>
            <a:r>
              <a:rPr lang="ru-RU" sz="1800" dirty="0" smtClean="0"/>
              <a:t> </a:t>
            </a:r>
            <a:r>
              <a:rPr lang="ru-RU" sz="1800" dirty="0" err="1" smtClean="0"/>
              <a:t>між</a:t>
            </a:r>
            <a:r>
              <a:rPr lang="ru-RU" sz="1800" dirty="0" smtClean="0"/>
              <a:t> Лувром і </a:t>
            </a:r>
            <a:r>
              <a:rPr lang="ru-RU" sz="1800" dirty="0" err="1" smtClean="0"/>
              <a:t>Тюїльрі</a:t>
            </a:r>
            <a:r>
              <a:rPr lang="ru-RU" sz="1800" dirty="0" smtClean="0"/>
              <a:t>, </a:t>
            </a:r>
            <a:r>
              <a:rPr lang="ru-RU" sz="1800" dirty="0" err="1" smtClean="0"/>
              <a:t>Перс’є</a:t>
            </a:r>
            <a:r>
              <a:rPr lang="ru-RU" sz="1800" dirty="0" smtClean="0"/>
              <a:t> і </a:t>
            </a:r>
            <a:r>
              <a:rPr lang="ru-RU" sz="1800" dirty="0" err="1" smtClean="0"/>
              <a:t>Фонтеном</a:t>
            </a:r>
            <a:r>
              <a:rPr lang="ru-RU" sz="1800" dirty="0" smtClean="0"/>
              <a:t> </a:t>
            </a:r>
            <a:r>
              <a:rPr lang="ru-RU" sz="1800" dirty="0" err="1" smtClean="0"/>
              <a:t>була</a:t>
            </a:r>
            <a:r>
              <a:rPr lang="ru-RU" sz="1800" dirty="0" smtClean="0"/>
              <a:t> </a:t>
            </a:r>
            <a:r>
              <a:rPr lang="ru-RU" sz="1800" dirty="0" err="1" smtClean="0"/>
              <a:t>зведена</a:t>
            </a:r>
            <a:r>
              <a:rPr lang="ru-RU" sz="1800" dirty="0" smtClean="0"/>
              <a:t> </a:t>
            </a:r>
            <a:r>
              <a:rPr lang="ru-RU" sz="1800" dirty="0" err="1" smtClean="0"/>
              <a:t>Тріумфальна</a:t>
            </a:r>
            <a:r>
              <a:rPr lang="ru-RU" sz="1800" dirty="0" smtClean="0"/>
              <a:t> арка, </a:t>
            </a:r>
            <a:r>
              <a:rPr lang="ru-RU" sz="1800" dirty="0" err="1" smtClean="0"/>
              <a:t>що</a:t>
            </a:r>
            <a:r>
              <a:rPr lang="ru-RU" sz="1800" dirty="0" smtClean="0"/>
              <a:t> </a:t>
            </a:r>
            <a:r>
              <a:rPr lang="ru-RU" sz="1800" dirty="0" err="1" smtClean="0"/>
              <a:t>наслідує</a:t>
            </a:r>
            <a:r>
              <a:rPr lang="ru-RU" sz="1800" dirty="0" smtClean="0"/>
              <a:t> </a:t>
            </a:r>
            <a:r>
              <a:rPr lang="ru-RU" sz="1800" dirty="0" err="1" smtClean="0"/>
              <a:t>форми</a:t>
            </a:r>
            <a:r>
              <a:rPr lang="ru-RU" sz="1800" dirty="0" smtClean="0"/>
              <a:t> </a:t>
            </a:r>
            <a:r>
              <a:rPr lang="ru-RU" sz="1800" dirty="0" err="1" smtClean="0"/>
              <a:t>давньоримської</a:t>
            </a:r>
            <a:r>
              <a:rPr lang="ru-RU" sz="1800" dirty="0" smtClean="0"/>
              <a:t> арки Константина. На </a:t>
            </a:r>
            <a:r>
              <a:rPr lang="ru-RU" sz="1800" dirty="0" err="1" smtClean="0"/>
              <a:t>протилежному</a:t>
            </a:r>
            <a:r>
              <a:rPr lang="ru-RU" sz="1800" dirty="0" smtClean="0"/>
              <a:t> </a:t>
            </a:r>
            <a:r>
              <a:rPr lang="ru-RU" sz="1800" dirty="0" err="1" smtClean="0"/>
              <a:t>боці</a:t>
            </a:r>
            <a:r>
              <a:rPr lang="ru-RU" sz="1800" dirty="0" smtClean="0"/>
              <a:t> </a:t>
            </a:r>
            <a:r>
              <a:rPr lang="ru-RU" sz="1800" dirty="0" err="1" smtClean="0"/>
              <a:t>цієї</a:t>
            </a:r>
            <a:r>
              <a:rPr lang="ru-RU" sz="1800" dirty="0" smtClean="0"/>
              <a:t> </a:t>
            </a:r>
            <a:r>
              <a:rPr lang="ru-RU" sz="1800" dirty="0" err="1" smtClean="0"/>
              <a:t>осі</a:t>
            </a:r>
            <a:r>
              <a:rPr lang="ru-RU" sz="1800" dirty="0" smtClean="0"/>
              <a:t> Ж.-</a:t>
            </a:r>
            <a:r>
              <a:rPr lang="ru-RU" sz="1800" dirty="0" err="1" smtClean="0"/>
              <a:t>Ф.Шальгрен</a:t>
            </a:r>
            <a:r>
              <a:rPr lang="ru-RU" sz="1800" dirty="0" smtClean="0"/>
              <a:t> </a:t>
            </a:r>
            <a:r>
              <a:rPr lang="ru-RU" sz="1800" dirty="0" err="1" smtClean="0"/>
              <a:t>зводить</a:t>
            </a:r>
            <a:r>
              <a:rPr lang="ru-RU" sz="1800" dirty="0" smtClean="0"/>
              <a:t> </a:t>
            </a:r>
            <a:r>
              <a:rPr lang="ru-RU" sz="1800" dirty="0" err="1" smtClean="0"/>
              <a:t>колосальну</a:t>
            </a:r>
            <a:r>
              <a:rPr lang="ru-RU" sz="1800" dirty="0" smtClean="0"/>
              <a:t> </a:t>
            </a:r>
            <a:r>
              <a:rPr lang="ru-RU" sz="1800" dirty="0" err="1" smtClean="0"/>
              <a:t>однопрогінну</a:t>
            </a:r>
            <a:r>
              <a:rPr lang="ru-RU" sz="1800" dirty="0" smtClean="0"/>
              <a:t> арку на </a:t>
            </a:r>
            <a:r>
              <a:rPr lang="ru-RU" sz="1800" dirty="0" err="1" smtClean="0"/>
              <a:t>площі</a:t>
            </a:r>
            <a:r>
              <a:rPr lang="ru-RU" sz="1800" dirty="0" smtClean="0"/>
              <a:t> </a:t>
            </a:r>
            <a:r>
              <a:rPr lang="ru-RU" sz="1800" dirty="0" err="1" smtClean="0"/>
              <a:t>Зірки</a:t>
            </a:r>
            <a:r>
              <a:rPr lang="ru-RU" sz="1800" dirty="0" smtClean="0"/>
              <a:t>.</a:t>
            </a:r>
            <a:endParaRPr lang="ru-RU" sz="1800" dirty="0"/>
          </a:p>
        </p:txBody>
      </p:sp>
      <p:pic>
        <p:nvPicPr>
          <p:cNvPr id="16387" name="Picture 3" descr="D:\Документы\Рабочий стол\апордщжрпракпв.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2" y="0"/>
            <a:ext cx="3785369" cy="248729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Документы\Рабочий стол\.юбьтимсч.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8" y="2487292"/>
            <a:ext cx="3766646" cy="230986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D:\Документы\Рабочий стол\ждюбльотрипааапррп.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66" y="4797152"/>
            <a:ext cx="3766646" cy="2060848"/>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D:\Документы\Рабочий стол\рьмролтобпроларгл.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2508" y="-8115"/>
            <a:ext cx="2167644" cy="3405309"/>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D:\Документы\Рабочий стол\imagesтимтьбю.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1900" y="3366663"/>
            <a:ext cx="2168252" cy="342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58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18434" name="Picture 2" descr="D:\Документы\Рабочий стол\роял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4259"/>
            <a:ext cx="961256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555247" y="4909843"/>
            <a:ext cx="5698976" cy="1930226"/>
          </a:xfrm>
        </p:spPr>
        <p:txBody>
          <a:bodyPr>
            <a:normAutofit/>
          </a:bodyPr>
          <a:lstStyle/>
          <a:p>
            <a:r>
              <a:rPr lang="uk-UA" dirty="0" smtClean="0"/>
              <a:t>Музичне мистецтво Франції</a:t>
            </a:r>
            <a:endParaRPr lang="ru-RU" dirty="0"/>
          </a:p>
        </p:txBody>
      </p:sp>
    </p:spTree>
    <p:extLst>
      <p:ext uri="{BB962C8B-B14F-4D97-AF65-F5344CB8AC3E}">
        <p14:creationId xmlns:p14="http://schemas.microsoft.com/office/powerpoint/2010/main" val="944100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19458" name="Picture 2" descr="D:\Документы\Рабочий стол\images.юбь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436096" y="0"/>
            <a:ext cx="3707904" cy="6858000"/>
          </a:xfrm>
        </p:spPr>
        <p:txBody>
          <a:bodyPr>
            <a:normAutofit/>
          </a:bodyPr>
          <a:lstStyle/>
          <a:p>
            <a:r>
              <a:rPr lang="vi-VN" sz="1800" b="1" u="sng" dirty="0" smtClean="0"/>
              <a:t>Луї́ Ектор Берліо́з</a:t>
            </a:r>
            <a:r>
              <a:rPr lang="uk-UA" sz="1800" dirty="0" smtClean="0"/>
              <a:t>-</a:t>
            </a:r>
            <a:r>
              <a:rPr lang="ru-RU" sz="1800" dirty="0" err="1" smtClean="0"/>
              <a:t>французький</a:t>
            </a:r>
            <a:r>
              <a:rPr lang="ru-RU" sz="1800" dirty="0" smtClean="0"/>
              <a:t> композитор, </a:t>
            </a:r>
            <a:r>
              <a:rPr lang="ru-RU" sz="1800" dirty="0" err="1" smtClean="0"/>
              <a:t>диригент</a:t>
            </a:r>
            <a:r>
              <a:rPr lang="ru-RU" sz="1800" dirty="0" smtClean="0"/>
              <a:t>, </a:t>
            </a:r>
            <a:r>
              <a:rPr lang="ru-RU" sz="1800" dirty="0" err="1" smtClean="0"/>
              <a:t>музичний</a:t>
            </a:r>
            <a:r>
              <a:rPr lang="ru-RU" sz="1800" dirty="0" smtClean="0"/>
              <a:t> </a:t>
            </a:r>
            <a:r>
              <a:rPr lang="ru-RU" sz="1800" dirty="0" err="1" smtClean="0"/>
              <a:t>письменник</a:t>
            </a:r>
            <a:r>
              <a:rPr lang="ru-RU" sz="1800" dirty="0" smtClean="0"/>
              <a:t>. Член </a:t>
            </a:r>
            <a:r>
              <a:rPr lang="ru-RU" sz="1800" dirty="0" err="1" smtClean="0"/>
              <a:t>Інституту</a:t>
            </a:r>
            <a:r>
              <a:rPr lang="ru-RU" sz="1800" dirty="0" smtClean="0"/>
              <a:t> </a:t>
            </a:r>
            <a:r>
              <a:rPr lang="ru-RU" sz="1800" dirty="0" err="1" smtClean="0"/>
              <a:t>Франції</a:t>
            </a:r>
            <a:r>
              <a:rPr lang="ru-RU" sz="1800" dirty="0" smtClean="0"/>
              <a:t> . </a:t>
            </a:r>
            <a:r>
              <a:rPr lang="ru-RU" sz="1800" dirty="0" err="1" smtClean="0"/>
              <a:t>Берліоз</a:t>
            </a:r>
            <a:r>
              <a:rPr lang="ru-RU" sz="1800" dirty="0" smtClean="0"/>
              <a:t> — </a:t>
            </a:r>
            <a:r>
              <a:rPr lang="ru-RU" sz="1800" dirty="0" err="1" smtClean="0"/>
              <a:t>яскравий</a:t>
            </a:r>
            <a:r>
              <a:rPr lang="ru-RU" sz="1800" dirty="0" smtClean="0"/>
              <a:t> </a:t>
            </a:r>
            <a:r>
              <a:rPr lang="ru-RU" sz="1800" dirty="0" err="1" smtClean="0"/>
              <a:t>представник</a:t>
            </a:r>
            <a:r>
              <a:rPr lang="ru-RU" sz="1800" dirty="0" smtClean="0"/>
              <a:t> романтизму в </a:t>
            </a:r>
            <a:r>
              <a:rPr lang="ru-RU" sz="1800" dirty="0" err="1" smtClean="0"/>
              <a:t>музиці</a:t>
            </a:r>
            <a:r>
              <a:rPr lang="ru-RU" sz="1800" dirty="0" smtClean="0"/>
              <a:t>, </a:t>
            </a:r>
            <a:r>
              <a:rPr lang="ru-RU" sz="1800" dirty="0" err="1" smtClean="0"/>
              <a:t>творець</a:t>
            </a:r>
            <a:r>
              <a:rPr lang="ru-RU" sz="1800" dirty="0" smtClean="0"/>
              <a:t> </a:t>
            </a:r>
            <a:r>
              <a:rPr lang="ru-RU" sz="1800" dirty="0" err="1" smtClean="0"/>
              <a:t>романтичної</a:t>
            </a:r>
            <a:r>
              <a:rPr lang="ru-RU" sz="1800" dirty="0" smtClean="0"/>
              <a:t> </a:t>
            </a:r>
            <a:r>
              <a:rPr lang="ru-RU" sz="1800" dirty="0" err="1" smtClean="0"/>
              <a:t>програмної</a:t>
            </a:r>
            <a:r>
              <a:rPr lang="ru-RU" sz="1800" dirty="0" smtClean="0"/>
              <a:t> </a:t>
            </a:r>
            <a:r>
              <a:rPr lang="ru-RU" sz="1800" dirty="0" err="1" smtClean="0"/>
              <a:t>симфонії</a:t>
            </a:r>
            <a:r>
              <a:rPr lang="ru-RU" sz="1800" dirty="0" smtClean="0"/>
              <a:t>. </a:t>
            </a:r>
            <a:r>
              <a:rPr lang="ru-RU" sz="1800" dirty="0" err="1" smtClean="0"/>
              <a:t>Мистецтво</a:t>
            </a:r>
            <a:r>
              <a:rPr lang="ru-RU" sz="1800" dirty="0" smtClean="0"/>
              <a:t> </a:t>
            </a:r>
            <a:r>
              <a:rPr lang="ru-RU" sz="1800" dirty="0" err="1" smtClean="0"/>
              <a:t>Берліоза</a:t>
            </a:r>
            <a:r>
              <a:rPr lang="ru-RU" sz="1800" dirty="0" smtClean="0"/>
              <a:t> </a:t>
            </a:r>
            <a:r>
              <a:rPr lang="ru-RU" sz="1800" dirty="0" err="1" smtClean="0"/>
              <a:t>багато</a:t>
            </a:r>
            <a:r>
              <a:rPr lang="ru-RU" sz="1800" dirty="0" smtClean="0"/>
              <a:t> в </a:t>
            </a:r>
            <a:r>
              <a:rPr lang="ru-RU" sz="1800" dirty="0" err="1" smtClean="0"/>
              <a:t>чому</a:t>
            </a:r>
            <a:r>
              <a:rPr lang="ru-RU" sz="1800" dirty="0" smtClean="0"/>
              <a:t> </a:t>
            </a:r>
            <a:r>
              <a:rPr lang="ru-RU" sz="1800" dirty="0" err="1" smtClean="0"/>
              <a:t>споріднене</a:t>
            </a:r>
            <a:r>
              <a:rPr lang="ru-RU" sz="1800" dirty="0" smtClean="0"/>
              <a:t> </a:t>
            </a:r>
            <a:r>
              <a:rPr lang="ru-RU" sz="1800" dirty="0" err="1" smtClean="0"/>
              <a:t>творчості</a:t>
            </a:r>
            <a:r>
              <a:rPr lang="ru-RU" sz="1800" dirty="0" smtClean="0"/>
              <a:t> В. Гюго в </a:t>
            </a:r>
            <a:r>
              <a:rPr lang="ru-RU" sz="1800" dirty="0" err="1" smtClean="0"/>
              <a:t>літературі</a:t>
            </a:r>
            <a:r>
              <a:rPr lang="ru-RU" sz="1800" dirty="0" smtClean="0"/>
              <a:t> і Е. Делакруа в </a:t>
            </a:r>
            <a:r>
              <a:rPr lang="ru-RU" sz="1800" dirty="0" err="1" smtClean="0"/>
              <a:t>живописі</a:t>
            </a:r>
            <a:r>
              <a:rPr lang="ru-RU" sz="1800" dirty="0" smtClean="0"/>
              <a:t>. Художник-новатор, </a:t>
            </a:r>
            <a:r>
              <a:rPr lang="ru-RU" sz="1800" dirty="0" err="1" smtClean="0"/>
              <a:t>Берліоз</a:t>
            </a:r>
            <a:r>
              <a:rPr lang="ru-RU" sz="1800" dirty="0" smtClean="0"/>
              <a:t> </a:t>
            </a:r>
            <a:r>
              <a:rPr lang="ru-RU" sz="1800" dirty="0" err="1" smtClean="0"/>
              <a:t>сміливо</a:t>
            </a:r>
            <a:r>
              <a:rPr lang="ru-RU" sz="1800" dirty="0" smtClean="0"/>
              <a:t> вводив </a:t>
            </a:r>
            <a:r>
              <a:rPr lang="ru-RU" sz="1800" dirty="0" err="1" smtClean="0"/>
              <a:t>нововведення</a:t>
            </a:r>
            <a:r>
              <a:rPr lang="ru-RU" sz="1800" dirty="0" smtClean="0"/>
              <a:t> в </a:t>
            </a:r>
            <a:r>
              <a:rPr lang="ru-RU" sz="1800" dirty="0" err="1" smtClean="0"/>
              <a:t>області</a:t>
            </a:r>
            <a:r>
              <a:rPr lang="ru-RU" sz="1800" dirty="0" smtClean="0"/>
              <a:t> </a:t>
            </a:r>
            <a:r>
              <a:rPr lang="ru-RU" sz="1800" dirty="0" err="1" smtClean="0"/>
              <a:t>музичної</a:t>
            </a:r>
            <a:r>
              <a:rPr lang="ru-RU" sz="1800" dirty="0" smtClean="0"/>
              <a:t> </a:t>
            </a:r>
            <a:r>
              <a:rPr lang="ru-RU" sz="1800" dirty="0" err="1" smtClean="0"/>
              <a:t>форми</a:t>
            </a:r>
            <a:r>
              <a:rPr lang="ru-RU" sz="1800" dirty="0" smtClean="0"/>
              <a:t>, </a:t>
            </a:r>
            <a:r>
              <a:rPr lang="ru-RU" sz="1800" dirty="0" err="1" smtClean="0"/>
              <a:t>гармонії</a:t>
            </a:r>
            <a:r>
              <a:rPr lang="ru-RU" sz="1800" dirty="0" smtClean="0"/>
              <a:t> і особливо </a:t>
            </a:r>
            <a:r>
              <a:rPr lang="ru-RU" sz="1800" dirty="0" err="1" smtClean="0"/>
              <a:t>інструментування</a:t>
            </a:r>
            <a:r>
              <a:rPr lang="ru-RU" sz="1800" dirty="0" smtClean="0"/>
              <a:t> (</a:t>
            </a:r>
            <a:r>
              <a:rPr lang="ru-RU" sz="1800" dirty="0" err="1" smtClean="0"/>
              <a:t>видатний</a:t>
            </a:r>
            <a:r>
              <a:rPr lang="ru-RU" sz="1800" dirty="0" smtClean="0"/>
              <a:t> </a:t>
            </a:r>
            <a:r>
              <a:rPr lang="ru-RU" sz="1800" dirty="0" err="1" smtClean="0"/>
              <a:t>майстер</a:t>
            </a:r>
            <a:r>
              <a:rPr lang="ru-RU" sz="1800" dirty="0" smtClean="0"/>
              <a:t> оркестровки), </a:t>
            </a:r>
            <a:r>
              <a:rPr lang="ru-RU" sz="1800" dirty="0" err="1" smtClean="0"/>
              <a:t>тяжів</a:t>
            </a:r>
            <a:r>
              <a:rPr lang="ru-RU" sz="1800" dirty="0" smtClean="0"/>
              <a:t> до </a:t>
            </a:r>
            <a:r>
              <a:rPr lang="ru-RU" sz="1800" dirty="0" err="1" smtClean="0"/>
              <a:t>театралізування</a:t>
            </a:r>
            <a:r>
              <a:rPr lang="ru-RU" sz="1800" dirty="0" smtClean="0"/>
              <a:t> </a:t>
            </a:r>
            <a:r>
              <a:rPr lang="ru-RU" sz="1800" dirty="0" err="1" smtClean="0"/>
              <a:t>симфонічної</a:t>
            </a:r>
            <a:r>
              <a:rPr lang="ru-RU" sz="1800" dirty="0" smtClean="0"/>
              <a:t> </a:t>
            </a:r>
            <a:r>
              <a:rPr lang="ru-RU" sz="1800" dirty="0" err="1" smtClean="0"/>
              <a:t>музики</a:t>
            </a:r>
            <a:r>
              <a:rPr lang="ru-RU" sz="1800" dirty="0" smtClean="0"/>
              <a:t>, </a:t>
            </a:r>
            <a:r>
              <a:rPr lang="ru-RU" sz="1800" dirty="0" err="1" smtClean="0"/>
              <a:t>грандіозних</a:t>
            </a:r>
            <a:r>
              <a:rPr lang="ru-RU" sz="1800" dirty="0" smtClean="0"/>
              <a:t> </a:t>
            </a:r>
            <a:r>
              <a:rPr lang="ru-RU" sz="1800" dirty="0" err="1" smtClean="0"/>
              <a:t>масштабів</a:t>
            </a:r>
            <a:r>
              <a:rPr lang="ru-RU" sz="1800" dirty="0" smtClean="0"/>
              <a:t> </a:t>
            </a:r>
            <a:r>
              <a:rPr lang="ru-RU" sz="1800" dirty="0" err="1" smtClean="0"/>
              <a:t>творів</a:t>
            </a:r>
            <a:r>
              <a:rPr lang="ru-RU" sz="1800" dirty="0" smtClean="0"/>
              <a:t>.</a:t>
            </a:r>
            <a:endParaRPr lang="ru-RU" sz="1800" dirty="0"/>
          </a:p>
        </p:txBody>
      </p:sp>
      <p:pic>
        <p:nvPicPr>
          <p:cNvPr id="19459" name="Picture 3" descr="D:\Документы\Рабочий стол\берлиоз.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82953"/>
            <a:ext cx="4361606" cy="609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698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20483" name="Picture 3" descr="D:\Документы\Рабочий стол\imagesждлдорп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44008" y="764704"/>
            <a:ext cx="3744416" cy="5413994"/>
          </a:xfrm>
        </p:spPr>
        <p:txBody>
          <a:bodyPr>
            <a:normAutofit fontScale="90000"/>
          </a:bodyPr>
          <a:lstStyle/>
          <a:p>
            <a:r>
              <a:rPr lang="vi-VN" sz="1800" b="1" u="sng" dirty="0" smtClean="0">
                <a:solidFill>
                  <a:schemeClr val="tx2">
                    <a:lumMod val="75000"/>
                  </a:schemeClr>
                </a:solidFill>
              </a:rPr>
              <a:t>Шарль Франсуа́ Гуно́</a:t>
            </a:r>
            <a:r>
              <a:rPr lang="uk-UA" sz="1800" dirty="0" smtClean="0">
                <a:solidFill>
                  <a:schemeClr val="tx2">
                    <a:lumMod val="75000"/>
                  </a:schemeClr>
                </a:solidFill>
              </a:rPr>
              <a:t>-</a:t>
            </a:r>
            <a:r>
              <a:rPr lang="ru-RU" sz="1800" dirty="0" err="1" smtClean="0">
                <a:solidFill>
                  <a:schemeClr val="tx2">
                    <a:lumMod val="75000"/>
                  </a:schemeClr>
                </a:solidFill>
              </a:rPr>
              <a:t>французький</a:t>
            </a:r>
            <a:r>
              <a:rPr lang="ru-RU" sz="1800" dirty="0" smtClean="0">
                <a:solidFill>
                  <a:schemeClr val="tx2">
                    <a:lumMod val="75000"/>
                  </a:schemeClr>
                </a:solidFill>
              </a:rPr>
              <a:t> композитор, </a:t>
            </a:r>
            <a:r>
              <a:rPr lang="ru-RU" sz="1800" dirty="0" err="1" smtClean="0">
                <a:solidFill>
                  <a:schemeClr val="tx2">
                    <a:lumMod val="75000"/>
                  </a:schemeClr>
                </a:solidFill>
              </a:rPr>
              <a:t>диригент</a:t>
            </a:r>
            <a:r>
              <a:rPr lang="ru-RU" sz="1800" dirty="0" smtClean="0">
                <a:solidFill>
                  <a:schemeClr val="tx2">
                    <a:lumMod val="75000"/>
                  </a:schemeClr>
                </a:solidFill>
              </a:rPr>
              <a:t>, один </a:t>
            </a:r>
            <a:r>
              <a:rPr lang="ru-RU" sz="1800" dirty="0" err="1" smtClean="0">
                <a:solidFill>
                  <a:schemeClr val="tx2">
                    <a:lumMod val="75000"/>
                  </a:schemeClr>
                </a:solidFill>
              </a:rPr>
              <a:t>із</a:t>
            </a:r>
            <a:r>
              <a:rPr lang="ru-RU" sz="1800" dirty="0" smtClean="0">
                <a:solidFill>
                  <a:schemeClr val="tx2">
                    <a:lumMod val="75000"/>
                  </a:schemeClr>
                </a:solidFill>
              </a:rPr>
              <a:t> </a:t>
            </a:r>
            <a:r>
              <a:rPr lang="ru-RU" sz="1800" dirty="0" err="1" smtClean="0">
                <a:solidFill>
                  <a:schemeClr val="tx2">
                    <a:lumMod val="75000"/>
                  </a:schemeClr>
                </a:solidFill>
              </a:rPr>
              <a:t>творців</a:t>
            </a:r>
            <a:r>
              <a:rPr lang="ru-RU" sz="1800" dirty="0" smtClean="0">
                <a:solidFill>
                  <a:schemeClr val="tx2">
                    <a:lumMod val="75000"/>
                  </a:schemeClr>
                </a:solidFill>
              </a:rPr>
              <a:t> </a:t>
            </a:r>
            <a:r>
              <a:rPr lang="ru-RU" sz="1800" dirty="0" err="1" smtClean="0">
                <a:solidFill>
                  <a:schemeClr val="tx2">
                    <a:lumMod val="75000"/>
                  </a:schemeClr>
                </a:solidFill>
              </a:rPr>
              <a:t>французької</a:t>
            </a:r>
            <a:r>
              <a:rPr lang="ru-RU" sz="1800" dirty="0" smtClean="0">
                <a:solidFill>
                  <a:schemeClr val="tx2">
                    <a:lumMod val="75000"/>
                  </a:schemeClr>
                </a:solidFill>
              </a:rPr>
              <a:t> </a:t>
            </a:r>
            <a:r>
              <a:rPr lang="ru-RU" sz="1800" dirty="0" err="1" smtClean="0">
                <a:solidFill>
                  <a:schemeClr val="tx2">
                    <a:lumMod val="75000"/>
                  </a:schemeClr>
                </a:solidFill>
              </a:rPr>
              <a:t>ліричної</a:t>
            </a:r>
            <a:r>
              <a:rPr lang="ru-RU" sz="1800" dirty="0" smtClean="0">
                <a:solidFill>
                  <a:schemeClr val="tx2">
                    <a:lumMod val="75000"/>
                  </a:schemeClr>
                </a:solidFill>
              </a:rPr>
              <a:t> опери. </a:t>
            </a:r>
            <a:r>
              <a:rPr lang="ru-RU" sz="1800" dirty="0" err="1" smtClean="0">
                <a:solidFill>
                  <a:schemeClr val="tx2">
                    <a:lumMod val="75000"/>
                  </a:schemeClr>
                </a:solidFill>
              </a:rPr>
              <a:t>Народився</a:t>
            </a:r>
            <a:r>
              <a:rPr lang="ru-RU" sz="1800" dirty="0" smtClean="0">
                <a:solidFill>
                  <a:schemeClr val="tx2">
                    <a:lumMod val="75000"/>
                  </a:schemeClr>
                </a:solidFill>
              </a:rPr>
              <a:t> у </a:t>
            </a:r>
            <a:r>
              <a:rPr lang="ru-RU" sz="1800" dirty="0" err="1" smtClean="0">
                <a:solidFill>
                  <a:schemeClr val="tx2">
                    <a:lumMod val="75000"/>
                  </a:schemeClr>
                </a:solidFill>
              </a:rPr>
              <a:t>Парижі</a:t>
            </a:r>
            <a:r>
              <a:rPr lang="ru-RU" sz="1800" dirty="0" smtClean="0">
                <a:solidFill>
                  <a:schemeClr val="tx2">
                    <a:lumMod val="75000"/>
                  </a:schemeClr>
                </a:solidFill>
              </a:rPr>
              <a:t> в </a:t>
            </a:r>
            <a:r>
              <a:rPr lang="ru-RU" sz="1800" dirty="0" err="1" smtClean="0">
                <a:solidFill>
                  <a:schemeClr val="tx2">
                    <a:lumMod val="75000"/>
                  </a:schemeClr>
                </a:solidFill>
              </a:rPr>
              <a:t>родині</a:t>
            </a:r>
            <a:r>
              <a:rPr lang="ru-RU" sz="1800" dirty="0" smtClean="0">
                <a:solidFill>
                  <a:schemeClr val="tx2">
                    <a:lumMod val="75000"/>
                  </a:schemeClr>
                </a:solidFill>
              </a:rPr>
              <a:t> художника Франсуа </a:t>
            </a:r>
            <a:r>
              <a:rPr lang="ru-RU" sz="1800" dirty="0" err="1" smtClean="0">
                <a:solidFill>
                  <a:schemeClr val="tx2">
                    <a:lumMod val="75000"/>
                  </a:schemeClr>
                </a:solidFill>
              </a:rPr>
              <a:t>Луї</a:t>
            </a:r>
            <a:r>
              <a:rPr lang="ru-RU" sz="1800" dirty="0" smtClean="0">
                <a:solidFill>
                  <a:schemeClr val="tx2">
                    <a:lumMod val="75000"/>
                  </a:schemeClr>
                </a:solidFill>
              </a:rPr>
              <a:t> </a:t>
            </a:r>
            <a:r>
              <a:rPr lang="ru-RU" sz="1800" dirty="0" err="1" smtClean="0">
                <a:solidFill>
                  <a:schemeClr val="tx2">
                    <a:lumMod val="75000"/>
                  </a:schemeClr>
                </a:solidFill>
              </a:rPr>
              <a:t>Гуно</a:t>
            </a:r>
            <a:r>
              <a:rPr lang="ru-RU" sz="1800" dirty="0" smtClean="0">
                <a:solidFill>
                  <a:schemeClr val="tx2">
                    <a:lumMod val="75000"/>
                  </a:schemeClr>
                </a:solidFill>
              </a:rPr>
              <a:t> й </a:t>
            </a:r>
            <a:r>
              <a:rPr lang="ru-RU" sz="1800" dirty="0" err="1" smtClean="0">
                <a:solidFill>
                  <a:schemeClr val="tx2">
                    <a:lumMod val="75000"/>
                  </a:schemeClr>
                </a:solidFill>
              </a:rPr>
              <a:t>викладачки</a:t>
            </a:r>
            <a:r>
              <a:rPr lang="ru-RU" sz="1800" dirty="0" smtClean="0">
                <a:solidFill>
                  <a:schemeClr val="tx2">
                    <a:lumMod val="75000"/>
                  </a:schemeClr>
                </a:solidFill>
              </a:rPr>
              <a:t> </a:t>
            </a:r>
            <a:r>
              <a:rPr lang="ru-RU" sz="1800" dirty="0" err="1" smtClean="0">
                <a:solidFill>
                  <a:schemeClr val="tx2">
                    <a:lumMod val="75000"/>
                  </a:schemeClr>
                </a:solidFill>
              </a:rPr>
              <a:t>музики</a:t>
            </a:r>
            <a:r>
              <a:rPr lang="ru-RU" sz="1800" dirty="0" smtClean="0">
                <a:solidFill>
                  <a:schemeClr val="tx2">
                    <a:lumMod val="75000"/>
                  </a:schemeClr>
                </a:solidFill>
              </a:rPr>
              <a:t> </a:t>
            </a:r>
            <a:r>
              <a:rPr lang="ru-RU" sz="1800" dirty="0" err="1" smtClean="0">
                <a:solidFill>
                  <a:schemeClr val="tx2">
                    <a:lumMod val="75000"/>
                  </a:schemeClr>
                </a:solidFill>
              </a:rPr>
              <a:t>Вікторії</a:t>
            </a:r>
            <a:r>
              <a:rPr lang="ru-RU" sz="1800" dirty="0" smtClean="0">
                <a:solidFill>
                  <a:schemeClr val="tx2">
                    <a:lumMod val="75000"/>
                  </a:schemeClr>
                </a:solidFill>
              </a:rPr>
              <a:t>. 1838 року </a:t>
            </a:r>
            <a:r>
              <a:rPr lang="ru-RU" sz="1800" dirty="0" err="1" smtClean="0">
                <a:solidFill>
                  <a:schemeClr val="tx2">
                    <a:lumMod val="75000"/>
                  </a:schemeClr>
                </a:solidFill>
              </a:rPr>
              <a:t>Гуно</a:t>
            </a:r>
            <a:r>
              <a:rPr lang="ru-RU" sz="1800" dirty="0" smtClean="0">
                <a:solidFill>
                  <a:schemeClr val="tx2">
                    <a:lumMod val="75000"/>
                  </a:schemeClr>
                </a:solidFill>
              </a:rPr>
              <a:t> вступив до </a:t>
            </a:r>
            <a:r>
              <a:rPr lang="ru-RU" sz="1800" dirty="0" err="1" smtClean="0">
                <a:solidFill>
                  <a:schemeClr val="tx2">
                    <a:lumMod val="75000"/>
                  </a:schemeClr>
                </a:solidFill>
              </a:rPr>
              <a:t>Паризької</a:t>
            </a:r>
            <a:r>
              <a:rPr lang="ru-RU" sz="1800" dirty="0" smtClean="0">
                <a:solidFill>
                  <a:schemeClr val="tx2">
                    <a:lumMod val="75000"/>
                  </a:schemeClr>
                </a:solidFill>
              </a:rPr>
              <a:t> </a:t>
            </a:r>
            <a:r>
              <a:rPr lang="ru-RU" sz="1800" dirty="0" err="1" smtClean="0">
                <a:solidFill>
                  <a:schemeClr val="tx2">
                    <a:lumMod val="75000"/>
                  </a:schemeClr>
                </a:solidFill>
              </a:rPr>
              <a:t>консерваторії</a:t>
            </a:r>
            <a:r>
              <a:rPr lang="ru-RU" sz="1800" dirty="0" smtClean="0">
                <a:solidFill>
                  <a:schemeClr val="tx2">
                    <a:lumMod val="75000"/>
                  </a:schemeClr>
                </a:solidFill>
              </a:rPr>
              <a:t>, а 1839 року одержав </a:t>
            </a:r>
            <a:r>
              <a:rPr lang="ru-RU" sz="1800" dirty="0" err="1" smtClean="0">
                <a:solidFill>
                  <a:schemeClr val="tx2">
                    <a:lumMod val="75000"/>
                  </a:schemeClr>
                </a:solidFill>
              </a:rPr>
              <a:t>Римську</a:t>
            </a:r>
            <a:r>
              <a:rPr lang="ru-RU" sz="1800" dirty="0" smtClean="0">
                <a:solidFill>
                  <a:schemeClr val="tx2">
                    <a:lumMod val="75000"/>
                  </a:schemeClr>
                </a:solidFill>
              </a:rPr>
              <a:t> </a:t>
            </a:r>
            <a:r>
              <a:rPr lang="ru-RU" sz="1800" dirty="0" err="1" smtClean="0">
                <a:solidFill>
                  <a:schemeClr val="tx2">
                    <a:lumMod val="75000"/>
                  </a:schemeClr>
                </a:solidFill>
              </a:rPr>
              <a:t>премію</a:t>
            </a:r>
            <a:r>
              <a:rPr lang="ru-RU" sz="1800" dirty="0" smtClean="0">
                <a:solidFill>
                  <a:schemeClr val="tx2">
                    <a:lumMod val="75000"/>
                  </a:schemeClr>
                </a:solidFill>
              </a:rPr>
              <a:t> за кантату «</a:t>
            </a:r>
            <a:r>
              <a:rPr lang="ru-RU" sz="1800" dirty="0" err="1" smtClean="0">
                <a:solidFill>
                  <a:schemeClr val="tx2">
                    <a:lumMod val="75000"/>
                  </a:schemeClr>
                </a:solidFill>
              </a:rPr>
              <a:t>Фернан</a:t>
            </a:r>
            <a:r>
              <a:rPr lang="ru-RU" sz="1800" dirty="0" smtClean="0">
                <a:solidFill>
                  <a:schemeClr val="tx2">
                    <a:lumMod val="75000"/>
                  </a:schemeClr>
                </a:solidFill>
              </a:rPr>
              <a:t>», </a:t>
            </a:r>
            <a:r>
              <a:rPr lang="ru-RU" sz="1800" dirty="0" err="1" smtClean="0">
                <a:solidFill>
                  <a:schemeClr val="tx2">
                    <a:lumMod val="75000"/>
                  </a:schemeClr>
                </a:solidFill>
              </a:rPr>
              <a:t>що</a:t>
            </a:r>
            <a:r>
              <a:rPr lang="ru-RU" sz="1800" dirty="0" smtClean="0">
                <a:solidFill>
                  <a:schemeClr val="tx2">
                    <a:lumMod val="75000"/>
                  </a:schemeClr>
                </a:solidFill>
              </a:rPr>
              <a:t> дала </a:t>
            </a:r>
            <a:r>
              <a:rPr lang="ru-RU" sz="1800" dirty="0" err="1" smtClean="0">
                <a:solidFill>
                  <a:schemeClr val="tx2">
                    <a:lumMod val="75000"/>
                  </a:schemeClr>
                </a:solidFill>
              </a:rPr>
              <a:t>можливість</a:t>
            </a:r>
            <a:r>
              <a:rPr lang="ru-RU" sz="1800" dirty="0" smtClean="0">
                <a:solidFill>
                  <a:schemeClr val="tx2">
                    <a:lumMod val="75000"/>
                  </a:schemeClr>
                </a:solidFill>
              </a:rPr>
              <a:t> провести на правах </a:t>
            </a:r>
            <a:r>
              <a:rPr lang="ru-RU" sz="1800" dirty="0" err="1" smtClean="0">
                <a:solidFill>
                  <a:schemeClr val="tx2">
                    <a:lumMod val="75000"/>
                  </a:schemeClr>
                </a:solidFill>
              </a:rPr>
              <a:t>стипендіата</a:t>
            </a:r>
            <a:r>
              <a:rPr lang="ru-RU" sz="1800" dirty="0" smtClean="0">
                <a:solidFill>
                  <a:schemeClr val="tx2">
                    <a:lumMod val="75000"/>
                  </a:schemeClr>
                </a:solidFill>
              </a:rPr>
              <a:t> </a:t>
            </a:r>
            <a:r>
              <a:rPr lang="ru-RU" sz="1800" dirty="0" err="1" smtClean="0">
                <a:solidFill>
                  <a:schemeClr val="tx2">
                    <a:lumMod val="75000"/>
                  </a:schemeClr>
                </a:solidFill>
              </a:rPr>
              <a:t>понад</a:t>
            </a:r>
            <a:r>
              <a:rPr lang="ru-RU" sz="1800" dirty="0" smtClean="0">
                <a:solidFill>
                  <a:schemeClr val="tx2">
                    <a:lumMod val="75000"/>
                  </a:schemeClr>
                </a:solidFill>
              </a:rPr>
              <a:t> два роки в </a:t>
            </a:r>
            <a:r>
              <a:rPr lang="ru-RU" sz="1800" dirty="0" err="1" smtClean="0">
                <a:solidFill>
                  <a:schemeClr val="tx2">
                    <a:lumMod val="75000"/>
                  </a:schemeClr>
                </a:solidFill>
              </a:rPr>
              <a:t>Італії</a:t>
            </a:r>
            <a:r>
              <a:rPr lang="ru-RU" sz="1800" dirty="0" smtClean="0">
                <a:solidFill>
                  <a:schemeClr val="tx2">
                    <a:lumMod val="75000"/>
                  </a:schemeClr>
                </a:solidFill>
              </a:rPr>
              <a:t> і </a:t>
            </a:r>
            <a:r>
              <a:rPr lang="ru-RU" sz="1800" dirty="0" err="1" smtClean="0">
                <a:solidFill>
                  <a:schemeClr val="tx2">
                    <a:lumMod val="75000"/>
                  </a:schemeClr>
                </a:solidFill>
              </a:rPr>
              <a:t>якийсь</a:t>
            </a:r>
            <a:r>
              <a:rPr lang="ru-RU" sz="1800" dirty="0" smtClean="0">
                <a:solidFill>
                  <a:schemeClr val="tx2">
                    <a:lumMod val="75000"/>
                  </a:schemeClr>
                </a:solidFill>
              </a:rPr>
              <a:t> час у </a:t>
            </a:r>
            <a:r>
              <a:rPr lang="ru-RU" sz="1800" dirty="0" err="1" smtClean="0">
                <a:solidFill>
                  <a:schemeClr val="tx2">
                    <a:lumMod val="75000"/>
                  </a:schemeClr>
                </a:solidFill>
              </a:rPr>
              <a:t>Відні</a:t>
            </a:r>
            <a:r>
              <a:rPr lang="ru-RU" sz="1800" dirty="0" smtClean="0">
                <a:solidFill>
                  <a:schemeClr val="tx2">
                    <a:lumMod val="75000"/>
                  </a:schemeClr>
                </a:solidFill>
              </a:rPr>
              <a:t> й </a:t>
            </a:r>
            <a:r>
              <a:rPr lang="ru-RU" sz="1800" dirty="0" err="1" smtClean="0">
                <a:solidFill>
                  <a:schemeClr val="tx2">
                    <a:lumMod val="75000"/>
                  </a:schemeClr>
                </a:solidFill>
              </a:rPr>
              <a:t>Німеччині</a:t>
            </a:r>
            <a:r>
              <a:rPr lang="ru-RU" sz="1800" dirty="0" smtClean="0">
                <a:solidFill>
                  <a:schemeClr val="tx2">
                    <a:lumMod val="75000"/>
                  </a:schemeClr>
                </a:solidFill>
              </a:rPr>
              <a:t>.</a:t>
            </a:r>
            <a:br>
              <a:rPr lang="ru-RU" sz="1800" dirty="0" smtClean="0">
                <a:solidFill>
                  <a:schemeClr val="tx2">
                    <a:lumMod val="75000"/>
                  </a:schemeClr>
                </a:solidFill>
              </a:rPr>
            </a:br>
            <a:r>
              <a:rPr lang="ru-RU" sz="1800" dirty="0" smtClean="0">
                <a:solidFill>
                  <a:schemeClr val="tx2">
                    <a:lumMod val="75000"/>
                  </a:schemeClr>
                </a:solidFill>
              </a:rPr>
              <a:t/>
            </a:r>
            <a:br>
              <a:rPr lang="ru-RU" sz="1800" dirty="0" smtClean="0">
                <a:solidFill>
                  <a:schemeClr val="tx2">
                    <a:lumMod val="75000"/>
                  </a:schemeClr>
                </a:solidFill>
              </a:rPr>
            </a:br>
            <a:r>
              <a:rPr lang="ru-RU" sz="1800" dirty="0" err="1" smtClean="0">
                <a:solidFill>
                  <a:schemeClr val="tx2">
                    <a:lumMod val="75000"/>
                  </a:schemeClr>
                </a:solidFill>
              </a:rPr>
              <a:t>Після</a:t>
            </a:r>
            <a:r>
              <a:rPr lang="ru-RU" sz="1800" dirty="0" smtClean="0">
                <a:solidFill>
                  <a:schemeClr val="tx2">
                    <a:lumMod val="75000"/>
                  </a:schemeClr>
                </a:solidFill>
              </a:rPr>
              <a:t> </a:t>
            </a:r>
            <a:r>
              <a:rPr lang="ru-RU" sz="1800" dirty="0" err="1" smtClean="0">
                <a:solidFill>
                  <a:schemeClr val="tx2">
                    <a:lumMod val="75000"/>
                  </a:schemeClr>
                </a:solidFill>
              </a:rPr>
              <a:t>повернення</a:t>
            </a:r>
            <a:r>
              <a:rPr lang="ru-RU" sz="1800" dirty="0" smtClean="0">
                <a:solidFill>
                  <a:schemeClr val="tx2">
                    <a:lumMod val="75000"/>
                  </a:schemeClr>
                </a:solidFill>
              </a:rPr>
              <a:t> до Парижа, в 1843—1848 роках </a:t>
            </a:r>
            <a:r>
              <a:rPr lang="ru-RU" sz="1800" dirty="0" err="1" smtClean="0">
                <a:solidFill>
                  <a:schemeClr val="tx2">
                    <a:lumMod val="75000"/>
                  </a:schemeClr>
                </a:solidFill>
              </a:rPr>
              <a:t>Гуно</a:t>
            </a:r>
            <a:r>
              <a:rPr lang="ru-RU" sz="1800" dirty="0" smtClean="0">
                <a:solidFill>
                  <a:schemeClr val="tx2">
                    <a:lumMod val="75000"/>
                  </a:schemeClr>
                </a:solidFill>
              </a:rPr>
              <a:t> </a:t>
            </a:r>
            <a:r>
              <a:rPr lang="ru-RU" sz="1800" dirty="0" err="1" smtClean="0">
                <a:solidFill>
                  <a:schemeClr val="tx2">
                    <a:lumMod val="75000"/>
                  </a:schemeClr>
                </a:solidFill>
              </a:rPr>
              <a:t>працював</a:t>
            </a:r>
            <a:r>
              <a:rPr lang="ru-RU" sz="1800" dirty="0" smtClean="0">
                <a:solidFill>
                  <a:schemeClr val="tx2">
                    <a:lumMod val="75000"/>
                  </a:schemeClr>
                </a:solidFill>
              </a:rPr>
              <a:t> </a:t>
            </a:r>
            <a:r>
              <a:rPr lang="ru-RU" sz="1800" dirty="0" err="1" smtClean="0">
                <a:solidFill>
                  <a:schemeClr val="tx2">
                    <a:lumMod val="75000"/>
                  </a:schemeClr>
                </a:solidFill>
              </a:rPr>
              <a:t>органістом</a:t>
            </a:r>
            <a:r>
              <a:rPr lang="ru-RU" sz="1800" dirty="0" smtClean="0">
                <a:solidFill>
                  <a:schemeClr val="tx2">
                    <a:lumMod val="75000"/>
                  </a:schemeClr>
                </a:solidFill>
              </a:rPr>
              <a:t> і регентом у </a:t>
            </a:r>
            <a:r>
              <a:rPr lang="ru-RU" sz="1800" dirty="0" err="1" smtClean="0">
                <a:solidFill>
                  <a:schemeClr val="tx2">
                    <a:lumMod val="75000"/>
                  </a:schemeClr>
                </a:solidFill>
              </a:rPr>
              <a:t>церкві</a:t>
            </a:r>
            <a:r>
              <a:rPr lang="ru-RU" sz="1800" dirty="0" smtClean="0">
                <a:solidFill>
                  <a:schemeClr val="tx2">
                    <a:lumMod val="75000"/>
                  </a:schemeClr>
                </a:solidFill>
              </a:rPr>
              <a:t> </a:t>
            </a:r>
            <a:r>
              <a:rPr lang="ru-RU" sz="1800" dirty="0" err="1" smtClean="0">
                <a:solidFill>
                  <a:schemeClr val="tx2">
                    <a:lumMod val="75000"/>
                  </a:schemeClr>
                </a:solidFill>
              </a:rPr>
              <a:t>Іноземних</a:t>
            </a:r>
            <a:r>
              <a:rPr lang="ru-RU" sz="1800" dirty="0" smtClean="0">
                <a:solidFill>
                  <a:schemeClr val="tx2">
                    <a:lumMod val="75000"/>
                  </a:schemeClr>
                </a:solidFill>
              </a:rPr>
              <a:t> </a:t>
            </a:r>
            <a:r>
              <a:rPr lang="ru-RU" sz="1800" dirty="0" err="1" smtClean="0">
                <a:solidFill>
                  <a:schemeClr val="tx2">
                    <a:lumMod val="75000"/>
                  </a:schemeClr>
                </a:solidFill>
              </a:rPr>
              <a:t>місій</a:t>
            </a:r>
            <a:r>
              <a:rPr lang="ru-RU" sz="1800" dirty="0" smtClean="0">
                <a:solidFill>
                  <a:schemeClr val="tx2">
                    <a:lumMod val="75000"/>
                  </a:schemeClr>
                </a:solidFill>
              </a:rPr>
              <a:t>. У </a:t>
            </a:r>
            <a:r>
              <a:rPr lang="ru-RU" sz="1800" dirty="0" err="1" smtClean="0">
                <a:solidFill>
                  <a:schemeClr val="tx2">
                    <a:lumMod val="75000"/>
                  </a:schemeClr>
                </a:solidFill>
              </a:rPr>
              <a:t>ці</a:t>
            </a:r>
            <a:r>
              <a:rPr lang="ru-RU" sz="1800" dirty="0" smtClean="0">
                <a:solidFill>
                  <a:schemeClr val="tx2">
                    <a:lumMod val="75000"/>
                  </a:schemeClr>
                </a:solidFill>
              </a:rPr>
              <a:t> роки </a:t>
            </a:r>
            <a:r>
              <a:rPr lang="ru-RU" sz="1800" dirty="0" err="1" smtClean="0">
                <a:solidFill>
                  <a:schemeClr val="tx2">
                    <a:lumMod val="75000"/>
                  </a:schemeClr>
                </a:solidFill>
              </a:rPr>
              <a:t>він</a:t>
            </a:r>
            <a:r>
              <a:rPr lang="ru-RU" sz="1800" dirty="0" smtClean="0">
                <a:solidFill>
                  <a:schemeClr val="tx2">
                    <a:lumMod val="75000"/>
                  </a:schemeClr>
                </a:solidFill>
              </a:rPr>
              <a:t> </a:t>
            </a:r>
            <a:r>
              <a:rPr lang="ru-RU" sz="1800" dirty="0" err="1" smtClean="0">
                <a:solidFill>
                  <a:schemeClr val="tx2">
                    <a:lumMod val="75000"/>
                  </a:schemeClr>
                </a:solidFill>
              </a:rPr>
              <a:t>складав</a:t>
            </a:r>
            <a:r>
              <a:rPr lang="ru-RU" sz="1800" dirty="0" smtClean="0">
                <a:solidFill>
                  <a:schemeClr val="tx2">
                    <a:lumMod val="75000"/>
                  </a:schemeClr>
                </a:solidFill>
              </a:rPr>
              <a:t> </a:t>
            </a:r>
            <a:r>
              <a:rPr lang="ru-RU" sz="1800" dirty="0" err="1" smtClean="0">
                <a:solidFill>
                  <a:schemeClr val="tx2">
                    <a:lumMod val="75000"/>
                  </a:schemeClr>
                </a:solidFill>
              </a:rPr>
              <a:t>тільки</a:t>
            </a:r>
            <a:r>
              <a:rPr lang="ru-RU" sz="1800" dirty="0" smtClean="0">
                <a:solidFill>
                  <a:schemeClr val="tx2">
                    <a:lumMod val="75000"/>
                  </a:schemeClr>
                </a:solidFill>
              </a:rPr>
              <a:t> </a:t>
            </a:r>
            <a:r>
              <a:rPr lang="ru-RU" sz="1800" dirty="0" err="1" smtClean="0">
                <a:solidFill>
                  <a:schemeClr val="tx2">
                    <a:lumMod val="75000"/>
                  </a:schemeClr>
                </a:solidFill>
              </a:rPr>
              <a:t>духовні</a:t>
            </a:r>
            <a:r>
              <a:rPr lang="ru-RU" sz="1800" dirty="0" smtClean="0">
                <a:solidFill>
                  <a:schemeClr val="tx2">
                    <a:lumMod val="75000"/>
                  </a:schemeClr>
                </a:solidFill>
              </a:rPr>
              <a:t> твори. До оперного жанру </a:t>
            </a:r>
            <a:r>
              <a:rPr lang="ru-RU" sz="1800" dirty="0" err="1" smtClean="0">
                <a:solidFill>
                  <a:schemeClr val="tx2">
                    <a:lumMod val="75000"/>
                  </a:schemeClr>
                </a:solidFill>
              </a:rPr>
              <a:t>Гуно</a:t>
            </a:r>
            <a:r>
              <a:rPr lang="ru-RU" sz="1800" dirty="0" smtClean="0">
                <a:solidFill>
                  <a:schemeClr val="tx2">
                    <a:lumMod val="75000"/>
                  </a:schemeClr>
                </a:solidFill>
              </a:rPr>
              <a:t> </a:t>
            </a:r>
            <a:r>
              <a:rPr lang="ru-RU" sz="1800" dirty="0" err="1" smtClean="0">
                <a:solidFill>
                  <a:schemeClr val="tx2">
                    <a:lumMod val="75000"/>
                  </a:schemeClr>
                </a:solidFill>
              </a:rPr>
              <a:t>звернувся</a:t>
            </a:r>
            <a:r>
              <a:rPr lang="ru-RU" sz="1800" dirty="0" smtClean="0">
                <a:solidFill>
                  <a:schemeClr val="tx2">
                    <a:lumMod val="75000"/>
                  </a:schemeClr>
                </a:solidFill>
              </a:rPr>
              <a:t> у 1850-х роках, </a:t>
            </a:r>
            <a:r>
              <a:rPr lang="ru-RU" sz="1800" dirty="0" err="1" smtClean="0">
                <a:solidFill>
                  <a:schemeClr val="tx2">
                    <a:lumMod val="75000"/>
                  </a:schemeClr>
                </a:solidFill>
              </a:rPr>
              <a:t>найвідоміша</a:t>
            </a:r>
            <a:r>
              <a:rPr lang="ru-RU" sz="1800" dirty="0" smtClean="0">
                <a:solidFill>
                  <a:schemeClr val="tx2">
                    <a:lumMod val="75000"/>
                  </a:schemeClr>
                </a:solidFill>
              </a:rPr>
              <a:t> з них — «Фауст», написана 1859 року.</a:t>
            </a:r>
            <a:br>
              <a:rPr lang="ru-RU" sz="1800" dirty="0" smtClean="0">
                <a:solidFill>
                  <a:schemeClr val="tx2">
                    <a:lumMod val="75000"/>
                  </a:schemeClr>
                </a:solidFill>
              </a:rPr>
            </a:br>
            <a:r>
              <a:rPr lang="ru-RU" sz="1800" dirty="0" smtClean="0">
                <a:solidFill>
                  <a:schemeClr val="tx2">
                    <a:lumMod val="75000"/>
                  </a:schemeClr>
                </a:solidFill>
              </a:rPr>
              <a:t>У </a:t>
            </a:r>
            <a:r>
              <a:rPr lang="ru-RU" sz="1800" dirty="0" err="1" smtClean="0">
                <a:solidFill>
                  <a:schemeClr val="tx2">
                    <a:lumMod val="75000"/>
                  </a:schemeClr>
                </a:solidFill>
              </a:rPr>
              <a:t>творчому</a:t>
            </a:r>
            <a:r>
              <a:rPr lang="ru-RU" sz="1800" dirty="0" smtClean="0">
                <a:solidFill>
                  <a:schemeClr val="tx2">
                    <a:lumMod val="75000"/>
                  </a:schemeClr>
                </a:solidFill>
              </a:rPr>
              <a:t> </a:t>
            </a:r>
            <a:r>
              <a:rPr lang="ru-RU" sz="1800" dirty="0" err="1" smtClean="0">
                <a:solidFill>
                  <a:schemeClr val="tx2">
                    <a:lumMod val="75000"/>
                  </a:schemeClr>
                </a:solidFill>
              </a:rPr>
              <a:t>доробку</a:t>
            </a:r>
            <a:r>
              <a:rPr lang="ru-RU" sz="1800" dirty="0" smtClean="0">
                <a:solidFill>
                  <a:schemeClr val="tx2">
                    <a:lumMod val="75000"/>
                  </a:schemeClr>
                </a:solidFill>
              </a:rPr>
              <a:t> композитора 14 опер, а </a:t>
            </a:r>
            <a:r>
              <a:rPr lang="ru-RU" sz="1800" dirty="0" err="1" smtClean="0">
                <a:solidFill>
                  <a:schemeClr val="tx2">
                    <a:lumMod val="75000"/>
                  </a:schemeClr>
                </a:solidFill>
              </a:rPr>
              <a:t>також</a:t>
            </a:r>
            <a:r>
              <a:rPr lang="ru-RU" sz="1800" dirty="0" smtClean="0">
                <a:solidFill>
                  <a:schemeClr val="tx2">
                    <a:lumMod val="75000"/>
                  </a:schemeClr>
                </a:solidFill>
              </a:rPr>
              <a:t> </a:t>
            </a:r>
            <a:r>
              <a:rPr lang="ru-RU" sz="1800" dirty="0" err="1" smtClean="0">
                <a:solidFill>
                  <a:schemeClr val="tx2">
                    <a:lumMod val="75000"/>
                  </a:schemeClr>
                </a:solidFill>
              </a:rPr>
              <a:t>ораторії</a:t>
            </a:r>
            <a:r>
              <a:rPr lang="ru-RU" sz="1800" dirty="0" smtClean="0">
                <a:solidFill>
                  <a:schemeClr val="tx2">
                    <a:lumMod val="75000"/>
                  </a:schemeClr>
                </a:solidFill>
              </a:rPr>
              <a:t>, меси, </a:t>
            </a:r>
            <a:r>
              <a:rPr lang="ru-RU" sz="1800" dirty="0" err="1" smtClean="0">
                <a:solidFill>
                  <a:schemeClr val="tx2">
                    <a:lumMod val="75000"/>
                  </a:schemeClr>
                </a:solidFill>
              </a:rPr>
              <a:t>романси</a:t>
            </a:r>
            <a:r>
              <a:rPr lang="ru-RU" sz="1800" dirty="0" smtClean="0">
                <a:solidFill>
                  <a:schemeClr val="tx2">
                    <a:lumMod val="75000"/>
                  </a:schemeClr>
                </a:solidFill>
              </a:rPr>
              <a:t>.</a:t>
            </a:r>
            <a:endParaRPr lang="ru-RU" sz="1800" dirty="0">
              <a:solidFill>
                <a:schemeClr val="tx2">
                  <a:lumMod val="75000"/>
                </a:schemeClr>
              </a:solidFill>
            </a:endParaRPr>
          </a:p>
        </p:txBody>
      </p:sp>
      <p:pic>
        <p:nvPicPr>
          <p:cNvPr id="20484" name="Picture 4" descr="D:\Документы\Рабочий стол\150px-Charles_Goun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1052736"/>
            <a:ext cx="330391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095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2050" name="Picture 2" descr="D:\Документы\Рабочий стол\literatur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843808" y="836712"/>
            <a:ext cx="6300192" cy="3744416"/>
          </a:xfrm>
        </p:spPr>
        <p:txBody>
          <a:bodyPr>
            <a:normAutofit/>
          </a:bodyPr>
          <a:lstStyle/>
          <a:p>
            <a:r>
              <a:rPr lang="uk-UA" sz="6000" dirty="0" smtClean="0">
                <a:latin typeface="Arial Black" pitchFamily="34" charset="0"/>
              </a:rPr>
              <a:t>Особливості</a:t>
            </a:r>
            <a:br>
              <a:rPr lang="uk-UA" sz="6000" dirty="0" smtClean="0">
                <a:latin typeface="Arial Black" pitchFamily="34" charset="0"/>
              </a:rPr>
            </a:br>
            <a:r>
              <a:rPr lang="uk-UA" sz="6000" dirty="0" smtClean="0">
                <a:latin typeface="Arial Black" pitchFamily="34" charset="0"/>
              </a:rPr>
              <a:t>розвитку           літератури</a:t>
            </a:r>
            <a:endParaRPr lang="ru-RU" sz="6000" dirty="0">
              <a:latin typeface="Arial Black" pitchFamily="34" charset="0"/>
            </a:endParaRPr>
          </a:p>
        </p:txBody>
      </p:sp>
    </p:spTree>
    <p:extLst>
      <p:ext uri="{BB962C8B-B14F-4D97-AF65-F5344CB8AC3E}">
        <p14:creationId xmlns:p14="http://schemas.microsoft.com/office/powerpoint/2010/main" val="2452973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21506" name="Picture 2" descr="D:\Документы\Рабочий стол\апрвапрвсовпн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330"/>
            <a:ext cx="9144001" cy="699533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148064" y="274638"/>
            <a:ext cx="3538736" cy="6583362"/>
          </a:xfrm>
        </p:spPr>
        <p:txBody>
          <a:bodyPr>
            <a:normAutofit/>
          </a:bodyPr>
          <a:lstStyle/>
          <a:p>
            <a:r>
              <a:rPr lang="vi-VN" sz="1800" b="1" u="sng" dirty="0" smtClean="0"/>
              <a:t>Жорж Бізе́ </a:t>
            </a:r>
            <a:r>
              <a:rPr lang="vi-VN" sz="1800" dirty="0" smtClean="0"/>
              <a:t>— французький композитор, диригент, і піаніст епохи романтизму.</a:t>
            </a:r>
            <a:r>
              <a:rPr lang="ru-RU" sz="1800" dirty="0" smtClean="0"/>
              <a:t> </a:t>
            </a:r>
            <a:r>
              <a:rPr lang="ru-RU" sz="1800" dirty="0" err="1" smtClean="0"/>
              <a:t>Прагнення</a:t>
            </a:r>
            <a:r>
              <a:rPr lang="ru-RU" sz="1800" dirty="0" smtClean="0"/>
              <a:t> композитора до </a:t>
            </a:r>
            <a:r>
              <a:rPr lang="ru-RU" sz="1800" dirty="0" err="1" smtClean="0"/>
              <a:t>демократизації</a:t>
            </a:r>
            <a:r>
              <a:rPr lang="ru-RU" sz="1800" dirty="0" smtClean="0"/>
              <a:t> оперного </a:t>
            </a:r>
            <a:r>
              <a:rPr lang="ru-RU" sz="1800" dirty="0" err="1" smtClean="0"/>
              <a:t>мистецтва</a:t>
            </a:r>
            <a:r>
              <a:rPr lang="ru-RU" sz="1800" dirty="0" smtClean="0"/>
              <a:t>, </a:t>
            </a:r>
            <a:r>
              <a:rPr lang="ru-RU" sz="1800" dirty="0" err="1" smtClean="0"/>
              <a:t>бажання</a:t>
            </a:r>
            <a:r>
              <a:rPr lang="ru-RU" sz="1800" dirty="0" smtClean="0"/>
              <a:t> </a:t>
            </a:r>
            <a:r>
              <a:rPr lang="ru-RU" sz="1800" dirty="0" err="1" smtClean="0"/>
              <a:t>позбутися</a:t>
            </a:r>
            <a:r>
              <a:rPr lang="ru-RU" sz="1800" dirty="0" smtClean="0"/>
              <a:t> </a:t>
            </a:r>
            <a:r>
              <a:rPr lang="ru-RU" sz="1800" dirty="0" err="1" smtClean="0"/>
              <a:t>театральних</a:t>
            </a:r>
            <a:r>
              <a:rPr lang="ru-RU" sz="1800" dirty="0" smtClean="0"/>
              <a:t> </a:t>
            </a:r>
            <a:r>
              <a:rPr lang="ru-RU" sz="1800" dirty="0" err="1" smtClean="0"/>
              <a:t>штампів</a:t>
            </a:r>
            <a:r>
              <a:rPr lang="ru-RU" sz="1800" dirty="0" smtClean="0"/>
              <a:t> та </a:t>
            </a:r>
            <a:r>
              <a:rPr lang="ru-RU" sz="1800" dirty="0" err="1" smtClean="0"/>
              <a:t>умовностей</a:t>
            </a:r>
            <a:r>
              <a:rPr lang="ru-RU" sz="1800" dirty="0" smtClean="0"/>
              <a:t> </a:t>
            </a:r>
            <a:r>
              <a:rPr lang="ru-RU" sz="1800" dirty="0" err="1" smtClean="0"/>
              <a:t>дістали</a:t>
            </a:r>
            <a:r>
              <a:rPr lang="ru-RU" sz="1800" dirty="0" smtClean="0"/>
              <a:t> </a:t>
            </a:r>
            <a:r>
              <a:rPr lang="ru-RU" sz="1800" dirty="0" err="1" smtClean="0"/>
              <a:t>своє</a:t>
            </a:r>
            <a:r>
              <a:rPr lang="ru-RU" sz="1800" dirty="0" smtClean="0"/>
              <a:t> </a:t>
            </a:r>
            <a:r>
              <a:rPr lang="ru-RU" sz="1800" dirty="0" err="1" smtClean="0"/>
              <a:t>яскраве</a:t>
            </a:r>
            <a:r>
              <a:rPr lang="ru-RU" sz="1800" dirty="0" smtClean="0"/>
              <a:t> </a:t>
            </a:r>
            <a:r>
              <a:rPr lang="ru-RU" sz="1800" dirty="0" err="1" smtClean="0"/>
              <a:t>вираження</a:t>
            </a:r>
            <a:r>
              <a:rPr lang="ru-RU" sz="1800" dirty="0" smtClean="0"/>
              <a:t> в </a:t>
            </a:r>
            <a:r>
              <a:rPr lang="ru-RU" sz="1800" dirty="0" err="1" smtClean="0"/>
              <a:t>опері</a:t>
            </a:r>
            <a:r>
              <a:rPr lang="ru-RU" sz="1800" dirty="0" smtClean="0"/>
              <a:t> «Кармен» (по </a:t>
            </a:r>
            <a:r>
              <a:rPr lang="ru-RU" sz="1800" dirty="0" err="1" smtClean="0"/>
              <a:t>новелі</a:t>
            </a:r>
            <a:r>
              <a:rPr lang="ru-RU" sz="1800" dirty="0" smtClean="0"/>
              <a:t> П. Мериме, 1874). </a:t>
            </a:r>
            <a:r>
              <a:rPr lang="ru-RU" sz="1800" dirty="0" err="1" smtClean="0"/>
              <a:t>Лібретто</a:t>
            </a:r>
            <a:r>
              <a:rPr lang="ru-RU" sz="1800" dirty="0" smtClean="0"/>
              <a:t> опери створив Людовик </a:t>
            </a:r>
            <a:r>
              <a:rPr lang="ru-RU" sz="1800" dirty="0" err="1" smtClean="0"/>
              <a:t>Галеві</a:t>
            </a:r>
            <a:r>
              <a:rPr lang="ru-RU" sz="1800" dirty="0" smtClean="0"/>
              <a:t>, </a:t>
            </a:r>
            <a:r>
              <a:rPr lang="ru-RU" sz="1800" dirty="0" err="1" smtClean="0"/>
              <a:t>двоюрідний</a:t>
            </a:r>
            <a:r>
              <a:rPr lang="ru-RU" sz="1800" dirty="0" smtClean="0"/>
              <a:t> брат </a:t>
            </a:r>
            <a:r>
              <a:rPr lang="ru-RU" sz="1800" dirty="0" err="1" smtClean="0"/>
              <a:t>дружини</a:t>
            </a:r>
            <a:r>
              <a:rPr lang="ru-RU" sz="1800" dirty="0" smtClean="0"/>
              <a:t> Жоржа </a:t>
            </a:r>
            <a:r>
              <a:rPr lang="ru-RU" sz="1800" dirty="0" err="1" smtClean="0"/>
              <a:t>Бізе</a:t>
            </a:r>
            <a:r>
              <a:rPr lang="ru-RU" sz="1800" dirty="0" smtClean="0"/>
              <a:t>, з </a:t>
            </a:r>
            <a:r>
              <a:rPr lang="ru-RU" sz="1800" dirty="0" err="1" smtClean="0"/>
              <a:t>якою</a:t>
            </a:r>
            <a:r>
              <a:rPr lang="ru-RU" sz="1800" dirty="0" smtClean="0"/>
              <a:t> </a:t>
            </a:r>
            <a:r>
              <a:rPr lang="ru-RU" sz="1800" dirty="0" err="1" smtClean="0"/>
              <a:t>він</a:t>
            </a:r>
            <a:r>
              <a:rPr lang="ru-RU" sz="1800" dirty="0" smtClean="0"/>
              <a:t> </a:t>
            </a:r>
            <a:r>
              <a:rPr lang="ru-RU" sz="1800" dirty="0" err="1" smtClean="0"/>
              <a:t>одружився</a:t>
            </a:r>
            <a:r>
              <a:rPr lang="ru-RU" sz="1800" dirty="0" smtClean="0"/>
              <a:t> 1869 року. </a:t>
            </a:r>
            <a:r>
              <a:rPr lang="ru-RU" sz="1800" dirty="0" err="1" smtClean="0"/>
              <a:t>Більша</a:t>
            </a:r>
            <a:r>
              <a:rPr lang="ru-RU" sz="1800" dirty="0" smtClean="0"/>
              <a:t> </a:t>
            </a:r>
            <a:r>
              <a:rPr lang="ru-RU" sz="1800" dirty="0" err="1" smtClean="0"/>
              <a:t>частина</a:t>
            </a:r>
            <a:r>
              <a:rPr lang="ru-RU" sz="1800" dirty="0" smtClean="0"/>
              <a:t> </a:t>
            </a:r>
            <a:r>
              <a:rPr lang="ru-RU" sz="1800" dirty="0" err="1" smtClean="0"/>
              <a:t>музики</a:t>
            </a:r>
            <a:r>
              <a:rPr lang="ru-RU" sz="1800" dirty="0" smtClean="0"/>
              <a:t> </a:t>
            </a:r>
            <a:r>
              <a:rPr lang="ru-RU" sz="1800" dirty="0" err="1" smtClean="0"/>
              <a:t>була</a:t>
            </a:r>
            <a:r>
              <a:rPr lang="ru-RU" sz="1800" dirty="0" smtClean="0"/>
              <a:t> написана за два </a:t>
            </a:r>
            <a:r>
              <a:rPr lang="ru-RU" sz="1800" dirty="0" err="1" smtClean="0"/>
              <a:t>місяці</a:t>
            </a:r>
            <a:r>
              <a:rPr lang="ru-RU" sz="1800" dirty="0" smtClean="0"/>
              <a:t> в </a:t>
            </a:r>
            <a:r>
              <a:rPr lang="ru-RU" sz="1800" dirty="0" err="1" smtClean="0"/>
              <a:t>передмісті</a:t>
            </a:r>
            <a:r>
              <a:rPr lang="ru-RU" sz="1800" dirty="0" smtClean="0"/>
              <a:t> Парижа - </a:t>
            </a:r>
            <a:r>
              <a:rPr lang="ru-RU" sz="1800" dirty="0" err="1" smtClean="0"/>
              <a:t>це</a:t>
            </a:r>
            <a:r>
              <a:rPr lang="ru-RU" sz="1800" dirty="0" smtClean="0"/>
              <a:t> </a:t>
            </a:r>
            <a:r>
              <a:rPr lang="ru-RU" sz="1800" dirty="0" err="1" smtClean="0"/>
              <a:t>Буживаль</a:t>
            </a:r>
            <a:r>
              <a:rPr lang="ru-RU" sz="1800" dirty="0" smtClean="0"/>
              <a:t>, де родина мала </a:t>
            </a:r>
            <a:r>
              <a:rPr lang="ru-RU" sz="1800" dirty="0" err="1" smtClean="0"/>
              <a:t>дачний</a:t>
            </a:r>
            <a:r>
              <a:rPr lang="ru-RU" sz="1800" dirty="0" smtClean="0"/>
              <a:t> </a:t>
            </a:r>
            <a:r>
              <a:rPr lang="ru-RU" sz="1800" dirty="0" err="1" smtClean="0"/>
              <a:t>будинок</a:t>
            </a:r>
            <a:r>
              <a:rPr lang="ru-RU" sz="1800" dirty="0" smtClean="0"/>
              <a:t>.</a:t>
            </a:r>
            <a:endParaRPr lang="ru-RU" sz="1800" dirty="0"/>
          </a:p>
        </p:txBody>
      </p:sp>
      <p:pic>
        <p:nvPicPr>
          <p:cNvPr id="21507" name="Picture 3" descr="D:\Документы\Рабочий стол\400px-Georges_Biz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5" y="908720"/>
            <a:ext cx="3816424"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37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22530" name="Picture 2" descr="D:\Документы\Рабочий стол\imagesепрапрчапр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3708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0" y="-124626"/>
            <a:ext cx="4572000" cy="6982626"/>
          </a:xfrm>
        </p:spPr>
        <p:txBody>
          <a:bodyPr>
            <a:normAutofit/>
          </a:bodyPr>
          <a:lstStyle/>
          <a:p>
            <a:r>
              <a:rPr lang="ru-RU" sz="1800" b="1" u="sng" dirty="0" smtClean="0"/>
              <a:t>Жак Оффенбах, </a:t>
            </a:r>
            <a:r>
              <a:rPr lang="ru-RU" sz="1800" b="1" u="sng" dirty="0" err="1" smtClean="0"/>
              <a:t>справжнє</a:t>
            </a:r>
            <a:r>
              <a:rPr lang="ru-RU" sz="1800" b="1" u="sng" dirty="0" smtClean="0"/>
              <a:t> </a:t>
            </a:r>
            <a:r>
              <a:rPr lang="ru-RU" sz="1800" b="1" u="sng" dirty="0" err="1" smtClean="0"/>
              <a:t>ім'я</a:t>
            </a:r>
            <a:r>
              <a:rPr lang="ru-RU" sz="1800" b="1" u="sng" dirty="0" smtClean="0"/>
              <a:t> — </a:t>
            </a:r>
            <a:r>
              <a:rPr lang="ru-RU" sz="1800" b="1" u="sng" dirty="0" err="1" smtClean="0"/>
              <a:t>Ебершт</a:t>
            </a:r>
            <a:r>
              <a:rPr lang="ru-RU" sz="1800" b="1" u="sng" dirty="0" smtClean="0"/>
              <a:t> Якоб</a:t>
            </a:r>
            <a:r>
              <a:rPr lang="ru-RU" sz="1800" dirty="0" smtClean="0"/>
              <a:t> — </a:t>
            </a:r>
            <a:r>
              <a:rPr lang="ru-RU" sz="1800" dirty="0" err="1" smtClean="0"/>
              <a:t>французький</a:t>
            </a:r>
            <a:r>
              <a:rPr lang="ru-RU" sz="1800" dirty="0" smtClean="0"/>
              <a:t> композитор, один з </a:t>
            </a:r>
            <a:r>
              <a:rPr lang="ru-RU" sz="1800" dirty="0" err="1" smtClean="0"/>
              <a:t>засновників</a:t>
            </a:r>
            <a:r>
              <a:rPr lang="ru-RU" sz="1800" dirty="0" smtClean="0"/>
              <a:t> </a:t>
            </a:r>
            <a:r>
              <a:rPr lang="ru-RU" sz="1800" dirty="0" err="1" smtClean="0"/>
              <a:t>класичної</a:t>
            </a:r>
            <a:r>
              <a:rPr lang="ru-RU" sz="1800" dirty="0" smtClean="0"/>
              <a:t> </a:t>
            </a:r>
            <a:r>
              <a:rPr lang="ru-RU" sz="1800" dirty="0" err="1" smtClean="0"/>
              <a:t>оперети</a:t>
            </a:r>
            <a:r>
              <a:rPr lang="ru-RU" sz="1800" dirty="0" smtClean="0"/>
              <a:t>. Якоба </a:t>
            </a:r>
            <a:r>
              <a:rPr lang="ru-RU" sz="1800" dirty="0" err="1" smtClean="0"/>
              <a:t>визнавали</a:t>
            </a:r>
            <a:r>
              <a:rPr lang="ru-RU" sz="1800" dirty="0" smtClean="0"/>
              <a:t> </a:t>
            </a:r>
            <a:r>
              <a:rPr lang="ru-RU" sz="1800" dirty="0" err="1" smtClean="0"/>
              <a:t>віртуозним</a:t>
            </a:r>
            <a:r>
              <a:rPr lang="ru-RU" sz="1800" dirty="0" smtClean="0"/>
              <a:t> </a:t>
            </a:r>
            <a:r>
              <a:rPr lang="ru-RU" sz="1800" dirty="0" err="1" smtClean="0"/>
              <a:t>віолончелістом</a:t>
            </a:r>
            <a:r>
              <a:rPr lang="ru-RU" sz="1800" dirty="0" smtClean="0"/>
              <a:t>, але </a:t>
            </a:r>
            <a:r>
              <a:rPr lang="ru-RU" sz="1800" dirty="0" err="1" smtClean="0"/>
              <a:t>він</a:t>
            </a:r>
            <a:r>
              <a:rPr lang="ru-RU" sz="1800" dirty="0" smtClean="0"/>
              <a:t> </a:t>
            </a:r>
            <a:r>
              <a:rPr lang="ru-RU" sz="1800" dirty="0" err="1" smtClean="0"/>
              <a:t>вже</a:t>
            </a:r>
            <a:r>
              <a:rPr lang="ru-RU" sz="1800" dirty="0" smtClean="0"/>
              <a:t> </a:t>
            </a:r>
            <a:r>
              <a:rPr lang="ru-RU" sz="1800" dirty="0" err="1" smtClean="0"/>
              <a:t>мріяв</a:t>
            </a:r>
            <a:r>
              <a:rPr lang="ru-RU" sz="1800" dirty="0" smtClean="0"/>
              <a:t> про </a:t>
            </a:r>
            <a:r>
              <a:rPr lang="ru-RU" sz="1800" dirty="0" err="1" smtClean="0"/>
              <a:t>кар'єру</a:t>
            </a:r>
            <a:r>
              <a:rPr lang="ru-RU" sz="1800" dirty="0" smtClean="0"/>
              <a:t> оперного композитора. В </a:t>
            </a:r>
            <a:r>
              <a:rPr lang="ru-RU" sz="1800" dirty="0" err="1" smtClean="0"/>
              <a:t>ці</a:t>
            </a:r>
            <a:r>
              <a:rPr lang="ru-RU" sz="1800" dirty="0" smtClean="0"/>
              <a:t> роки </a:t>
            </a:r>
            <a:r>
              <a:rPr lang="ru-RU" sz="1800" dirty="0" err="1" smtClean="0"/>
              <a:t>починають</a:t>
            </a:r>
            <a:r>
              <a:rPr lang="ru-RU" sz="1800" dirty="0" smtClean="0"/>
              <a:t> </a:t>
            </a:r>
            <a:r>
              <a:rPr lang="ru-RU" sz="1800" dirty="0" err="1" smtClean="0"/>
              <a:t>з'являтися</a:t>
            </a:r>
            <a:r>
              <a:rPr lang="ru-RU" sz="1800" dirty="0" smtClean="0"/>
              <a:t> </a:t>
            </a:r>
            <a:r>
              <a:rPr lang="ru-RU" sz="1800" dirty="0" err="1" smtClean="0"/>
              <a:t>його</a:t>
            </a:r>
            <a:r>
              <a:rPr lang="ru-RU" sz="1800" dirty="0" smtClean="0"/>
              <a:t> </a:t>
            </a:r>
            <a:r>
              <a:rPr lang="ru-RU" sz="1800" dirty="0" err="1" smtClean="0"/>
              <a:t>перші</a:t>
            </a:r>
            <a:r>
              <a:rPr lang="ru-RU" sz="1800" dirty="0" smtClean="0"/>
              <a:t> </a:t>
            </a:r>
            <a:r>
              <a:rPr lang="ru-RU" sz="1800" dirty="0" err="1" smtClean="0"/>
              <a:t>музичні</a:t>
            </a:r>
            <a:r>
              <a:rPr lang="ru-RU" sz="1800" dirty="0" smtClean="0"/>
              <a:t> твори - </a:t>
            </a:r>
            <a:r>
              <a:rPr lang="ru-RU" sz="1800" dirty="0" err="1" smtClean="0"/>
              <a:t>наприклад</a:t>
            </a:r>
            <a:r>
              <a:rPr lang="ru-RU" sz="1800" dirty="0" smtClean="0"/>
              <a:t>, «</a:t>
            </a:r>
            <a:r>
              <a:rPr lang="ru-RU" sz="1800" dirty="0" err="1" smtClean="0"/>
              <a:t>Біля</a:t>
            </a:r>
            <a:r>
              <a:rPr lang="ru-RU" sz="1800" dirty="0" smtClean="0"/>
              <a:t> моря» для </a:t>
            </a:r>
            <a:r>
              <a:rPr lang="ru-RU" sz="1800" dirty="0" err="1" smtClean="0"/>
              <a:t>віолончелі</a:t>
            </a:r>
            <a:r>
              <a:rPr lang="ru-RU" sz="1800" dirty="0" smtClean="0"/>
              <a:t>. Але </a:t>
            </a:r>
            <a:r>
              <a:rPr lang="ru-RU" sz="1800" dirty="0" err="1" smtClean="0"/>
              <a:t>кар'єра</a:t>
            </a:r>
            <a:r>
              <a:rPr lang="ru-RU" sz="1800" dirty="0" smtClean="0"/>
              <a:t> оперного композитора - не далась, </a:t>
            </a:r>
            <a:r>
              <a:rPr lang="ru-RU" sz="1800" dirty="0" err="1" smtClean="0"/>
              <a:t>бо</a:t>
            </a:r>
            <a:r>
              <a:rPr lang="ru-RU" sz="1800" dirty="0" smtClean="0"/>
              <a:t> </a:t>
            </a:r>
            <a:r>
              <a:rPr lang="ru-RU" sz="1800" dirty="0" err="1" smtClean="0"/>
              <a:t>парижани</a:t>
            </a:r>
            <a:r>
              <a:rPr lang="ru-RU" sz="1800" dirty="0" smtClean="0"/>
              <a:t> </a:t>
            </a:r>
            <a:r>
              <a:rPr lang="ru-RU" sz="1800" dirty="0" err="1" smtClean="0"/>
              <a:t>визнавали</a:t>
            </a:r>
            <a:r>
              <a:rPr lang="ru-RU" sz="1800" dirty="0" smtClean="0"/>
              <a:t> </a:t>
            </a:r>
            <a:r>
              <a:rPr lang="ru-RU" sz="1800" dirty="0" err="1" smtClean="0"/>
              <a:t>музику</a:t>
            </a:r>
            <a:r>
              <a:rPr lang="ru-RU" sz="1800" dirty="0" smtClean="0"/>
              <a:t> Оффенбаха вульгарною, а </a:t>
            </a:r>
            <a:r>
              <a:rPr lang="ru-RU" sz="1800" dirty="0" err="1" smtClean="0"/>
              <a:t>сюжети</a:t>
            </a:r>
            <a:r>
              <a:rPr lang="ru-RU" sz="1800" dirty="0" smtClean="0"/>
              <a:t> </a:t>
            </a:r>
            <a:r>
              <a:rPr lang="ru-RU" sz="1800" dirty="0" err="1" smtClean="0"/>
              <a:t>його</a:t>
            </a:r>
            <a:r>
              <a:rPr lang="ru-RU" sz="1800" dirty="0" smtClean="0"/>
              <a:t> опер - </a:t>
            </a:r>
            <a:r>
              <a:rPr lang="ru-RU" sz="1800" dirty="0" err="1" smtClean="0"/>
              <a:t>чудернацькими.Аби</a:t>
            </a:r>
            <a:r>
              <a:rPr lang="ru-RU" sz="1800" dirty="0" smtClean="0"/>
              <a:t> не </a:t>
            </a:r>
            <a:r>
              <a:rPr lang="ru-RU" sz="1800" dirty="0" err="1" smtClean="0"/>
              <a:t>відриватись</a:t>
            </a:r>
            <a:r>
              <a:rPr lang="ru-RU" sz="1800" dirty="0" smtClean="0"/>
              <a:t> </a:t>
            </a:r>
            <a:r>
              <a:rPr lang="ru-RU" sz="1800" dirty="0" err="1" smtClean="0"/>
              <a:t>від</a:t>
            </a:r>
            <a:r>
              <a:rPr lang="ru-RU" sz="1800" dirty="0" smtClean="0"/>
              <a:t> </a:t>
            </a:r>
            <a:r>
              <a:rPr lang="ru-RU" sz="1800" dirty="0" err="1" smtClean="0"/>
              <a:t>театрів</a:t>
            </a:r>
            <a:r>
              <a:rPr lang="ru-RU" sz="1800" dirty="0" smtClean="0"/>
              <a:t>, </a:t>
            </a:r>
            <a:r>
              <a:rPr lang="ru-RU" sz="1800" dirty="0" err="1" smtClean="0"/>
              <a:t>він</a:t>
            </a:r>
            <a:r>
              <a:rPr lang="ru-RU" sz="1800" dirty="0" smtClean="0"/>
              <a:t> </a:t>
            </a:r>
            <a:r>
              <a:rPr lang="ru-RU" sz="1800" dirty="0" err="1" smtClean="0"/>
              <a:t>вирішив</a:t>
            </a:r>
            <a:r>
              <a:rPr lang="ru-RU" sz="1800" dirty="0" smtClean="0"/>
              <a:t> сам </a:t>
            </a:r>
            <a:r>
              <a:rPr lang="ru-RU" sz="1800" dirty="0" err="1" smtClean="0"/>
              <a:t>створити</a:t>
            </a:r>
            <a:r>
              <a:rPr lang="ru-RU" sz="1800" dirty="0" smtClean="0"/>
              <a:t> театр. І </a:t>
            </a:r>
            <a:r>
              <a:rPr lang="ru-RU" sz="1800" dirty="0" err="1" smtClean="0"/>
              <a:t>місцем</a:t>
            </a:r>
            <a:r>
              <a:rPr lang="ru-RU" sz="1800" dirty="0" smtClean="0"/>
              <a:t> для </a:t>
            </a:r>
            <a:r>
              <a:rPr lang="ru-RU" sz="1800" dirty="0" err="1" smtClean="0"/>
              <a:t>його</a:t>
            </a:r>
            <a:r>
              <a:rPr lang="ru-RU" sz="1800" dirty="0" smtClean="0"/>
              <a:t> </a:t>
            </a:r>
            <a:r>
              <a:rPr lang="ru-RU" sz="1800" dirty="0" err="1" smtClean="0"/>
              <a:t>розташування</a:t>
            </a:r>
            <a:r>
              <a:rPr lang="ru-RU" sz="1800" dirty="0" smtClean="0"/>
              <a:t> </a:t>
            </a:r>
            <a:r>
              <a:rPr lang="ru-RU" sz="1800" dirty="0" err="1" smtClean="0"/>
              <a:t>обрав</a:t>
            </a:r>
            <a:r>
              <a:rPr lang="ru-RU" sz="1800" dirty="0" smtClean="0"/>
              <a:t> </a:t>
            </a:r>
            <a:r>
              <a:rPr lang="ru-RU" sz="1800" dirty="0" err="1" smtClean="0"/>
              <a:t>Єлисейські</a:t>
            </a:r>
            <a:r>
              <a:rPr lang="ru-RU" sz="1800" dirty="0" smtClean="0"/>
              <a:t> поля. </a:t>
            </a:r>
            <a:r>
              <a:rPr lang="ru-RU" sz="1800" dirty="0" err="1" smtClean="0"/>
              <a:t>Саме</a:t>
            </a:r>
            <a:r>
              <a:rPr lang="ru-RU" sz="1800" dirty="0" smtClean="0"/>
              <a:t> там </a:t>
            </a:r>
            <a:r>
              <a:rPr lang="ru-RU" sz="1800" dirty="0" err="1" smtClean="0"/>
              <a:t>планували</a:t>
            </a:r>
            <a:r>
              <a:rPr lang="ru-RU" sz="1800" dirty="0" smtClean="0"/>
              <a:t> провести </a:t>
            </a:r>
            <a:r>
              <a:rPr lang="ru-RU" sz="1800" dirty="0" err="1" smtClean="0"/>
              <a:t>Всесвітню</a:t>
            </a:r>
            <a:r>
              <a:rPr lang="ru-RU" sz="1800" dirty="0" smtClean="0"/>
              <a:t> </a:t>
            </a:r>
            <a:r>
              <a:rPr lang="ru-RU" sz="1800" dirty="0" err="1" smtClean="0"/>
              <a:t>виставку</a:t>
            </a:r>
            <a:r>
              <a:rPr lang="ru-RU" sz="1800" dirty="0" smtClean="0"/>
              <a:t>-ярмарок 1855 року. </a:t>
            </a:r>
            <a:r>
              <a:rPr lang="ru-RU" sz="1800" dirty="0" err="1" smtClean="0"/>
              <a:t>Він</a:t>
            </a:r>
            <a:r>
              <a:rPr lang="ru-RU" sz="1800" dirty="0" smtClean="0"/>
              <a:t> </a:t>
            </a:r>
            <a:r>
              <a:rPr lang="ru-RU" sz="1800" dirty="0" err="1" smtClean="0"/>
              <a:t>розумів</a:t>
            </a:r>
            <a:r>
              <a:rPr lang="ru-RU" sz="1800" dirty="0" smtClean="0"/>
              <a:t>, </a:t>
            </a:r>
            <a:r>
              <a:rPr lang="ru-RU" sz="1800" dirty="0" err="1" smtClean="0"/>
              <a:t>що</a:t>
            </a:r>
            <a:r>
              <a:rPr lang="ru-RU" sz="1800" dirty="0" smtClean="0"/>
              <a:t> </a:t>
            </a:r>
            <a:r>
              <a:rPr lang="ru-RU" sz="1800" dirty="0" err="1" smtClean="0"/>
              <a:t>ледачі</a:t>
            </a:r>
            <a:r>
              <a:rPr lang="ru-RU" sz="1800" dirty="0" smtClean="0"/>
              <a:t> </a:t>
            </a:r>
            <a:r>
              <a:rPr lang="ru-RU" sz="1800" dirty="0" err="1" smtClean="0"/>
              <a:t>багатії</a:t>
            </a:r>
            <a:r>
              <a:rPr lang="ru-RU" sz="1800" dirty="0" smtClean="0"/>
              <a:t> </a:t>
            </a:r>
            <a:r>
              <a:rPr lang="ru-RU" sz="1800" dirty="0" err="1" smtClean="0"/>
              <a:t>шукатимуть</a:t>
            </a:r>
            <a:r>
              <a:rPr lang="ru-RU" sz="1800" dirty="0" smtClean="0"/>
              <a:t> легких </a:t>
            </a:r>
            <a:r>
              <a:rPr lang="ru-RU" sz="1800" dirty="0" err="1" smtClean="0"/>
              <a:t>розваг</a:t>
            </a:r>
            <a:r>
              <a:rPr lang="ru-RU" sz="1800" dirty="0" smtClean="0"/>
              <a:t> і </a:t>
            </a:r>
            <a:r>
              <a:rPr lang="ru-RU" sz="1800" dirty="0" err="1" smtClean="0"/>
              <a:t>музики</a:t>
            </a:r>
            <a:r>
              <a:rPr lang="ru-RU" sz="1800" dirty="0" smtClean="0"/>
              <a:t>. Так в </a:t>
            </a:r>
            <a:r>
              <a:rPr lang="ru-RU" sz="1800" dirty="0" err="1" smtClean="0"/>
              <a:t>тридцять</a:t>
            </a:r>
            <a:r>
              <a:rPr lang="ru-RU" sz="1800" dirty="0" smtClean="0"/>
              <a:t> </a:t>
            </a:r>
            <a:r>
              <a:rPr lang="ru-RU" sz="1800" dirty="0" err="1" smtClean="0"/>
              <a:t>шість</a:t>
            </a:r>
            <a:r>
              <a:rPr lang="ru-RU" sz="1800" dirty="0" smtClean="0"/>
              <a:t> </a:t>
            </a:r>
            <a:r>
              <a:rPr lang="ru-RU" sz="1800" dirty="0" err="1" smtClean="0"/>
              <a:t>років</a:t>
            </a:r>
            <a:r>
              <a:rPr lang="ru-RU" sz="1800" dirty="0" smtClean="0"/>
              <a:t> </a:t>
            </a:r>
            <a:r>
              <a:rPr lang="ru-RU" sz="1800" dirty="0" err="1" smtClean="0"/>
              <a:t>він</a:t>
            </a:r>
            <a:r>
              <a:rPr lang="ru-RU" sz="1800" dirty="0" smtClean="0"/>
              <a:t> </a:t>
            </a:r>
            <a:r>
              <a:rPr lang="ru-RU" sz="1800" dirty="0" err="1" smtClean="0"/>
              <a:t>заснував</a:t>
            </a:r>
            <a:r>
              <a:rPr lang="ru-RU" sz="1800" dirty="0" smtClean="0"/>
              <a:t> </a:t>
            </a:r>
            <a:r>
              <a:rPr lang="ru-RU" sz="1800" dirty="0" err="1" smtClean="0"/>
              <a:t>свій</a:t>
            </a:r>
            <a:r>
              <a:rPr lang="ru-RU" sz="1800" dirty="0" smtClean="0"/>
              <a:t> перший маленький театр Буф </a:t>
            </a:r>
            <a:r>
              <a:rPr lang="ru-RU" sz="1800" dirty="0" err="1" smtClean="0"/>
              <a:t>Парізьєн</a:t>
            </a:r>
            <a:r>
              <a:rPr lang="ru-RU" sz="1800" dirty="0" smtClean="0"/>
              <a:t>. </a:t>
            </a:r>
            <a:r>
              <a:rPr lang="ru-RU" sz="1800" dirty="0" err="1" smtClean="0"/>
              <a:t>Серед</a:t>
            </a:r>
            <a:r>
              <a:rPr lang="ru-RU" sz="1800" dirty="0" smtClean="0"/>
              <a:t> </a:t>
            </a:r>
            <a:r>
              <a:rPr lang="ru-RU" sz="1800" dirty="0" err="1" smtClean="0"/>
              <a:t>вистав</a:t>
            </a:r>
            <a:r>
              <a:rPr lang="ru-RU" sz="1800" dirty="0" smtClean="0"/>
              <a:t> </a:t>
            </a:r>
            <a:r>
              <a:rPr lang="ru-RU" sz="1800" dirty="0" err="1" smtClean="0"/>
              <a:t>цього</a:t>
            </a:r>
            <a:r>
              <a:rPr lang="ru-RU" sz="1800" dirty="0" smtClean="0"/>
              <a:t> театрика - </a:t>
            </a:r>
            <a:r>
              <a:rPr lang="ru-RU" sz="1800" dirty="0" err="1" smtClean="0"/>
              <a:t>комедії</a:t>
            </a:r>
            <a:r>
              <a:rPr lang="ru-RU" sz="1800" dirty="0" smtClean="0"/>
              <a:t>, </a:t>
            </a:r>
            <a:r>
              <a:rPr lang="ru-RU" sz="1800" dirty="0" err="1" smtClean="0"/>
              <a:t>написані</a:t>
            </a:r>
            <a:r>
              <a:rPr lang="ru-RU" sz="1800" dirty="0" smtClean="0"/>
              <a:t> Оффенбахом («</a:t>
            </a:r>
            <a:r>
              <a:rPr lang="ru-RU" sz="1800" dirty="0" err="1" smtClean="0"/>
              <a:t>Останній</a:t>
            </a:r>
            <a:r>
              <a:rPr lang="ru-RU" sz="1800" dirty="0" smtClean="0"/>
              <a:t> </a:t>
            </a:r>
            <a:r>
              <a:rPr lang="ru-RU" sz="1800" dirty="0" err="1" smtClean="0"/>
              <a:t>паладін</a:t>
            </a:r>
            <a:r>
              <a:rPr lang="ru-RU" sz="1800" dirty="0" smtClean="0"/>
              <a:t>», «</a:t>
            </a:r>
            <a:r>
              <a:rPr lang="ru-RU" sz="1800" dirty="0" err="1" smtClean="0"/>
              <a:t>Двійка</a:t>
            </a:r>
            <a:r>
              <a:rPr lang="ru-RU" sz="1800" dirty="0" smtClean="0"/>
              <a:t> </a:t>
            </a:r>
            <a:r>
              <a:rPr lang="ru-RU" sz="1800" dirty="0" err="1" smtClean="0"/>
              <a:t>сліпців</a:t>
            </a:r>
            <a:r>
              <a:rPr lang="ru-RU" sz="1800" dirty="0" smtClean="0"/>
              <a:t> » з жартами і клоунадою ). Оффенбах </a:t>
            </a:r>
            <a:r>
              <a:rPr lang="ru-RU" sz="1800" dirty="0" err="1" smtClean="0"/>
              <a:t>починє</a:t>
            </a:r>
            <a:r>
              <a:rPr lang="ru-RU" sz="1800" dirty="0" smtClean="0"/>
              <a:t> </a:t>
            </a:r>
            <a:r>
              <a:rPr lang="ru-RU" sz="1800" dirty="0" err="1" smtClean="0"/>
              <a:t>робити</a:t>
            </a:r>
            <a:r>
              <a:rPr lang="ru-RU" sz="1800" dirty="0" smtClean="0"/>
              <a:t> </a:t>
            </a:r>
            <a:r>
              <a:rPr lang="ru-RU" sz="1800" dirty="0" err="1" smtClean="0"/>
              <a:t>собі</a:t>
            </a:r>
            <a:r>
              <a:rPr lang="ru-RU" sz="1800" dirty="0" smtClean="0"/>
              <a:t> </a:t>
            </a:r>
            <a:r>
              <a:rPr lang="ru-RU" sz="1800" dirty="0" err="1" smtClean="0"/>
              <a:t>ім'я</a:t>
            </a:r>
            <a:r>
              <a:rPr lang="ru-RU" sz="1800" dirty="0" smtClean="0"/>
              <a:t> і як композитор, і як </a:t>
            </a:r>
            <a:r>
              <a:rPr lang="ru-RU" sz="1800" dirty="0" err="1" smtClean="0"/>
              <a:t>бізнесмен</a:t>
            </a:r>
            <a:r>
              <a:rPr lang="ru-RU" sz="1800" dirty="0" smtClean="0"/>
              <a:t> </a:t>
            </a:r>
            <a:r>
              <a:rPr lang="ru-RU" sz="1800" dirty="0" err="1" smtClean="0"/>
              <a:t>від</a:t>
            </a:r>
            <a:r>
              <a:rPr lang="ru-RU" sz="1800" dirty="0" smtClean="0"/>
              <a:t> театру.</a:t>
            </a:r>
            <a:endParaRPr lang="ru-RU" sz="1800" dirty="0"/>
          </a:p>
        </p:txBody>
      </p:sp>
      <p:pic>
        <p:nvPicPr>
          <p:cNvPr id="22531" name="Picture 3" descr="D:\Документы\Рабочий стол\200px-Jacques_Offenbach_by_Félix_Nadar_(sepia_ver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20688"/>
            <a:ext cx="3240359"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887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17410" name="Picture 2" descr="D:\Документы\Рабочий стол\порочёно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
            <a:ext cx="9144000" cy="685833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uk-UA" dirty="0" smtClean="0"/>
              <a:t>Дякую за увагу</a:t>
            </a:r>
            <a:endParaRPr lang="ru-RU" dirty="0"/>
          </a:p>
        </p:txBody>
      </p:sp>
    </p:spTree>
    <p:extLst>
      <p:ext uri="{BB962C8B-B14F-4D97-AF65-F5344CB8AC3E}">
        <p14:creationId xmlns:p14="http://schemas.microsoft.com/office/powerpoint/2010/main" val="1844606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560872"/>
            <a:ext cx="8229600" cy="4525963"/>
          </a:xfrm>
        </p:spPr>
        <p:txBody>
          <a:bodyPr/>
          <a:lstStyle/>
          <a:p>
            <a:endParaRPr lang="ru-RU"/>
          </a:p>
        </p:txBody>
      </p:sp>
      <p:pic>
        <p:nvPicPr>
          <p:cNvPr id="3074" name="Picture 2" descr="D:\Документы\Рабочий стол\clearski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5" y="0"/>
            <a:ext cx="399593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Документы\Рабочий стол\мпрарвпроаролпрол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5148065" cy="36450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Документы\Рабочий стол\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148065" cy="32129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148066" y="0"/>
            <a:ext cx="3995935" cy="6858000"/>
          </a:xfrm>
        </p:spPr>
        <p:txBody>
          <a:bodyPr>
            <a:normAutofit/>
          </a:bodyPr>
          <a:lstStyle/>
          <a:p>
            <a:r>
              <a:rPr lang="uk-UA" sz="2000" dirty="0" smtClean="0"/>
              <a:t>Одне з кращих творінь </a:t>
            </a:r>
            <a:r>
              <a:rPr lang="uk-UA" sz="2000" b="1" u="sng" dirty="0" smtClean="0"/>
              <a:t>Віктора Гюго</a:t>
            </a:r>
            <a:r>
              <a:rPr lang="uk-UA" sz="2000" dirty="0" smtClean="0"/>
              <a:t>( 1802-1885 р.)- роман ,,Собор Паризької богоматері,,. Життя, зображене в романі, насичене соціальними контрастами й конфліктами. Гюго рішуче виступив проти узурпації влади Луї  Наполеоном Бонапартом. Цим подіям присвячена його книга </a:t>
            </a:r>
            <a:r>
              <a:rPr lang="en-US" sz="2000" dirty="0" smtClean="0"/>
              <a:t>“</a:t>
            </a:r>
            <a:r>
              <a:rPr lang="uk-UA" sz="2000" dirty="0" smtClean="0"/>
              <a:t>Історія одного злочину</a:t>
            </a:r>
            <a:r>
              <a:rPr lang="en-US" sz="2000" dirty="0" smtClean="0"/>
              <a:t>”</a:t>
            </a:r>
            <a:r>
              <a:rPr lang="uk-UA" sz="2000" dirty="0" smtClean="0"/>
              <a:t>. У період вимушеного 19-річного вигнання він написав романи</a:t>
            </a:r>
            <a:r>
              <a:rPr lang="en-US" sz="2000" dirty="0" smtClean="0"/>
              <a:t>”</a:t>
            </a:r>
            <a:r>
              <a:rPr lang="uk-UA" sz="2000" dirty="0" smtClean="0"/>
              <a:t>Знедолені</a:t>
            </a:r>
            <a:r>
              <a:rPr lang="en-US" sz="2000" dirty="0" smtClean="0"/>
              <a:t>”</a:t>
            </a:r>
            <a:r>
              <a:rPr lang="uk-UA" sz="2000" dirty="0" smtClean="0"/>
              <a:t>,</a:t>
            </a:r>
            <a:r>
              <a:rPr lang="en-US" sz="2000" dirty="0" smtClean="0"/>
              <a:t>”</a:t>
            </a:r>
            <a:r>
              <a:rPr lang="uk-UA" sz="2000" dirty="0" smtClean="0"/>
              <a:t>Трудівники моря</a:t>
            </a:r>
            <a:r>
              <a:rPr lang="en-US" sz="2000" dirty="0" smtClean="0"/>
              <a:t>”</a:t>
            </a:r>
            <a:r>
              <a:rPr lang="uk-UA" sz="2000" dirty="0" smtClean="0"/>
              <a:t>, </a:t>
            </a:r>
            <a:r>
              <a:rPr lang="en-US" sz="2000" dirty="0" smtClean="0"/>
              <a:t>”</a:t>
            </a:r>
            <a:r>
              <a:rPr lang="uk-UA" sz="2000" dirty="0" smtClean="0"/>
              <a:t>Людина, що сміється</a:t>
            </a:r>
            <a:r>
              <a:rPr lang="en-US" sz="2000" dirty="0" smtClean="0"/>
              <a:t>”</a:t>
            </a:r>
            <a:endParaRPr lang="ru-RU" sz="2000" dirty="0"/>
          </a:p>
        </p:txBody>
      </p:sp>
    </p:spTree>
    <p:extLst>
      <p:ext uri="{BB962C8B-B14F-4D97-AF65-F5344CB8AC3E}">
        <p14:creationId xmlns:p14="http://schemas.microsoft.com/office/powerpoint/2010/main" val="1446048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4098" name="Picture 2" descr="D:\Документы\Рабочий стол\imagesспрчаповполапрла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290" y="-33338"/>
            <a:ext cx="370790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Документы\Рабочий стол\роларлангшка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5436096" cy="31022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Документы\Рабочий стол\ind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68960"/>
            <a:ext cx="5436096" cy="378903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421533" y="0"/>
            <a:ext cx="3707904" cy="3789039"/>
          </a:xfrm>
        </p:spPr>
        <p:txBody>
          <a:bodyPr>
            <a:normAutofit/>
          </a:bodyPr>
          <a:lstStyle/>
          <a:p>
            <a:r>
              <a:rPr lang="uk-UA" sz="2400" dirty="0" smtClean="0"/>
              <a:t>Широку популярність здобули романи  </a:t>
            </a:r>
            <a:r>
              <a:rPr lang="uk-UA" sz="2400" b="1" u="sng" dirty="0" err="1" smtClean="0"/>
              <a:t>Стенделя</a:t>
            </a:r>
            <a:r>
              <a:rPr lang="uk-UA" sz="2400" dirty="0" smtClean="0"/>
              <a:t>      ( 1783 - 1842рр. )  </a:t>
            </a:r>
            <a:br>
              <a:rPr lang="uk-UA" sz="2400" dirty="0" smtClean="0"/>
            </a:br>
            <a:r>
              <a:rPr lang="uk-UA" sz="2400" dirty="0" smtClean="0"/>
              <a:t>”Червоне й чорне ”, ”</a:t>
            </a:r>
            <a:r>
              <a:rPr lang="uk-UA" sz="2400" dirty="0" err="1" smtClean="0"/>
              <a:t>Пармська</a:t>
            </a:r>
            <a:r>
              <a:rPr lang="uk-UA" sz="2400" dirty="0" smtClean="0"/>
              <a:t> обитель ” , та інші. Автор створив яскраві й незалежні характери, ворожі несправедливості сучасного їм світу.</a:t>
            </a:r>
            <a:endParaRPr lang="ru-RU" sz="2400" dirty="0"/>
          </a:p>
        </p:txBody>
      </p:sp>
    </p:spTree>
    <p:extLst>
      <p:ext uri="{BB962C8B-B14F-4D97-AF65-F5344CB8AC3E}">
        <p14:creationId xmlns:p14="http://schemas.microsoft.com/office/powerpoint/2010/main" val="268484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5122" name="Picture 2" descr="D:\Документы\Рабочий стол\imagesпраролрголропангоае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
            <a:ext cx="6588224"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Документы\Рабочий стол\imagesепорлджєхзщшгне.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79613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796136" y="1"/>
            <a:ext cx="2890664" cy="6857999"/>
          </a:xfrm>
        </p:spPr>
        <p:txBody>
          <a:bodyPr>
            <a:normAutofit/>
          </a:bodyPr>
          <a:lstStyle/>
          <a:p>
            <a:r>
              <a:rPr lang="uk-UA" sz="2000" b="1" u="sng" dirty="0" smtClean="0"/>
              <a:t>Оноре де Бальзак</a:t>
            </a:r>
            <a:r>
              <a:rPr lang="uk-UA" sz="2000" dirty="0" smtClean="0"/>
              <a:t>( 1799-1850рр.) поставив перед собою грандіозне завдання - зобразити історію французького суспільства від першої Французької  революції до середини ХІХ ст. Цей твір мав назву ”Людська комедія”. Письменник віддав усі свої сили цій титанічній праці - йому вдалося написати 90 романів і новел.</a:t>
            </a:r>
            <a:endParaRPr lang="ru-RU" sz="2000" dirty="0"/>
          </a:p>
        </p:txBody>
      </p:sp>
    </p:spTree>
    <p:extLst>
      <p:ext uri="{BB962C8B-B14F-4D97-AF65-F5344CB8AC3E}">
        <p14:creationId xmlns:p14="http://schemas.microsoft.com/office/powerpoint/2010/main" val="2236301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6148" name="Picture 4" descr="D:\Документы\Рабочий стол\imagesпценіаенраепрвпарвгпн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71400"/>
            <a:ext cx="5040560" cy="734481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427983" y="188640"/>
            <a:ext cx="4716018" cy="6669360"/>
          </a:xfrm>
        </p:spPr>
        <p:txBody>
          <a:bodyPr>
            <a:normAutofit/>
          </a:bodyPr>
          <a:lstStyle/>
          <a:p>
            <a:r>
              <a:rPr lang="uk-UA" sz="2400" dirty="0" smtClean="0"/>
              <a:t>Французький письменник </a:t>
            </a:r>
            <a:r>
              <a:rPr lang="uk-UA" sz="2400" b="1" u="sng" dirty="0" smtClean="0"/>
              <a:t>Еміль Золя </a:t>
            </a:r>
            <a:r>
              <a:rPr lang="uk-UA" sz="2400" dirty="0" smtClean="0"/>
              <a:t>(1840-1902 рр.) мріям намалювати засобами літератури всеосяжну панораму історії Франції. До серії  ” </a:t>
            </a:r>
            <a:r>
              <a:rPr lang="uk-UA" sz="2400" dirty="0" err="1" smtClean="0"/>
              <a:t>Ругон-Маккари</a:t>
            </a:r>
            <a:r>
              <a:rPr lang="uk-UA" sz="2400" dirty="0" smtClean="0"/>
              <a:t>.  Природна й соціальна історія однієї родини в добу Другої імперії ” увійшло 20 романів, об</a:t>
            </a:r>
            <a:r>
              <a:rPr lang="en-US" sz="2400" dirty="0" smtClean="0"/>
              <a:t>’</a:t>
            </a:r>
            <a:r>
              <a:rPr lang="uk-UA" sz="2400" dirty="0" err="1" smtClean="0"/>
              <a:t>єднаних</a:t>
            </a:r>
            <a:r>
              <a:rPr lang="uk-UA" sz="2400" dirty="0" smtClean="0"/>
              <a:t> ідеєю розкриття динаміки розвитку особистості, родини, соціальних груп у суспільстві й самого суспільства в історії.</a:t>
            </a:r>
            <a:endParaRPr lang="ru-RU" sz="2400" dirty="0"/>
          </a:p>
        </p:txBody>
      </p:sp>
      <p:pic>
        <p:nvPicPr>
          <p:cNvPr id="6146" name="Picture 2" descr="D:\Документы\Рабочий стол\роаплподролжролдпр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279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04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7170" name="Picture 2" descr="D:\Документы\Рабочий стол\ппаокпнлшреголпроларовпнрововап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0"/>
            <a:ext cx="5148064" cy="2708920"/>
          </a:xfrm>
        </p:spPr>
        <p:txBody>
          <a:bodyPr>
            <a:normAutofit/>
          </a:bodyPr>
          <a:lstStyle/>
          <a:p>
            <a:r>
              <a:rPr lang="uk-UA" sz="5400" dirty="0" smtClean="0"/>
              <a:t>Образотворче мистецтво Франції</a:t>
            </a:r>
            <a:endParaRPr lang="ru-RU" sz="5400" dirty="0"/>
          </a:p>
        </p:txBody>
      </p:sp>
    </p:spTree>
    <p:extLst>
      <p:ext uri="{BB962C8B-B14F-4D97-AF65-F5344CB8AC3E}">
        <p14:creationId xmlns:p14="http://schemas.microsoft.com/office/powerpoint/2010/main" val="2269926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8194" name="Picture 2" descr="D:\Документы\Рабочий стол\рьсирлмиолитоди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178" y="2132856"/>
            <a:ext cx="3702256" cy="472514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Документы\Рабочий стол\imagesсмарсчрппмосм.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861" y="0"/>
            <a:ext cx="2088232" cy="213285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Документы\Рабочий стол\imagesернвапомритоллтьддлжзг.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0"/>
            <a:ext cx="2961283" cy="213285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D:\Документы\Рабочий стол\imagesпркпногнглнгшд.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093" y="0"/>
            <a:ext cx="6158123" cy="695739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Документы\Рабочий стол\еніаегвпншарглширг.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38" y="4581128"/>
            <a:ext cx="1622016" cy="2288921"/>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D:\Документы\Рабочий стол\првапоспроапрла.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937" y="2132856"/>
            <a:ext cx="1641115" cy="262462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930092" y="0"/>
            <a:ext cx="4213908" cy="6858000"/>
          </a:xfrm>
        </p:spPr>
        <p:txBody>
          <a:bodyPr>
            <a:normAutofit/>
          </a:bodyPr>
          <a:lstStyle/>
          <a:p>
            <a:r>
              <a:rPr lang="uk-UA" sz="2400" b="1" dirty="0" smtClean="0"/>
              <a:t>Творчість </a:t>
            </a:r>
            <a:r>
              <a:rPr lang="uk-UA" sz="2400" b="1" u="sng" dirty="0" smtClean="0"/>
              <a:t>Ежена Делакруа  </a:t>
            </a:r>
            <a:r>
              <a:rPr lang="uk-UA" sz="2400" b="1" dirty="0" smtClean="0"/>
              <a:t>(1798- 1863 рр.) пронизана мрією про людську волю і протестом проти гноблення й насильства ( картина ,,Свобода, що веде народ,,) Делакруа вважається творцем історичного живопису нового часу. Краща з його історичних </a:t>
            </a:r>
            <a:r>
              <a:rPr lang="uk-UA" sz="2400" b="1" dirty="0" err="1" smtClean="0"/>
              <a:t>картин-</a:t>
            </a:r>
            <a:r>
              <a:rPr lang="uk-UA" sz="2400" b="1" dirty="0" smtClean="0"/>
              <a:t> ,, Вступ хрестоносців у Константинополь,,. </a:t>
            </a:r>
            <a:endParaRPr lang="ru-RU" sz="2400" b="1" dirty="0"/>
          </a:p>
        </p:txBody>
      </p:sp>
    </p:spTree>
    <p:extLst>
      <p:ext uri="{BB962C8B-B14F-4D97-AF65-F5344CB8AC3E}">
        <p14:creationId xmlns:p14="http://schemas.microsoft.com/office/powerpoint/2010/main" val="154899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9218" name="Picture 2" descr="D:\Документы\Рабочий стол\imagesнувеагапнопролпролре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0"/>
            <a:ext cx="392392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Документы\Рабочий стол\220px-Edouard_Manet_0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572" y="-88722"/>
            <a:ext cx="2095500" cy="258161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D:\Документы\Рабочий стол\220px-Edouard_Manet_0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89" y="4495428"/>
            <a:ext cx="2559641" cy="236257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220072" y="0"/>
            <a:ext cx="3923928" cy="5661248"/>
          </a:xfrm>
        </p:spPr>
        <p:txBody>
          <a:bodyPr>
            <a:noAutofit/>
          </a:bodyPr>
          <a:lstStyle/>
          <a:p>
            <a:r>
              <a:rPr lang="ru-RU" sz="2000" dirty="0" smtClean="0"/>
              <a:t>Точкою </a:t>
            </a:r>
            <a:r>
              <a:rPr lang="ru-RU" sz="2000" dirty="0" err="1" smtClean="0"/>
              <a:t>відліку</a:t>
            </a:r>
            <a:r>
              <a:rPr lang="ru-RU" sz="2000" dirty="0" smtClean="0"/>
              <a:t> </a:t>
            </a:r>
            <a:r>
              <a:rPr lang="ru-RU" sz="2000" dirty="0" err="1" smtClean="0"/>
              <a:t>імпресіонізму</a:t>
            </a:r>
            <a:r>
              <a:rPr lang="ru-RU" sz="2000" dirty="0" smtClean="0"/>
              <a:t> у </a:t>
            </a:r>
            <a:r>
              <a:rPr lang="ru-RU" sz="2000" dirty="0" err="1" smtClean="0"/>
              <a:t>Франції</a:t>
            </a:r>
            <a:r>
              <a:rPr lang="ru-RU" sz="2000" dirty="0" smtClean="0"/>
              <a:t> послужила </a:t>
            </a:r>
            <a:r>
              <a:rPr lang="ru-RU" sz="2000" dirty="0" err="1" smtClean="0"/>
              <a:t>творчість</a:t>
            </a:r>
            <a:r>
              <a:rPr lang="ru-RU" sz="2000" dirty="0" smtClean="0"/>
              <a:t> </a:t>
            </a:r>
            <a:r>
              <a:rPr lang="ru-RU" sz="2000" b="1" u="sng" dirty="0" err="1" smtClean="0"/>
              <a:t>Едварда</a:t>
            </a:r>
            <a:r>
              <a:rPr lang="ru-RU" sz="2000" b="1" u="sng" dirty="0" smtClean="0"/>
              <a:t> Мане</a:t>
            </a:r>
            <a:r>
              <a:rPr lang="ru-RU" sz="2000" dirty="0" smtClean="0"/>
              <a:t>. </a:t>
            </a:r>
            <a:r>
              <a:rPr lang="ru-RU" sz="2000" dirty="0" err="1" smtClean="0"/>
              <a:t>Його</a:t>
            </a:r>
            <a:r>
              <a:rPr lang="ru-RU" sz="2000" dirty="0" smtClean="0"/>
              <a:t> </a:t>
            </a:r>
            <a:r>
              <a:rPr lang="ru-RU" sz="2000" dirty="0" err="1" smtClean="0"/>
              <a:t>картини</a:t>
            </a:r>
            <a:r>
              <a:rPr lang="ru-RU" sz="2000" dirty="0" smtClean="0"/>
              <a:t> «</a:t>
            </a:r>
            <a:r>
              <a:rPr lang="ru-RU" sz="2000" dirty="0" err="1" smtClean="0"/>
              <a:t>Сніданок</a:t>
            </a:r>
            <a:r>
              <a:rPr lang="ru-RU" sz="2000" dirty="0" smtClean="0"/>
              <a:t> на </a:t>
            </a:r>
            <a:r>
              <a:rPr lang="ru-RU" sz="2000" dirty="0" err="1" smtClean="0"/>
              <a:t>траві</a:t>
            </a:r>
            <a:r>
              <a:rPr lang="ru-RU" sz="2000" dirty="0" smtClean="0"/>
              <a:t>» й «</a:t>
            </a:r>
            <a:r>
              <a:rPr lang="ru-RU" sz="2000" dirty="0" err="1" smtClean="0"/>
              <a:t>Олімпія</a:t>
            </a:r>
            <a:r>
              <a:rPr lang="ru-RU" sz="2000" dirty="0" smtClean="0"/>
              <a:t>» стали </a:t>
            </a:r>
            <a:r>
              <a:rPr lang="ru-RU" sz="2000" dirty="0" err="1" smtClean="0"/>
              <a:t>подією</a:t>
            </a:r>
            <a:r>
              <a:rPr lang="ru-RU" sz="2000" dirty="0" smtClean="0"/>
              <a:t> і </a:t>
            </a:r>
            <a:r>
              <a:rPr lang="ru-RU" sz="2000" dirty="0" err="1" smtClean="0"/>
              <a:t>вплинули</a:t>
            </a:r>
            <a:r>
              <a:rPr lang="ru-RU" sz="2000" dirty="0" smtClean="0"/>
              <a:t> на </a:t>
            </a:r>
            <a:r>
              <a:rPr lang="ru-RU" sz="2000" dirty="0" err="1" smtClean="0"/>
              <a:t>становлення</a:t>
            </a:r>
            <a:r>
              <a:rPr lang="ru-RU" sz="2000" dirty="0" smtClean="0"/>
              <a:t> </a:t>
            </a:r>
            <a:r>
              <a:rPr lang="ru-RU" sz="2000" dirty="0" err="1" smtClean="0"/>
              <a:t>майбутніх</a:t>
            </a:r>
            <a:r>
              <a:rPr lang="ru-RU" sz="2000" dirty="0" smtClean="0"/>
              <a:t> </a:t>
            </a:r>
            <a:r>
              <a:rPr lang="ru-RU" sz="2000" dirty="0" err="1" smtClean="0"/>
              <a:t>імпресіоністів</a:t>
            </a:r>
            <a:r>
              <a:rPr lang="ru-RU" sz="2000" dirty="0" smtClean="0"/>
              <a:t>, але сам художник </a:t>
            </a:r>
            <a:r>
              <a:rPr lang="ru-RU" sz="2000" dirty="0" err="1" smtClean="0"/>
              <a:t>офіційно</a:t>
            </a:r>
            <a:r>
              <a:rPr lang="ru-RU" sz="2000" dirty="0" smtClean="0"/>
              <a:t> до </a:t>
            </a:r>
            <a:r>
              <a:rPr lang="ru-RU" sz="2000" dirty="0" err="1" smtClean="0"/>
              <a:t>руху</a:t>
            </a:r>
            <a:r>
              <a:rPr lang="ru-RU" sz="2000" dirty="0" smtClean="0"/>
              <a:t> не </a:t>
            </a:r>
            <a:r>
              <a:rPr lang="ru-RU" sz="2000" dirty="0" err="1" smtClean="0"/>
              <a:t>прилучився</a:t>
            </a:r>
            <a:r>
              <a:rPr lang="ru-RU" sz="2000" dirty="0" smtClean="0"/>
              <a:t>. За </a:t>
            </a:r>
            <a:r>
              <a:rPr lang="ru-RU" sz="2000" dirty="0" err="1" smtClean="0"/>
              <a:t>рік</a:t>
            </a:r>
            <a:r>
              <a:rPr lang="ru-RU" sz="2000" dirty="0" smtClean="0"/>
              <a:t> до </a:t>
            </a:r>
            <a:r>
              <a:rPr lang="ru-RU" sz="2000" dirty="0" err="1" smtClean="0"/>
              <a:t>смерті</a:t>
            </a:r>
            <a:r>
              <a:rPr lang="ru-RU" sz="2000" dirty="0" smtClean="0"/>
              <a:t> в 1882 р. </a:t>
            </a:r>
            <a:r>
              <a:rPr lang="ru-RU" sz="2000" dirty="0" err="1" smtClean="0"/>
              <a:t>він</a:t>
            </a:r>
            <a:r>
              <a:rPr lang="ru-RU" sz="2000" dirty="0" smtClean="0"/>
              <a:t> написав одну з </a:t>
            </a:r>
            <a:r>
              <a:rPr lang="ru-RU" sz="2000" dirty="0" err="1" smtClean="0"/>
              <a:t>найбільш</a:t>
            </a:r>
            <a:r>
              <a:rPr lang="ru-RU" sz="2000" dirty="0" smtClean="0"/>
              <a:t> </a:t>
            </a:r>
            <a:r>
              <a:rPr lang="ru-RU" sz="2000" dirty="0" err="1" smtClean="0"/>
              <a:t>довершених</a:t>
            </a:r>
            <a:r>
              <a:rPr lang="ru-RU" sz="2000" dirty="0" smtClean="0"/>
              <a:t> </a:t>
            </a:r>
            <a:r>
              <a:rPr lang="ru-RU" sz="2000" dirty="0" err="1" smtClean="0"/>
              <a:t>своїх</a:t>
            </a:r>
            <a:r>
              <a:rPr lang="ru-RU" sz="2000" dirty="0" smtClean="0"/>
              <a:t> картин — « Бар </a:t>
            </a:r>
            <a:r>
              <a:rPr lang="ru-RU" sz="2000" dirty="0" err="1" smtClean="0"/>
              <a:t>Фолі-Бержер</a:t>
            </a:r>
            <a:r>
              <a:rPr lang="ru-RU" sz="2000" dirty="0" smtClean="0"/>
              <a:t> ».</a:t>
            </a:r>
            <a:endParaRPr lang="ru-RU" sz="2000" dirty="0"/>
          </a:p>
        </p:txBody>
      </p:sp>
      <p:pic>
        <p:nvPicPr>
          <p:cNvPr id="9222" name="Picture 6" descr="D:\Документы\Рабочий стол\250px-Edouard_Manet_03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 y="2492896"/>
            <a:ext cx="2381250" cy="2028344"/>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D:\Документы\Рабочий стол\220px-Edouard_Manet_04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8" y="-60326"/>
            <a:ext cx="3166069" cy="255322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Документы\Рабочий стол\250px-Édouard_Mane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1844824"/>
            <a:ext cx="3168352"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730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1148</Words>
  <Application>Microsoft Office PowerPoint</Application>
  <PresentationFormat>Экран (4:3)</PresentationFormat>
  <Paragraphs>22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Культура  Франціі наприкінці  XVIII-у XIX ст.</vt:lpstr>
      <vt:lpstr>Особливості розвитку           літератури</vt:lpstr>
      <vt:lpstr>Одне з кращих творінь Віктора Гюго( 1802-1885 р.)- роман ,,Собор Паризької богоматері,,. Життя, зображене в романі, насичене соціальними контрастами й конфліктами. Гюго рішуче виступив проти узурпації влади Луї  Наполеоном Бонапартом. Цим подіям присвячена його книга “Історія одного злочину”. У період вимушеного 19-річного вигнання він написав романи”Знедолені”,”Трудівники моря”, ”Людина, що сміється”</vt:lpstr>
      <vt:lpstr>Широку популярність здобули романи  Стенделя      ( 1783 - 1842рр. )   ”Червоне й чорне ”, ”Пармська обитель ” , та інші. Автор створив яскраві й незалежні характери, ворожі несправедливості сучасного їм світу.</vt:lpstr>
      <vt:lpstr>Оноре де Бальзак( 1799-1850рр.) поставив перед собою грандіозне завдання - зобразити історію французького суспільства від першої Французької  революції до середини ХІХ ст. Цей твір мав назву ”Людська комедія”. Письменник віддав усі свої сили цій титанічній праці - йому вдалося написати 90 романів і новел.</vt:lpstr>
      <vt:lpstr>Французький письменник Еміль Золя (1840-1902 рр.) мріям намалювати засобами літератури всеосяжну панораму історії Франції. До серії  ” Ругон-Маккари.  Природна й соціальна історія однієї родини в добу Другої імперії ” увійшло 20 романів, об’єднаних ідеєю розкриття динаміки розвитку особистості, родини, соціальних груп у суспільстві й самого суспільства в історії.</vt:lpstr>
      <vt:lpstr>Образотворче мистецтво Франції</vt:lpstr>
      <vt:lpstr>Творчість Ежена Делакруа  (1798- 1863 рр.) пронизана мрією про людську волю і протестом проти гноблення й насильства ( картина ,,Свобода, що веде народ,,) Делакруа вважається творцем історичного живопису нового часу. Краща з його історичних картин- ,, Вступ хрестоносців у Константинополь,,. </vt:lpstr>
      <vt:lpstr>Точкою відліку імпресіонізму у Франції послужила творчість Едварда Мане. Його картини «Сніданок на траві» й «Олімпія» стали подією і вплинули на становлення майбутніх імпресіоністів, але сам художник офіційно до руху не прилучився. За рік до смерті в 1882 р. він написав одну з найбільш довершених своїх картин — « Бар Фолі-Бержер ».</vt:lpstr>
      <vt:lpstr>Як ансамбль художників, які захищають спільні цілі в мистецтві, імпресіонізм заявив про себе у 1874 р., коли група молодих живописців влаштувала виставку своїх картин в одному з паризьких фотоательє. Група включала в себе Клода Моне, Оґюста Ренуара, Каміля Піссарро, Альфреда Сіслея, Едґара Деґа, Берту Морізо. Назва представленого на виставці пейзажу Клода Моне «Враження. Схід сонця» і дало назву творчості цих художників. «Враження, схід сонця (фр. Impression, soleil levant)»</vt:lpstr>
      <vt:lpstr>Вінсент Віллем ван Гог -  постімпресіоніст.У 1885 році ван Гог закінчує малювати «Їдців картоплі» яку часто називають його першим шедевром. Над цією картиною Вінсент працював весь квітень, роблячи безліч ескізів для остаточної версії, написаної олією на полотні. На картині зображено родину селян, які вечеряють картоплею при світлі лампи. </vt:lpstr>
      <vt:lpstr>Архітектурні особливості Франції</vt:lpstr>
      <vt:lpstr>Презентация PowerPoint</vt:lpstr>
      <vt:lpstr>Презентация PowerPoint</vt:lpstr>
      <vt:lpstr>Ампір дуже яскраво проявив себе в інтер’єрі. Для парадних споруд ампіру характерна єдність стилю – форм одягу, меблів, картин, статуй і архітектури. Характерним прикладом є внутрішнє оздоблення палацу Мальмезон, створене архітекторами Ш.Персіє та П.Фонтеном. У наполеонівську добу завершується організація величезної просторової осі Парижу на кілька кілометрів від внутрішнього двору Лувра через площу Каррузель, сади і палац Тюїльрі, площу Згоди, магістраль Єлисейських полів і площу Зірки.</vt:lpstr>
      <vt:lpstr>Для архітектури ампіру типовим є висока питома вага репрезентативно-пропагандистських, не пов’язаних з безпосередньою утилітарною функцією споруд типу тріумфальних арок і тріумфальних колон. Вони були покликані стверджувати велич режиму. Героїчна міць точно розрахованих пропорцій і масштабів цих споруд має більше значення, ніж пишна урочистість їх декору. На площі Каррузель, що розміщена між Лувром і Тюїльрі, Перс’є і Фонтеном була зведена Тріумфальна арка, що наслідує форми давньоримської арки Константина. На протилежному боці цієї осі Ж.-Ф.Шальгрен зводить колосальну однопрогінну арку на площі Зірки.</vt:lpstr>
      <vt:lpstr>Музичне мистецтво Франції</vt:lpstr>
      <vt:lpstr>Луї́ Ектор Берліо́з-французький композитор, диригент, музичний письменник. Член Інституту Франції . Берліоз — яскравий представник романтизму в музиці, творець романтичної програмної симфонії. Мистецтво Берліоза багато в чому споріднене творчості В. Гюго в літературі і Е. Делакруа в живописі. Художник-новатор, Берліоз сміливо вводив нововведення в області музичної форми, гармонії і особливо інструментування (видатний майстер оркестровки), тяжів до театралізування симфонічної музики, грандіозних масштабів творів.</vt:lpstr>
      <vt:lpstr>Шарль Франсуа́ Гуно́-французький композитор, диригент, один із творців французької ліричної опери. Народився у Парижі в родині художника Франсуа Луї Гуно й викладачки музики Вікторії. 1838 року Гуно вступив до Паризької консерваторії, а 1839 року одержав Римську премію за кантату «Фернан», що дала можливість провести на правах стипендіата понад два роки в Італії і якийсь час у Відні й Німеччині.  Після повернення до Парижа, в 1843—1848 роках Гуно працював органістом і регентом у церкві Іноземних місій. У ці роки він складав тільки духовні твори. До оперного жанру Гуно звернувся у 1850-х роках, найвідоміша з них — «Фауст», написана 1859 року. У творчому доробку композитора 14 опер, а також ораторії, меси, романси.</vt:lpstr>
      <vt:lpstr>Жорж Бізе́ — французький композитор, диригент, і піаніст епохи романтизму. Прагнення композитора до демократизації оперного мистецтва, бажання позбутися театральних штампів та умовностей дістали своє яскраве вираження в опері «Кармен» (по новелі П. Мериме, 1874). Лібретто опери створив Людовик Галеві, двоюрідний брат дружини Жоржа Бізе, з якою він одружився 1869 року. Більша частина музики була написана за два місяці в передмісті Парижа - це Буживаль, де родина мала дачний будинок.</vt:lpstr>
      <vt:lpstr>Жак Оффенбах, справжнє ім'я — Ебершт Якоб — французький композитор, один з засновників класичної оперети. Якоба визнавали віртуозним віолончелістом, але він вже мріяв про кар'єру оперного композитора. В ці роки починають з'являтися його перші музичні твори - наприклад, «Біля моря» для віолончелі. Але кар'єра оперного композитора - не далась, бо парижани визнавали музику Оффенбаха вульгарною, а сюжети його опер - чудернацькими.Аби не відриватись від театрів, він вирішив сам створити театр. І місцем для його розташування обрав Єлисейські поля. Саме там планували провести Всесвітню виставку-ярмарок 1855 року. Він розумів, що ледачі багатії шукатимуть легких розваг і музики. Так в тридцять шість років він заснував свій перший маленький театр Буф Парізьєн. Серед вистав цього театрика - комедії, написані Оффенбахом («Останній паладін», «Двійка сліпців » з жартами і клоунадою ). Оффенбах починє робити собі ім'я і як композитор, і як бізнесмен від театру.</vt:lpstr>
      <vt:lpstr>Дякую за увагу</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Культура  Франціі наприкінці  XVIII-у XIX ст.</dc:title>
  <dc:creator>DELL</dc:creator>
  <cp:lastModifiedBy>DELL</cp:lastModifiedBy>
  <cp:revision>23</cp:revision>
  <dcterms:created xsi:type="dcterms:W3CDTF">2012-04-27T16:26:14Z</dcterms:created>
  <dcterms:modified xsi:type="dcterms:W3CDTF">2012-04-27T22:21:41Z</dcterms:modified>
</cp:coreProperties>
</file>