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8" r:id="rId3"/>
    <p:sldId id="259" r:id="rId4"/>
    <p:sldId id="257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-10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40D3D-8CB0-42A4-8AEC-D16335804EDF}" type="datetimeFigureOut">
              <a:rPr lang="ru-RU" smtClean="0"/>
              <a:t>28.10.2014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590AA-58D9-4E90-B839-4023F99E0F07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590AA-58D9-4E90-B839-4023F99E0F07}" type="slidenum">
              <a:rPr lang="ru-RU" smtClean="0"/>
              <a:t>6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2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3278-8E3F-490A-B6FB-36B218315236}" type="datetimeFigureOut">
              <a:rPr lang="uk-UA" smtClean="0"/>
              <a:pPr/>
              <a:t>28.10.2014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D5DB-C9D0-473C-8737-0F0A0F6529E2}" type="slidenum">
              <a:rPr lang="uk-UA" smtClean="0"/>
              <a:pPr/>
              <a:t>‹#›</a:t>
            </a:fld>
            <a:endParaRPr lang="uk-UA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77904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3278-8E3F-490A-B6FB-36B218315236}" type="datetimeFigureOut">
              <a:rPr lang="uk-UA" smtClean="0"/>
              <a:pPr/>
              <a:t>28.10.2014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D5DB-C9D0-473C-8737-0F0A0F6529E2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63903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412302"/>
            <a:ext cx="2628900" cy="575989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3278-8E3F-490A-B6FB-36B218315236}" type="datetimeFigureOut">
              <a:rPr lang="uk-UA" smtClean="0"/>
              <a:pPr/>
              <a:t>28.10.2014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D5DB-C9D0-473C-8737-0F0A0F6529E2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28613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3278-8E3F-490A-B6FB-36B218315236}" type="datetimeFigureOut">
              <a:rPr lang="uk-UA" smtClean="0"/>
              <a:pPr/>
              <a:t>28.10.2014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D5DB-C9D0-473C-8737-0F0A0F6529E2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566150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3278-8E3F-490A-B6FB-36B218315236}" type="datetimeFigureOut">
              <a:rPr lang="uk-UA" smtClean="0"/>
              <a:pPr/>
              <a:t>28.10.2014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D5DB-C9D0-473C-8737-0F0A0F6529E2}" type="slidenum">
              <a:rPr lang="uk-UA" smtClean="0"/>
              <a:pPr/>
              <a:t>‹#›</a:t>
            </a:fld>
            <a:endParaRPr lang="uk-UA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47844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5"/>
            <a:ext cx="4937760" cy="4023359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3278-8E3F-490A-B6FB-36B218315236}" type="datetimeFigureOut">
              <a:rPr lang="uk-UA" smtClean="0"/>
              <a:pPr/>
              <a:t>28.10.2014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D5DB-C9D0-473C-8737-0F0A0F6529E2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98673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3278-8E3F-490A-B6FB-36B218315236}" type="datetimeFigureOut">
              <a:rPr lang="uk-UA" smtClean="0"/>
              <a:pPr/>
              <a:t>28.10.2014</a:t>
            </a:fld>
            <a:endParaRPr lang="uk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D5DB-C9D0-473C-8737-0F0A0F6529E2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86326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3278-8E3F-490A-B6FB-36B218315236}" type="datetimeFigureOut">
              <a:rPr lang="uk-UA" smtClean="0"/>
              <a:pPr/>
              <a:t>28.10.2014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D5DB-C9D0-473C-8737-0F0A0F6529E2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25907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3278-8E3F-490A-B6FB-36B218315236}" type="datetimeFigureOut">
              <a:rPr lang="uk-UA" smtClean="0"/>
              <a:pPr/>
              <a:t>28.10.2014</a:t>
            </a:fld>
            <a:endParaRPr lang="uk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D5DB-C9D0-473C-8737-0F0A0F6529E2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1715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2" y="0"/>
            <a:ext cx="640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2" y="731520"/>
            <a:ext cx="6492240" cy="52578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1" y="6459786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5233278-8E3F-490A-B6FB-36B218315236}" type="datetimeFigureOut">
              <a:rPr lang="uk-UA" smtClean="0"/>
              <a:pPr/>
              <a:t>28.10.2014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6"/>
            <a:ext cx="4648201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C4D5DB-C9D0-473C-8737-0F0A0F6529E2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896740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6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5074920"/>
            <a:ext cx="1011364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" y="0"/>
            <a:ext cx="12191986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dirty="0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1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33278-8E3F-490A-B6FB-36B218315236}" type="datetimeFigureOut">
              <a:rPr lang="uk-UA" smtClean="0"/>
              <a:pPr/>
              <a:t>28.10.2014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4D5DB-C9D0-473C-8737-0F0A0F6529E2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113262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6"/>
            <a:ext cx="24722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5233278-8E3F-490A-B6FB-36B218315236}" type="datetimeFigureOut">
              <a:rPr lang="uk-UA" smtClean="0"/>
              <a:pPr/>
              <a:t>28.10.2014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6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9" y="6459786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1C4D5DB-C9D0-473C-8737-0F0A0F6529E2}" type="slidenum">
              <a:rPr lang="uk-UA" smtClean="0"/>
              <a:pPr/>
              <a:t>‹#›</a:t>
            </a:fld>
            <a:endParaRPr lang="uk-UA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3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815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4book.org/uchebniki-ukraina/10-klass/503-khudozhnya-kultura-10-klas-klimova" TargetMode="External"/><Relationship Id="rId2" Type="http://schemas.openxmlformats.org/officeDocument/2006/relationships/hyperlink" Target="https://www.google.com.ua/imghp?hl=uk&amp;tab=wi&amp;ei=-fZPVIqpIaOkygPYqYGYBQ&amp;ved=0CAMQqi4oA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&#1054;&#1073;&#1088;&#1103;&#1076;&#1086;&#1074;&#1110;_&#1087;&#1110;&#1089;&#1085;&#1110;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" y="0"/>
            <a:ext cx="12191998" cy="4273374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Музична культура 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/>
            </a:r>
            <a:b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від найдавніших часів до кінця </a:t>
            </a:r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XVI </a:t>
            </a:r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ст.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031267" y="4619551"/>
            <a:ext cx="36116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Підготували:</a:t>
            </a:r>
          </a:p>
          <a:p>
            <a:pPr>
              <a:lnSpc>
                <a:spcPct val="150000"/>
              </a:lnSpc>
            </a:pPr>
            <a:r>
              <a:rPr lang="uk-UA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Ружанська Камілла</a:t>
            </a:r>
          </a:p>
          <a:p>
            <a:pPr>
              <a:lnSpc>
                <a:spcPct val="150000"/>
              </a:lnSpc>
            </a:pPr>
            <a:r>
              <a:rPr lang="uk-UA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Шеіна</a:t>
            </a:r>
            <a:r>
              <a:rPr lang="uk-UA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Марія</a:t>
            </a:r>
            <a:endParaRPr lang="uk-UA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096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Церковна музика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7280" y="2048256"/>
            <a:ext cx="10058400" cy="38208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200" dirty="0" smtClean="0">
                <a:solidFill>
                  <a:srgbClr val="002060"/>
                </a:solidFill>
                <a:latin typeface="Comic Sans MS" pitchFamily="66" charset="0"/>
              </a:rPr>
              <a:t>Поява перших рукописних співочих книг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200" dirty="0" smtClean="0">
                <a:solidFill>
                  <a:srgbClr val="002060"/>
                </a:solidFill>
                <a:latin typeface="Comic Sans MS" pitchFamily="66" charset="0"/>
              </a:rPr>
              <a:t>Поява системи богослужбових жанрів: кондаки, </a:t>
            </a:r>
          </a:p>
          <a:p>
            <a:pPr>
              <a:lnSpc>
                <a:spcPct val="150000"/>
              </a:lnSpc>
              <a:buNone/>
            </a:pPr>
            <a:r>
              <a:rPr lang="uk-UA" sz="2200" dirty="0" err="1" smtClean="0">
                <a:solidFill>
                  <a:srgbClr val="002060"/>
                </a:solidFill>
                <a:latin typeface="Comic Sans MS" pitchFamily="66" charset="0"/>
              </a:rPr>
              <a:t>ірмоси</a:t>
            </a:r>
            <a:r>
              <a:rPr lang="uk-UA" sz="2200" dirty="0" smtClean="0">
                <a:solidFill>
                  <a:srgbClr val="002060"/>
                </a:solidFill>
                <a:latin typeface="Comic Sans MS" pitchFamily="66" charset="0"/>
              </a:rPr>
              <a:t>, канони, тропарі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200" dirty="0" smtClean="0">
                <a:solidFill>
                  <a:srgbClr val="002060"/>
                </a:solidFill>
                <a:latin typeface="Comic Sans MS" pitchFamily="66" charset="0"/>
              </a:rPr>
              <a:t>Інструментальної музики не існувало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200" dirty="0" smtClean="0">
                <a:solidFill>
                  <a:srgbClr val="002060"/>
                </a:solidFill>
                <a:latin typeface="Comic Sans MS" pitchFamily="66" charset="0"/>
              </a:rPr>
              <a:t>Педагоги – доместики (роль співака-соліста)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uk-UA" sz="22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ru-RU" sz="22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i4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6511" y="1919323"/>
            <a:ext cx="2883009" cy="35925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87968" y="5608320"/>
            <a:ext cx="2377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  <a:latin typeface="Comic Sans MS" pitchFamily="66" charset="0"/>
              </a:rPr>
              <a:t>Кондак </a:t>
            </a:r>
            <a:r>
              <a:rPr lang="uk-UA" dirty="0" err="1" smtClean="0">
                <a:solidFill>
                  <a:srgbClr val="002060"/>
                </a:solidFill>
                <a:latin typeface="Comic Sans MS" pitchFamily="66" charset="0"/>
              </a:rPr>
              <a:t>св.Борисові</a:t>
            </a:r>
            <a:r>
              <a:rPr lang="uk-UA" dirty="0" smtClean="0">
                <a:solidFill>
                  <a:srgbClr val="002060"/>
                </a:solidFill>
                <a:latin typeface="Comic Sans MS" pitchFamily="66" charset="0"/>
              </a:rPr>
              <a:t> і Глібу ХІІ ст.</a:t>
            </a:r>
            <a:endParaRPr lang="ru-RU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Джерела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77824" y="2267712"/>
            <a:ext cx="10277856" cy="3601382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dirty="0" smtClean="0">
                <a:hlinkClick r:id="rId2"/>
              </a:rPr>
              <a:t>https://www.google.com.ua/imghp?hl=uk&amp;tab=wi&amp;ei=-fZPVIqpIaOkygPYqYGYBQ&amp;ved=0CAMQqi4oAQ</a:t>
            </a:r>
            <a:endParaRPr lang="uk-UA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dirty="0" smtClean="0">
                <a:hlinkClick r:id="rId3"/>
              </a:rPr>
              <a:t>http://4book.org/uchebniki-ukraina/10-klass/503-khudozhnya-kultura-10-klas-klimova</a:t>
            </a:r>
            <a:endParaRPr lang="uk-UA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dirty="0" smtClean="0">
                <a:hlinkClick r:id="rId4"/>
              </a:rPr>
              <a:t>http://uk.wikipedia.org/wiki/</a:t>
            </a:r>
            <a:r>
              <a:rPr lang="uk-UA" dirty="0" smtClean="0">
                <a:hlinkClick r:id="rId4"/>
              </a:rPr>
              <a:t>Обрядові_пісні</a:t>
            </a:r>
            <a:endParaRPr lang="uk-UA" dirty="0" smtClean="0"/>
          </a:p>
          <a:p>
            <a:pPr>
              <a:lnSpc>
                <a:spcPct val="150000"/>
              </a:lnSpc>
              <a:buNone/>
            </a:pPr>
            <a:endParaRPr lang="uk-UA" dirty="0" smtClean="0"/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Музеї та виставки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18487" y="2224215"/>
            <a:ext cx="7228702" cy="35336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  Музей театрального, музичного та кіномистецтва України (</a:t>
            </a:r>
            <a:r>
              <a:rPr lang="uk-UA" sz="2400" dirty="0" err="1" smtClean="0">
                <a:solidFill>
                  <a:srgbClr val="002060"/>
                </a:solidFill>
                <a:latin typeface="Comic Sans MS" pitchFamily="66" charset="0"/>
              </a:rPr>
              <a:t>м.Київ</a:t>
            </a: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, вул. Лаврська, 9)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 Музей Івана Гончара – виставка музичних інструментів (</a:t>
            </a:r>
            <a:r>
              <a:rPr lang="uk-UA" sz="2400" dirty="0" err="1" smtClean="0">
                <a:solidFill>
                  <a:srgbClr val="002060"/>
                </a:solidFill>
                <a:latin typeface="Comic Sans MS" pitchFamily="66" charset="0"/>
              </a:rPr>
              <a:t>м.Київ</a:t>
            </a: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, вул. Лаврська, 19)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12192000" cy="3559175"/>
          </a:xfrm>
        </p:spPr>
        <p:txBody>
          <a:bodyPr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uk-UA" sz="8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1.Де був знайдений </a:t>
            </a:r>
            <a:br>
              <a:rPr lang="uk-UA" sz="8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uk-UA" sz="8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шумовий браслет?</a:t>
            </a:r>
            <a:endParaRPr lang="ru-RU" sz="8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18054" y="3892378"/>
            <a:ext cx="10058400" cy="212686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uk-UA" sz="2800" b="1" i="1" dirty="0" smtClean="0">
                <a:solidFill>
                  <a:srgbClr val="002060"/>
                </a:solidFill>
                <a:latin typeface="Comic Sans MS" pitchFamily="66" charset="0"/>
              </a:rPr>
              <a:t>А) Маріупольський Могильник </a:t>
            </a:r>
          </a:p>
          <a:p>
            <a:pPr>
              <a:lnSpc>
                <a:spcPct val="150000"/>
              </a:lnSpc>
            </a:pPr>
            <a:r>
              <a:rPr lang="uk-UA" sz="2800" b="1" i="1" dirty="0" smtClean="0">
                <a:solidFill>
                  <a:srgbClr val="002060"/>
                </a:solidFill>
                <a:latin typeface="Comic Sans MS" pitchFamily="66" charset="0"/>
              </a:rPr>
              <a:t>          Б) </a:t>
            </a:r>
            <a:r>
              <a:rPr lang="uk-UA" sz="2800" b="1" i="1" dirty="0" err="1" smtClean="0">
                <a:solidFill>
                  <a:srgbClr val="002060"/>
                </a:solidFill>
                <a:latin typeface="Comic Sans MS" pitchFamily="66" charset="0"/>
              </a:rPr>
              <a:t>Мізинська</a:t>
            </a:r>
            <a:r>
              <a:rPr lang="uk-UA" sz="2800" b="1" i="1" dirty="0" smtClean="0">
                <a:solidFill>
                  <a:srgbClr val="002060"/>
                </a:solidFill>
                <a:latin typeface="Comic Sans MS" pitchFamily="66" charset="0"/>
              </a:rPr>
              <a:t> станція </a:t>
            </a:r>
          </a:p>
          <a:p>
            <a:pPr>
              <a:lnSpc>
                <a:spcPct val="150000"/>
              </a:lnSpc>
            </a:pPr>
            <a:r>
              <a:rPr lang="uk-UA" sz="2800" b="1" i="1" dirty="0" smtClean="0">
                <a:solidFill>
                  <a:srgbClr val="002060"/>
                </a:solidFill>
                <a:latin typeface="Comic Sans MS" pitchFamily="66" charset="0"/>
              </a:rPr>
              <a:t>                   В) Станція </a:t>
            </a:r>
            <a:r>
              <a:rPr lang="uk-UA" sz="2800" b="1" i="1" dirty="0" err="1" smtClean="0">
                <a:solidFill>
                  <a:srgbClr val="002060"/>
                </a:solidFill>
                <a:latin typeface="Comic Sans MS" pitchFamily="66" charset="0"/>
              </a:rPr>
              <a:t>М</a:t>
            </a:r>
            <a:r>
              <a:rPr lang="uk-UA" sz="2800" b="1" i="1" dirty="0" err="1" smtClean="0">
                <a:solidFill>
                  <a:srgbClr val="002060"/>
                </a:solidFill>
                <a:latin typeface="Comic Sans MS" pitchFamily="66" charset="0"/>
              </a:rPr>
              <a:t>олодове</a:t>
            </a:r>
            <a:endParaRPr lang="uk-UA" sz="2800" b="1" i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12192000" cy="3559175"/>
          </a:xfrm>
        </p:spPr>
        <p:txBody>
          <a:bodyPr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2. Музична </a:t>
            </a:r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культура </a:t>
            </a:r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античних </a:t>
            </a:r>
            <a:b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міст </a:t>
            </a:r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Північного Причорномор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’</a:t>
            </a:r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я зберігала </a:t>
            </a:r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традиції?</a:t>
            </a:r>
            <a:endParaRPr lang="uk-UA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18054" y="3892378"/>
            <a:ext cx="10058400" cy="212686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uk-UA" sz="2800" b="1" i="1" dirty="0" smtClean="0">
                <a:solidFill>
                  <a:srgbClr val="002060"/>
                </a:solidFill>
                <a:latin typeface="Comic Sans MS" pitchFamily="66" charset="0"/>
              </a:rPr>
              <a:t>А) Стародавньої Греції</a:t>
            </a:r>
          </a:p>
          <a:p>
            <a:pPr>
              <a:lnSpc>
                <a:spcPct val="150000"/>
              </a:lnSpc>
            </a:pPr>
            <a:r>
              <a:rPr lang="uk-UA" sz="2800" b="1" i="1" dirty="0" smtClean="0">
                <a:solidFill>
                  <a:srgbClr val="002060"/>
                </a:solidFill>
                <a:latin typeface="Comic Sans MS" pitchFamily="66" charset="0"/>
              </a:rPr>
              <a:t>          Б) Стародавнього Риму</a:t>
            </a:r>
          </a:p>
          <a:p>
            <a:pPr>
              <a:lnSpc>
                <a:spcPct val="150000"/>
              </a:lnSpc>
            </a:pPr>
            <a:r>
              <a:rPr lang="uk-UA" sz="2800" b="1" i="1" dirty="0" smtClean="0">
                <a:solidFill>
                  <a:srgbClr val="002060"/>
                </a:solidFill>
                <a:latin typeface="Comic Sans MS" pitchFamily="66" charset="0"/>
              </a:rPr>
              <a:t>                   В) Стародавнього Єгипту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12192000" cy="3559175"/>
          </a:xfrm>
        </p:spPr>
        <p:txBody>
          <a:bodyPr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uk-UA" sz="7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</a:t>
            </a:r>
            <a:r>
              <a:rPr lang="uk-UA" sz="7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Скоморохи належать до … музики?</a:t>
            </a:r>
            <a:endParaRPr lang="uk-UA" sz="7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18054" y="3892378"/>
            <a:ext cx="10058400" cy="212686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uk-UA" sz="2800" b="1" i="1" dirty="0" smtClean="0">
                <a:solidFill>
                  <a:srgbClr val="002060"/>
                </a:solidFill>
                <a:latin typeface="Comic Sans MS" pitchFamily="66" charset="0"/>
              </a:rPr>
              <a:t>А) Народної</a:t>
            </a:r>
          </a:p>
          <a:p>
            <a:pPr>
              <a:lnSpc>
                <a:spcPct val="150000"/>
              </a:lnSpc>
            </a:pPr>
            <a:r>
              <a:rPr lang="uk-UA" sz="2800" b="1" i="1" dirty="0" smtClean="0">
                <a:solidFill>
                  <a:srgbClr val="002060"/>
                </a:solidFill>
                <a:latin typeface="Comic Sans MS" pitchFamily="66" charset="0"/>
              </a:rPr>
              <a:t>          Б) Придворно-світської</a:t>
            </a:r>
          </a:p>
          <a:p>
            <a:pPr>
              <a:lnSpc>
                <a:spcPct val="150000"/>
              </a:lnSpc>
            </a:pPr>
            <a:r>
              <a:rPr lang="uk-UA" sz="2800" b="1" i="1" dirty="0" smtClean="0">
                <a:solidFill>
                  <a:srgbClr val="002060"/>
                </a:solidFill>
                <a:latin typeface="Comic Sans MS" pitchFamily="66" charset="0"/>
              </a:rPr>
              <a:t>                   В) Церковної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12192000" cy="3559175"/>
          </a:xfrm>
        </p:spPr>
        <p:txBody>
          <a:bodyPr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uk-UA" sz="7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4. Головні образи </a:t>
            </a:r>
            <a:br>
              <a:rPr lang="uk-UA" sz="7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uk-UA" sz="7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билини це?</a:t>
            </a:r>
            <a:endParaRPr lang="uk-UA" sz="7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18054" y="3892378"/>
            <a:ext cx="10058400" cy="212686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uk-UA" sz="2800" b="1" i="1" dirty="0" smtClean="0">
                <a:solidFill>
                  <a:srgbClr val="002060"/>
                </a:solidFill>
                <a:latin typeface="Comic Sans MS" pitchFamily="66" charset="0"/>
              </a:rPr>
              <a:t>А) Міфічні персонажі</a:t>
            </a:r>
          </a:p>
          <a:p>
            <a:pPr>
              <a:lnSpc>
                <a:spcPct val="150000"/>
              </a:lnSpc>
            </a:pPr>
            <a:r>
              <a:rPr lang="uk-UA" sz="2800" b="1" i="1" dirty="0" smtClean="0">
                <a:solidFill>
                  <a:srgbClr val="002060"/>
                </a:solidFill>
                <a:latin typeface="Comic Sans MS" pitchFamily="66" charset="0"/>
              </a:rPr>
              <a:t>          Б) Князі</a:t>
            </a:r>
          </a:p>
          <a:p>
            <a:pPr>
              <a:lnSpc>
                <a:spcPct val="150000"/>
              </a:lnSpc>
            </a:pPr>
            <a:r>
              <a:rPr lang="uk-UA" sz="2800" b="1" i="1" dirty="0" smtClean="0">
                <a:solidFill>
                  <a:srgbClr val="002060"/>
                </a:solidFill>
                <a:latin typeface="Comic Sans MS" pitchFamily="66" charset="0"/>
              </a:rPr>
              <a:t>                   В) Богатирі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План теми</a:t>
            </a:r>
            <a:endParaRPr lang="uk-UA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Місце для вмісту 3"/>
          <p:cNvSpPr>
            <a:spLocks noGrp="1"/>
          </p:cNvSpPr>
          <p:nvPr>
            <p:ph idx="1"/>
          </p:nvPr>
        </p:nvSpPr>
        <p:spPr>
          <a:xfrm>
            <a:off x="1097280" y="2342367"/>
            <a:ext cx="10058400" cy="3526727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Первісні музичні інструменти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uk-UA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Музична культура античних міст Північного Причорномор’я</a:t>
            </a:r>
            <a:endParaRPr lang="uk-UA" sz="2400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Музична культура Київської держави</a:t>
            </a:r>
            <a:endParaRPr lang="uk-UA" sz="24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88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Первісні музичні інструменти</a:t>
            </a:r>
            <a:endParaRPr lang="uk-UA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7" name="Місце для вмісту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6691" y="2088120"/>
            <a:ext cx="3211881" cy="1926061"/>
          </a:xfrm>
        </p:spPr>
      </p:pic>
      <p:sp>
        <p:nvSpPr>
          <p:cNvPr id="6" name="Місце для вмісту 5"/>
          <p:cNvSpPr>
            <a:spLocks noGrp="1"/>
          </p:cNvSpPr>
          <p:nvPr>
            <p:ph sz="half" idx="2"/>
          </p:nvPr>
        </p:nvSpPr>
        <p:spPr>
          <a:xfrm>
            <a:off x="520863" y="4178461"/>
            <a:ext cx="3067291" cy="1643606"/>
          </a:xfrm>
          <a:solidFill>
            <a:schemeClr val="accent1">
              <a:lumMod val="20000"/>
              <a:lumOff val="80000"/>
            </a:schemeClr>
          </a:solidFill>
          <a:ln w="76200" cap="rnd" cmpd="sng">
            <a:solidFill>
              <a:srgbClr val="0070C0"/>
            </a:solidFill>
            <a:prstDash val="sysDot"/>
            <a:bevel/>
          </a:ln>
        </p:spPr>
        <p:txBody>
          <a:bodyPr anchor="ctr">
            <a:normAutofit fontScale="85000" lnSpcReduction="10000"/>
          </a:bodyPr>
          <a:lstStyle/>
          <a:p>
            <a:pPr algn="ctr">
              <a:lnSpc>
                <a:spcPct val="150000"/>
              </a:lnSpc>
            </a:pPr>
            <a:r>
              <a:rPr lang="uk-UA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Шумовий браслет, виготовлений із пластин бивня мамонта, знайдений на </a:t>
            </a:r>
            <a:r>
              <a:rPr lang="uk-UA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Мізинській</a:t>
            </a:r>
            <a:r>
              <a:rPr lang="uk-UA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станції</a:t>
            </a:r>
            <a:endParaRPr lang="uk-UA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09" b="23013"/>
          <a:stretch/>
        </p:blipFill>
        <p:spPr>
          <a:xfrm>
            <a:off x="7421817" y="3875819"/>
            <a:ext cx="4527115" cy="145267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151881" y="2395959"/>
            <a:ext cx="2832494" cy="12695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ap="rnd" cmpd="sng">
            <a:solidFill>
              <a:srgbClr val="0070C0"/>
            </a:solidFill>
            <a:prstDash val="sysDot"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17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Флейта з рогу північного оленя</a:t>
            </a:r>
            <a:r>
              <a:rPr lang="en-US" sz="17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uk-UA" sz="17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знайдена на станції </a:t>
            </a:r>
            <a:r>
              <a:rPr lang="uk-UA" sz="17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Молодове</a:t>
            </a:r>
            <a:endParaRPr lang="uk-UA" sz="17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6579" y="4107674"/>
            <a:ext cx="2332875" cy="16619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ap="rnd">
            <a:solidFill>
              <a:srgbClr val="0070C0"/>
            </a:solidFill>
            <a:prstDash val="sysDot"/>
            <a:beve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17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Дудочка з пташиної кістки, знайдена в </a:t>
            </a:r>
            <a:r>
              <a:rPr lang="uk-UA" sz="17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Маріупольскому</a:t>
            </a:r>
            <a:r>
              <a:rPr lang="uk-UA" sz="17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могильнику</a:t>
            </a:r>
            <a:endParaRPr lang="uk-UA" sz="1700" kern="12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85866" y="2351304"/>
            <a:ext cx="2280212" cy="12695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 cap="rnd">
            <a:solidFill>
              <a:srgbClr val="0070C0"/>
            </a:solidFill>
            <a:prstDash val="sysDot"/>
            <a:beve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17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Вироби з кісток мамонта, покритих лінійним розписом</a:t>
            </a:r>
            <a:endParaRPr lang="uk-UA" sz="17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431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86352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uk-UA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Музична культура античних міст </a:t>
            </a:r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uk-UA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Північного Причорномор’я</a:t>
            </a:r>
            <a:endParaRPr lang="ru-RU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Содержимое 11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9125" y="1923769"/>
            <a:ext cx="1817224" cy="3230620"/>
          </a:xfrm>
        </p:spPr>
      </p:pic>
      <p:pic>
        <p:nvPicPr>
          <p:cNvPr id="14" name="Рисунок 13" descr="msr31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1381" y="2023398"/>
            <a:ext cx="1479028" cy="2196576"/>
          </a:xfrm>
          <a:prstGeom prst="rect">
            <a:avLst/>
          </a:prstGeom>
        </p:spPr>
      </p:pic>
      <p:pic>
        <p:nvPicPr>
          <p:cNvPr id="15" name="Рисунок 14" descr="avlo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5209" y="4407837"/>
            <a:ext cx="2590801" cy="184249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90309" y="5023414"/>
            <a:ext cx="2199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Ліра</a:t>
            </a:r>
            <a:endParaRPr lang="ru-RU" sz="28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31624" y="5497974"/>
            <a:ext cx="230336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Авлос</a:t>
            </a:r>
            <a:endParaRPr lang="ru-RU" sz="28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379807" y="4190035"/>
            <a:ext cx="1469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Кіфара</a:t>
            </a:r>
            <a:endParaRPr lang="ru-RU" sz="28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58673" y="2488557"/>
            <a:ext cx="479191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600" dirty="0" smtClean="0">
                <a:solidFill>
                  <a:srgbClr val="002060"/>
                </a:solidFill>
                <a:latin typeface="Comic Sans MS" pitchFamily="66" charset="0"/>
              </a:rPr>
              <a:t>Музична культура античних міст-полісів Північного Причорномор</a:t>
            </a:r>
            <a:r>
              <a:rPr lang="en-US" sz="2600" dirty="0" smtClean="0">
                <a:solidFill>
                  <a:srgbClr val="002060"/>
                </a:solidFill>
                <a:latin typeface="Comic Sans MS" pitchFamily="66" charset="0"/>
              </a:rPr>
              <a:t>’</a:t>
            </a:r>
            <a:r>
              <a:rPr lang="uk-UA" sz="2600" dirty="0" smtClean="0">
                <a:solidFill>
                  <a:srgbClr val="002060"/>
                </a:solidFill>
                <a:latin typeface="Comic Sans MS" pitchFamily="66" charset="0"/>
              </a:rPr>
              <a:t>я зберігала традиції стародавньої Греції</a:t>
            </a:r>
          </a:p>
        </p:txBody>
      </p:sp>
    </p:spTree>
    <p:extLst>
      <p:ext uri="{BB962C8B-B14F-4D97-AF65-F5344CB8AC3E}">
        <p14:creationId xmlns:p14="http://schemas.microsoft.com/office/powerpoint/2010/main" xmlns="" val="333769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Розвиток культури Київської Русі</a:t>
            </a:r>
            <a:endParaRPr lang="ru-RU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22744" y="2314936"/>
            <a:ext cx="9988952" cy="355415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sz="2800" b="1" dirty="0" smtClean="0">
                <a:solidFill>
                  <a:srgbClr val="002060"/>
                </a:solidFill>
                <a:latin typeface="Comic Sans MS" pitchFamily="66" charset="0"/>
              </a:rPr>
              <a:t>Чинники розвитку: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 Продовження традиції місцевої східнослов</a:t>
            </a:r>
            <a:r>
              <a:rPr lang="en-US" sz="2400" dirty="0" smtClean="0">
                <a:solidFill>
                  <a:srgbClr val="002060"/>
                </a:solidFill>
                <a:latin typeface="Comic Sans MS" pitchFamily="66" charset="0"/>
              </a:rPr>
              <a:t>’</a:t>
            </a: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янської культури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 Запозичення європейських придворно-світських традицій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Наслідування візантійської релігійної культури</a:t>
            </a:r>
          </a:p>
          <a:p>
            <a:endParaRPr lang="ru-RU" sz="28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1" cy="16764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uk-UA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Музична </a:t>
            </a:r>
            <a:r>
              <a:rPr lang="uk-UA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культура Київської </a:t>
            </a:r>
            <a:r>
              <a:rPr lang="uk-UA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держави</a:t>
            </a:r>
            <a:endParaRPr lang="ru-RU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50336" y="2247900"/>
            <a:ext cx="7712964" cy="4064000"/>
          </a:xfrm>
        </p:spPr>
        <p:txBody>
          <a:bodyPr anchor="t"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 Народна музика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 Придворно-світська музика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 Церковна музика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27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733" y="2156790"/>
            <a:ext cx="1780674" cy="26222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4562" y="4813915"/>
            <a:ext cx="1660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002060"/>
                </a:solidFill>
                <a:latin typeface="Comic Sans MS" pitchFamily="66" charset="0"/>
              </a:rPr>
              <a:t>Скоморохи</a:t>
            </a:r>
            <a:endParaRPr lang="ru-RU" sz="20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6" name="Рисунок 5" descr="Die_drei_Bogaty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9933" y="2313554"/>
            <a:ext cx="3377123" cy="22401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766048" y="4511040"/>
            <a:ext cx="2316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err="1" smtClean="0">
                <a:solidFill>
                  <a:srgbClr val="002060"/>
                </a:solidFill>
                <a:latin typeface="Comic Sans MS" pitchFamily="66" charset="0"/>
              </a:rPr>
              <a:t>“Три</a:t>
            </a:r>
            <a:r>
              <a:rPr lang="uk-UA" sz="20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uk-UA" sz="2000" dirty="0" err="1" smtClean="0">
                <a:solidFill>
                  <a:srgbClr val="002060"/>
                </a:solidFill>
                <a:latin typeface="Comic Sans MS" pitchFamily="66" charset="0"/>
              </a:rPr>
              <a:t>богатирі”</a:t>
            </a:r>
            <a:r>
              <a:rPr lang="uk-UA" sz="20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</a:p>
          <a:p>
            <a:r>
              <a:rPr lang="uk-UA" sz="2000" dirty="0" smtClean="0">
                <a:solidFill>
                  <a:srgbClr val="002060"/>
                </a:solidFill>
                <a:latin typeface="Comic Sans MS" pitchFamily="66" charset="0"/>
              </a:rPr>
              <a:t>В.М. </a:t>
            </a:r>
            <a:r>
              <a:rPr lang="uk-UA" sz="2000" dirty="0" err="1" smtClean="0">
                <a:solidFill>
                  <a:srgbClr val="002060"/>
                </a:solidFill>
                <a:latin typeface="Comic Sans MS" pitchFamily="66" charset="0"/>
              </a:rPr>
              <a:t>Васнецов</a:t>
            </a:r>
            <a:endParaRPr lang="ru-RU" sz="20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Народна музика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13968" y="2048718"/>
            <a:ext cx="9215763" cy="3855099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Була популярна серед усіх верств суспільства - від селянина до княжої дружини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Новий музично-поетичний жанр – билина, головними образами якого стали богатирі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Важливу роль відігравав поділ на календарно-обрядові та родинно-обрядові пісні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Цикли та пісні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>
          <a:xfrm>
            <a:off x="844951" y="2030930"/>
            <a:ext cx="5636871" cy="402335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Календарно-обрядовий цикл: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Зимовий (колядки, щедрівки)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Весняний (веснянки на Масляну і Великдень)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Літній (купальські, русальні, жниварські)</a:t>
            </a:r>
          </a:p>
          <a:p>
            <a:pPr>
              <a:buNone/>
            </a:pP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6620256" y="2065655"/>
            <a:ext cx="4558572" cy="4023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Родинно-обрядові пісні: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Весільні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Колискові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Поховальні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2060"/>
                </a:solidFill>
                <a:latin typeface="Comic Sans MS" pitchFamily="66" charset="0"/>
              </a:rPr>
              <a:t>Побутові</a:t>
            </a: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12" name="Рисунок 11" descr="d71c795f266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7424" y="4157472"/>
            <a:ext cx="3084576" cy="2210613"/>
          </a:xfrm>
          <a:prstGeom prst="rect">
            <a:avLst/>
          </a:prstGeom>
        </p:spPr>
      </p:pic>
      <p:pic>
        <p:nvPicPr>
          <p:cNvPr id="14" name="Рисунок 13" descr="ukrainski-kolyadki-ta-shhedrivki-na-rizdv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084576" cy="18918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Придворно-світська музика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1216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200" dirty="0" smtClean="0">
                <a:solidFill>
                  <a:srgbClr val="002060"/>
                </a:solidFill>
                <a:latin typeface="Comic Sans MS" pitchFamily="66" charset="0"/>
              </a:rPr>
              <a:t>Лунала під час княжих застіль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200" dirty="0" smtClean="0">
                <a:solidFill>
                  <a:srgbClr val="002060"/>
                </a:solidFill>
                <a:latin typeface="Comic Sans MS" pitchFamily="66" charset="0"/>
              </a:rPr>
              <a:t>Скоморохи – професійні музиканти інструменталісти, співаки, танцюристи, яких утримували при дворі князі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200" dirty="0" smtClean="0">
                <a:solidFill>
                  <a:srgbClr val="002060"/>
                </a:solidFill>
                <a:latin typeface="Comic Sans MS" pitchFamily="66" charset="0"/>
              </a:rPr>
              <a:t>Музичні інструменти: сопли, гусла, бубни,, гудки, дерев</a:t>
            </a:r>
            <a:r>
              <a:rPr lang="en-US" sz="2200" dirty="0" smtClean="0">
                <a:solidFill>
                  <a:srgbClr val="002060"/>
                </a:solidFill>
                <a:latin typeface="Comic Sans MS" pitchFamily="66" charset="0"/>
              </a:rPr>
              <a:t>’</a:t>
            </a:r>
            <a:r>
              <a:rPr lang="uk-UA" sz="2200" dirty="0" smtClean="0">
                <a:solidFill>
                  <a:srgbClr val="002060"/>
                </a:solidFill>
                <a:latin typeface="Comic Sans MS" pitchFamily="66" charset="0"/>
              </a:rPr>
              <a:t>яні</a:t>
            </a:r>
            <a:r>
              <a:rPr lang="uk-UA" sz="2200" dirty="0" smtClean="0">
                <a:solidFill>
                  <a:srgbClr val="002060"/>
                </a:solidFill>
                <a:latin typeface="Comic Sans MS" pitchFamily="66" charset="0"/>
              </a:rPr>
              <a:t> труби, парні сопілки, флейти Пана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uk-UA" sz="2200" dirty="0" smtClean="0">
                <a:solidFill>
                  <a:srgbClr val="002060"/>
                </a:solidFill>
                <a:latin typeface="Comic Sans MS" pitchFamily="66" charset="0"/>
              </a:rPr>
              <a:t>Високе місце посідали героїчні величальні пісні (</a:t>
            </a:r>
            <a:r>
              <a:rPr lang="uk-UA" sz="2200" dirty="0" smtClean="0">
                <a:solidFill>
                  <a:srgbClr val="002060"/>
                </a:solidFill>
                <a:latin typeface="Comic Sans MS" pitchFamily="66" charset="0"/>
              </a:rPr>
              <a:t>“Слово</a:t>
            </a:r>
            <a:r>
              <a:rPr lang="uk-UA" sz="2200" dirty="0" smtClean="0">
                <a:solidFill>
                  <a:srgbClr val="002060"/>
                </a:solidFill>
                <a:latin typeface="Comic Sans MS" pitchFamily="66" charset="0"/>
              </a:rPr>
              <a:t> о полку </a:t>
            </a:r>
            <a:r>
              <a:rPr lang="uk-UA" sz="2200" dirty="0" smtClean="0">
                <a:solidFill>
                  <a:srgbClr val="002060"/>
                </a:solidFill>
                <a:latin typeface="Comic Sans MS" pitchFamily="66" charset="0"/>
              </a:rPr>
              <a:t>Ігоревім”</a:t>
            </a:r>
            <a:r>
              <a:rPr lang="uk-UA" sz="2200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  <a:endParaRPr lang="ru-RU" sz="22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спектива">
  <a:themeElements>
    <a:clrScheme name="Ретроспектива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спектива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спектива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369</TotalTime>
  <Words>417</Words>
  <Application>Microsoft Office PowerPoint</Application>
  <PresentationFormat>Произвольный</PresentationFormat>
  <Paragraphs>80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Ретроспектива</vt:lpstr>
      <vt:lpstr>Музична культура  від найдавніших часів до кінця XVI ст.</vt:lpstr>
      <vt:lpstr>План теми</vt:lpstr>
      <vt:lpstr>Первісні музичні інструменти</vt:lpstr>
      <vt:lpstr>Музична культура античних міст  Північного Причорномор’я</vt:lpstr>
      <vt:lpstr>Розвиток культури Київської Русі</vt:lpstr>
      <vt:lpstr>Музична культура Київської держави</vt:lpstr>
      <vt:lpstr>Народна музика</vt:lpstr>
      <vt:lpstr>Цикли та пісні</vt:lpstr>
      <vt:lpstr>Придворно-світська музика</vt:lpstr>
      <vt:lpstr>Церковна музика</vt:lpstr>
      <vt:lpstr>Джерела</vt:lpstr>
      <vt:lpstr>Музеї та виставки</vt:lpstr>
      <vt:lpstr>1.Де був знайдений  шумовий браслет?</vt:lpstr>
      <vt:lpstr>2. Музична культура античних  міст Північного Причорномор’я зберігала традиції?</vt:lpstr>
      <vt:lpstr>3. Скоморохи належать до … музики?</vt:lpstr>
      <vt:lpstr>4. Головні образи  билини це?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Музична культура  від найдавніших часів до кінця XVI ст.</dc:title>
  <dc:creator>Ружанська Камілла</dc:creator>
  <cp:lastModifiedBy>Vika</cp:lastModifiedBy>
  <cp:revision>46</cp:revision>
  <dcterms:created xsi:type="dcterms:W3CDTF">2014-10-28T14:38:59Z</dcterms:created>
  <dcterms:modified xsi:type="dcterms:W3CDTF">2014-10-28T20:59:54Z</dcterms:modified>
</cp:coreProperties>
</file>