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Эсто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332656"/>
            <a:ext cx="504056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uk-UA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Естонія після розпаду СРСР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0826" y="6211669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>
                <a:solidFill>
                  <a:schemeClr val="bg1"/>
                </a:solidFill>
              </a:rPr>
              <a:t>Підготувала Манакова Світлана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8322128" cy="28820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           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</a:rPr>
              <a:t>Четвертий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</a:rPr>
              <a:t>етап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 2007-2013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            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« </a:t>
            </a:r>
            <a:r>
              <a:rPr lang="ru-RU" sz="2000" dirty="0" err="1" smtClean="0"/>
              <a:t>бронзової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ночі</a:t>
            </a:r>
            <a:r>
              <a:rPr lang="ru-RU" sz="2000" dirty="0" smtClean="0"/>
              <a:t> » </a:t>
            </a:r>
            <a:r>
              <a:rPr lang="ru-RU" sz="2000" dirty="0" err="1" smtClean="0"/>
              <a:t>приймається</a:t>
            </a:r>
            <a:r>
              <a:rPr lang="ru-RU" sz="2000" dirty="0" smtClean="0"/>
              <a:t> нова </a:t>
            </a:r>
            <a:r>
              <a:rPr lang="ru-RU" sz="2000" dirty="0" err="1" smtClean="0"/>
              <a:t>інтеграційна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програма</a:t>
            </a:r>
            <a:r>
              <a:rPr lang="ru-RU" sz="2000" dirty="0" smtClean="0"/>
              <a:t> на 2008-2013 роки . У </a:t>
            </a:r>
            <a:r>
              <a:rPr lang="ru-RU" sz="2000" dirty="0" err="1" smtClean="0"/>
              <a:t>ній</a:t>
            </a:r>
            <a:r>
              <a:rPr lang="ru-RU" sz="2000" dirty="0" smtClean="0"/>
              <a:t> «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приділяється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контактів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національностями</a:t>
            </a:r>
            <a:r>
              <a:rPr lang="ru-RU" sz="2000" dirty="0" smtClean="0"/>
              <a:t> , </a:t>
            </a:r>
            <a:r>
              <a:rPr lang="ru-RU" sz="2000" dirty="0" err="1" smtClean="0"/>
              <a:t>спільної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» , - </a:t>
            </a:r>
            <a:r>
              <a:rPr lang="ru-RU" sz="2000" dirty="0" err="1" smtClean="0"/>
              <a:t>запевняє</a:t>
            </a:r>
            <a:r>
              <a:rPr lang="ru-RU" sz="2000" dirty="0" smtClean="0"/>
              <a:t> </a:t>
            </a:r>
            <a:r>
              <a:rPr lang="ru-RU" sz="2000" dirty="0" err="1" smtClean="0"/>
              <a:t>міністр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справах </a:t>
            </a:r>
            <a:r>
              <a:rPr lang="ru-RU" sz="2000" dirty="0" err="1" smtClean="0"/>
              <a:t>народонаселення</a:t>
            </a:r>
            <a:r>
              <a:rPr lang="ru-RU" sz="2000" dirty="0" smtClean="0"/>
              <a:t> У. Пало . </a:t>
            </a:r>
            <a:r>
              <a:rPr lang="ru-RU" sz="2000" dirty="0" err="1" smtClean="0"/>
              <a:t>Утворюються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консультативні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структури</a:t>
            </a:r>
            <a:r>
              <a:rPr lang="ru-RU" sz="2000" dirty="0" smtClean="0"/>
              <a:t>, </a:t>
            </a:r>
            <a:r>
              <a:rPr lang="ru-RU" sz="2000" dirty="0" err="1" smtClean="0"/>
              <a:t>зокрема</a:t>
            </a:r>
            <a:r>
              <a:rPr lang="ru-RU" sz="2000" dirty="0" smtClean="0"/>
              <a:t> </a:t>
            </a:r>
            <a:r>
              <a:rPr lang="ru-RU" sz="2000" dirty="0" err="1" smtClean="0"/>
              <a:t>Круглий</a:t>
            </a:r>
            <a:r>
              <a:rPr lang="ru-RU" sz="2000" dirty="0" smtClean="0"/>
              <a:t> </a:t>
            </a:r>
            <a:r>
              <a:rPr lang="ru-RU" sz="2000" dirty="0" err="1" smtClean="0"/>
              <a:t>стіл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парламенті</a:t>
            </a:r>
            <a:r>
              <a:rPr lang="ru-RU" sz="2000" dirty="0" smtClean="0"/>
              <a:t> , </a:t>
            </a:r>
            <a:r>
              <a:rPr lang="ru-RU" sz="2000" dirty="0" err="1" smtClean="0"/>
              <a:t>Громадська</a:t>
            </a:r>
            <a:r>
              <a:rPr lang="ru-RU" sz="2000" dirty="0" smtClean="0"/>
              <a:t> палата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3929066"/>
            <a:ext cx="72866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dirty="0" smtClean="0"/>
              <a:t>Але </a:t>
            </a:r>
            <a:r>
              <a:rPr lang="ru-RU" sz="2000" dirty="0" err="1" smtClean="0"/>
              <a:t>і</a:t>
            </a:r>
            <a:r>
              <a:rPr lang="ru-RU" sz="2000" dirty="0" smtClean="0"/>
              <a:t> в </a:t>
            </a:r>
            <a:r>
              <a:rPr lang="ru-RU" sz="2000" dirty="0" err="1" smtClean="0"/>
              <a:t>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програмі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розглядаються</a:t>
            </a:r>
            <a:r>
              <a:rPr lang="ru-RU" sz="2000" dirty="0" smtClean="0"/>
              <a:t> не як </a:t>
            </a:r>
            <a:r>
              <a:rPr lang="ru-RU" sz="2000" dirty="0" err="1" smtClean="0"/>
              <a:t>повноправні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суб'єкти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державності</a:t>
            </a:r>
            <a:r>
              <a:rPr lang="ru-RU" sz="2000" dirty="0" smtClean="0"/>
              <a:t> , а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як </a:t>
            </a:r>
            <a:r>
              <a:rPr lang="ru-RU" sz="2000" dirty="0" err="1" smtClean="0"/>
              <a:t>об'єкти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інтеграції</a:t>
            </a:r>
            <a:r>
              <a:rPr lang="ru-RU" sz="2000" dirty="0" smtClean="0"/>
              <a:t> . </a:t>
            </a:r>
            <a:r>
              <a:rPr lang="ru-RU" sz="2000" dirty="0" err="1" smtClean="0"/>
              <a:t>Значна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виділяється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малоефективні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інтеграційні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культивування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толерантності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пропаганди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натуралізації</a:t>
            </a:r>
            <a:r>
              <a:rPr lang="ru-RU" sz="2000" dirty="0" smtClean="0"/>
              <a:t> . </a:t>
            </a:r>
            <a:r>
              <a:rPr lang="ru-RU" sz="2000" dirty="0" err="1" smtClean="0"/>
              <a:t>Розширено</a:t>
            </a:r>
            <a:r>
              <a:rPr lang="ru-RU" sz="2000" dirty="0" smtClean="0"/>
              <a:t> коло </a:t>
            </a:r>
            <a:r>
              <a:rPr lang="ru-RU" sz="2000" dirty="0" err="1" smtClean="0"/>
              <a:t>економічних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стимулювання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 </a:t>
            </a:r>
            <a:r>
              <a:rPr lang="ru-RU" sz="2000" dirty="0" err="1" smtClean="0"/>
              <a:t>Можливості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освіту</a:t>
            </a:r>
            <a:r>
              <a:rPr lang="ru-RU" sz="2000" dirty="0" smtClean="0"/>
              <a:t> </a:t>
            </a:r>
            <a:r>
              <a:rPr lang="ru-RU" sz="2000" dirty="0" err="1" smtClean="0"/>
              <a:t>російською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мовою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поетапно</a:t>
            </a:r>
            <a:r>
              <a:rPr lang="ru-RU" sz="2000" dirty="0" smtClean="0"/>
              <a:t> </a:t>
            </a:r>
            <a:r>
              <a:rPr lang="ru-RU" sz="2000" dirty="0" err="1" smtClean="0"/>
              <a:t>скорочуються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63080" y="214290"/>
            <a:ext cx="8280920" cy="38164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800" dirty="0" smtClean="0"/>
              <a:t>          У </a:t>
            </a:r>
            <a:r>
              <a:rPr lang="ru-RU" sz="2800" dirty="0" err="1" smtClean="0"/>
              <a:t>Естонської</a:t>
            </a:r>
            <a:r>
              <a:rPr lang="ru-RU" sz="2800" dirty="0" smtClean="0"/>
              <a:t> РСР в </a:t>
            </a:r>
            <a:r>
              <a:rPr lang="ru-RU" sz="2800" dirty="0" err="1" smtClean="0"/>
              <a:t>квітні</a:t>
            </a:r>
            <a:r>
              <a:rPr lang="ru-RU" sz="2800" dirty="0" smtClean="0"/>
              <a:t> 1988 року </a:t>
            </a:r>
            <a:r>
              <a:rPr lang="ru-RU" sz="2800" dirty="0" err="1" smtClean="0"/>
              <a:t>утворено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Народний</a:t>
            </a:r>
            <a:r>
              <a:rPr lang="ru-RU" sz="2800" dirty="0" smtClean="0"/>
              <a:t> Фронт </a:t>
            </a:r>
            <a:r>
              <a:rPr lang="ru-RU" sz="2800" dirty="0" err="1" smtClean="0"/>
              <a:t>Естонії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підтримку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перебудови</a:t>
            </a:r>
            <a:r>
              <a:rPr lang="ru-RU" sz="2800" dirty="0" smtClean="0"/>
              <a:t> , формально не ставив </a:t>
            </a:r>
            <a:r>
              <a:rPr lang="ru-RU" sz="2800" dirty="0" err="1" smtClean="0"/>
              <a:t>собі</a:t>
            </a:r>
            <a:r>
              <a:rPr lang="ru-RU" sz="2800" dirty="0" smtClean="0"/>
              <a:t> за мету </a:t>
            </a:r>
            <a:r>
              <a:rPr lang="ru-RU" sz="2800" dirty="0" err="1" smtClean="0"/>
              <a:t>вихід</a:t>
            </a:r>
            <a:r>
              <a:rPr lang="ru-RU" sz="2800" dirty="0" smtClean="0"/>
              <a:t> </a:t>
            </a:r>
            <a:r>
              <a:rPr lang="ru-RU" sz="2800" dirty="0" err="1" smtClean="0"/>
              <a:t>Естонії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СРСР 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став базою для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досягнення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У </a:t>
            </a:r>
            <a:r>
              <a:rPr lang="ru-RU" sz="2800" dirty="0" err="1" smtClean="0"/>
              <a:t>червні</a:t>
            </a:r>
            <a:r>
              <a:rPr lang="ru-RU" sz="2800" dirty="0" smtClean="0"/>
              <a:t> - </a:t>
            </a:r>
            <a:r>
              <a:rPr lang="ru-RU" sz="2800" dirty="0" err="1" smtClean="0"/>
              <a:t>вересні</a:t>
            </a:r>
            <a:r>
              <a:rPr lang="ru-RU" sz="2800" dirty="0" smtClean="0"/>
              <a:t> 1988 року в </a:t>
            </a:r>
            <a:r>
              <a:rPr lang="ru-RU" sz="2800" dirty="0" err="1" smtClean="0"/>
              <a:t>Талліні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пройшли</a:t>
            </a:r>
            <a:r>
              <a:rPr lang="ru-RU" sz="2800" dirty="0" smtClean="0"/>
              <a:t> </a:t>
            </a:r>
            <a:r>
              <a:rPr lang="ru-RU" sz="2800" dirty="0" err="1" smtClean="0"/>
              <a:t>наступні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масові</a:t>
            </a:r>
            <a:r>
              <a:rPr lang="ru-RU" sz="2800" dirty="0" smtClean="0"/>
              <a:t> заходи 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увійшли</a:t>
            </a:r>
            <a:r>
              <a:rPr lang="ru-RU" sz="2800" dirty="0" smtClean="0"/>
              <a:t> в </a:t>
            </a:r>
            <a:r>
              <a:rPr lang="ru-RU" sz="2800" dirty="0" err="1" smtClean="0"/>
              <a:t>історію</a:t>
            </a:r>
            <a:r>
              <a:rPr lang="ru-RU" sz="2800" dirty="0" smtClean="0"/>
              <a:t> як «</a:t>
            </a:r>
            <a:r>
              <a:rPr lang="ru-RU" sz="2800" dirty="0" err="1" smtClean="0"/>
              <a:t>Співоча</a:t>
            </a:r>
            <a:r>
              <a:rPr lang="ru-RU" sz="2800" dirty="0" smtClean="0"/>
              <a:t> </a:t>
            </a:r>
            <a:r>
              <a:rPr lang="ru-RU" sz="2800" dirty="0" err="1" smtClean="0"/>
              <a:t>революція</a:t>
            </a:r>
            <a:r>
              <a:rPr lang="ru-RU" sz="2800" dirty="0" smtClean="0"/>
              <a:t> » , на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виконувалися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пісні</a:t>
            </a:r>
            <a:r>
              <a:rPr lang="ru-RU" sz="2800" dirty="0" smtClean="0"/>
              <a:t> протесту 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поширювалися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агітаційні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значки Народного фронту 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/>
              <a:t>Нічні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співочі</a:t>
            </a:r>
            <a:r>
              <a:rPr lang="ru-RU" sz="2800" dirty="0" smtClean="0"/>
              <a:t> свята на </a:t>
            </a:r>
            <a:r>
              <a:rPr lang="ru-RU" sz="2800" dirty="0" err="1" smtClean="0"/>
              <a:t>Ратушній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площі</a:t>
            </a:r>
            <a:r>
              <a:rPr lang="ru-RU" sz="2800" dirty="0" smtClean="0"/>
              <a:t> та на </a:t>
            </a:r>
            <a:r>
              <a:rPr lang="ru-RU" sz="2800" dirty="0" err="1" smtClean="0"/>
              <a:t>Співочому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</a:t>
            </a:r>
            <a:r>
              <a:rPr lang="ru-RU" sz="2800" dirty="0" smtClean="0"/>
              <a:t> , </a:t>
            </a:r>
            <a:r>
              <a:rPr lang="ru-RU" sz="2800" dirty="0" err="1" smtClean="0"/>
              <a:t>пройшли</a:t>
            </a:r>
            <a:r>
              <a:rPr lang="ru-RU" sz="2800" dirty="0" smtClean="0"/>
              <a:t> в </a:t>
            </a:r>
            <a:r>
              <a:rPr lang="ru-RU" sz="2800" dirty="0" err="1" smtClean="0"/>
              <a:t>червні</a:t>
            </a:r>
            <a:r>
              <a:rPr lang="ru-RU" sz="2800" dirty="0" smtClean="0"/>
              <a:t> ,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проведення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традиційних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Днів</a:t>
            </a:r>
            <a:r>
              <a:rPr lang="ru-RU" sz="2800" dirty="0" smtClean="0"/>
              <a:t> Старого </a:t>
            </a:r>
            <a:r>
              <a:rPr lang="ru-RU" sz="2800" dirty="0" err="1" smtClean="0"/>
              <a:t>міста</a:t>
            </a:r>
            <a:r>
              <a:rPr lang="ru-RU" sz="2800" dirty="0" smtClean="0"/>
              <a:t> 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рок -</a:t>
            </a:r>
            <a:r>
              <a:rPr lang="ru-RU" sz="2800" dirty="0" err="1" smtClean="0"/>
              <a:t>концерти</a:t>
            </a:r>
            <a:r>
              <a:rPr lang="ru-RU" sz="2800" dirty="0" smtClean="0"/>
              <a:t> 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пройшли</a:t>
            </a:r>
            <a:r>
              <a:rPr lang="ru-RU" sz="2800" dirty="0" smtClean="0"/>
              <a:t> у </a:t>
            </a:r>
            <a:r>
              <a:rPr lang="ru-RU" sz="2800" dirty="0" err="1" smtClean="0"/>
              <a:t>серпні</a:t>
            </a:r>
            <a:r>
              <a:rPr lang="ru-RU" sz="28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/>
              <a:t>музично</a:t>
            </a:r>
            <a:r>
              <a:rPr lang="ru-RU" sz="2800" dirty="0" smtClean="0"/>
              <a:t>- </a:t>
            </a:r>
            <a:r>
              <a:rPr lang="ru-RU" sz="2800" dirty="0" err="1" smtClean="0"/>
              <a:t>політичний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захід</a:t>
            </a:r>
            <a:r>
              <a:rPr lang="ru-RU" sz="2800" dirty="0" smtClean="0"/>
              <a:t> «</a:t>
            </a:r>
            <a:r>
              <a:rPr lang="ru-RU" sz="2800" dirty="0" err="1" smtClean="0"/>
              <a:t>Пісня</a:t>
            </a:r>
            <a:r>
              <a:rPr lang="ru-RU" sz="2800" dirty="0" smtClean="0"/>
              <a:t> </a:t>
            </a:r>
            <a:r>
              <a:rPr lang="ru-RU" sz="2800" dirty="0" err="1" smtClean="0"/>
              <a:t>Естонії</a:t>
            </a:r>
            <a:r>
              <a:rPr lang="ru-RU" sz="2800" dirty="0" smtClean="0"/>
              <a:t> ».</a:t>
            </a:r>
            <a:endParaRPr lang="ru-RU" sz="2800" dirty="0"/>
          </a:p>
        </p:txBody>
      </p:sp>
      <p:pic>
        <p:nvPicPr>
          <p:cNvPr id="4" name="Рисунок 3" descr="200903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3571876"/>
            <a:ext cx="3672408" cy="2937927"/>
          </a:xfrm>
          <a:prstGeom prst="rect">
            <a:avLst/>
          </a:prstGeom>
        </p:spPr>
      </p:pic>
      <p:pic>
        <p:nvPicPr>
          <p:cNvPr id="5" name="Рисунок 4" descr="baltike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643314"/>
            <a:ext cx="3927042" cy="3008114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14290"/>
            <a:ext cx="8460432" cy="5987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16 листопада 1988 </a:t>
            </a:r>
            <a:r>
              <a:rPr lang="ru-RU" sz="2000" dirty="0" err="1" smtClean="0"/>
              <a:t>Верховна</a:t>
            </a:r>
            <a:r>
              <a:rPr lang="ru-RU" sz="2000" dirty="0" smtClean="0"/>
              <a:t> Рада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РСР </a:t>
            </a:r>
            <a:r>
              <a:rPr lang="ru-RU" sz="2000" dirty="0" err="1" smtClean="0"/>
              <a:t>більшістю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голосів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прийняв</a:t>
            </a:r>
            <a:r>
              <a:rPr lang="ru-RU" sz="2000" dirty="0" smtClean="0"/>
              <a:t> </a:t>
            </a:r>
            <a:r>
              <a:rPr lang="ru-RU" sz="2000" dirty="0" err="1" smtClean="0"/>
              <a:t>Декларацію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суверенітет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23 </a:t>
            </a:r>
            <a:r>
              <a:rPr lang="ru-RU" sz="2000" dirty="0" err="1" smtClean="0"/>
              <a:t>серпня</a:t>
            </a:r>
            <a:r>
              <a:rPr lang="ru-RU" sz="2000" dirty="0" smtClean="0"/>
              <a:t> 1989 </a:t>
            </a:r>
            <a:r>
              <a:rPr lang="ru-RU" sz="2000" dirty="0" err="1" smtClean="0"/>
              <a:t>Народні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фронти</a:t>
            </a:r>
            <a:r>
              <a:rPr lang="ru-RU" sz="2000" dirty="0" smtClean="0"/>
              <a:t> </a:t>
            </a:r>
            <a:r>
              <a:rPr lang="ru-RU" sz="2000" dirty="0" err="1" smtClean="0"/>
              <a:t>трьох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прибалтійських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</a:t>
            </a:r>
            <a:r>
              <a:rPr lang="ru-RU" sz="2000" dirty="0" smtClean="0"/>
              <a:t> провели </a:t>
            </a:r>
            <a:r>
              <a:rPr lang="ru-RU" sz="2000" dirty="0" err="1" smtClean="0"/>
              <a:t>спільну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акцію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назвою</a:t>
            </a:r>
            <a:r>
              <a:rPr lang="ru-RU" sz="2000" dirty="0" smtClean="0"/>
              <a:t> </a:t>
            </a:r>
            <a:r>
              <a:rPr lang="ru-RU" sz="2000" dirty="0" err="1" smtClean="0"/>
              <a:t>Балтійський</a:t>
            </a:r>
            <a:r>
              <a:rPr lang="ru-RU" sz="2000" dirty="0" smtClean="0"/>
              <a:t> шлях 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23 </a:t>
            </a:r>
            <a:r>
              <a:rPr lang="ru-RU" sz="2000" dirty="0" err="1" smtClean="0"/>
              <a:t>березня</a:t>
            </a:r>
            <a:r>
              <a:rPr lang="ru-RU" sz="2000" dirty="0" smtClean="0"/>
              <a:t> 1990 </a:t>
            </a:r>
            <a:r>
              <a:rPr lang="ru-RU" sz="2000" dirty="0" err="1" smtClean="0"/>
              <a:t>Компартія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вийшла</a:t>
            </a:r>
            <a:r>
              <a:rPr lang="ru-RU" sz="2000" dirty="0" smtClean="0"/>
              <a:t> </a:t>
            </a:r>
            <a:r>
              <a:rPr lang="ru-RU" sz="2000" dirty="0" err="1" smtClean="0"/>
              <a:t>зі</a:t>
            </a:r>
            <a:r>
              <a:rPr lang="ru-RU" sz="2000" dirty="0" smtClean="0"/>
              <a:t> складу КПРС.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3 </a:t>
            </a:r>
            <a:r>
              <a:rPr lang="ru-RU" sz="2000" dirty="0" err="1" smtClean="0"/>
              <a:t>квітня</a:t>
            </a:r>
            <a:r>
              <a:rPr lang="ru-RU" sz="2000" dirty="0" smtClean="0"/>
              <a:t> 1990 </a:t>
            </a:r>
            <a:r>
              <a:rPr lang="ru-RU" sz="2000" dirty="0" err="1" smtClean="0"/>
              <a:t>Верховна</a:t>
            </a:r>
            <a:r>
              <a:rPr lang="ru-RU" sz="2000" dirty="0" smtClean="0"/>
              <a:t> Рада СРСР </a:t>
            </a:r>
            <a:r>
              <a:rPr lang="ru-RU" sz="2000" dirty="0" err="1" smtClean="0"/>
              <a:t>прийняла</a:t>
            </a:r>
            <a:r>
              <a:rPr lang="ru-RU" sz="2000" dirty="0" smtClean="0"/>
              <a:t> закон 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оголошує</a:t>
            </a:r>
            <a:r>
              <a:rPr lang="ru-RU" sz="2000" dirty="0" smtClean="0"/>
              <a:t> </a:t>
            </a:r>
            <a:r>
              <a:rPr lang="ru-RU" sz="2000" dirty="0" err="1" smtClean="0"/>
              <a:t>юридично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нікчемними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декларації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Верховних</a:t>
            </a:r>
            <a:r>
              <a:rPr lang="ru-RU" sz="2000" dirty="0" smtClean="0"/>
              <a:t> Рад </a:t>
            </a:r>
            <a:r>
              <a:rPr lang="ru-RU" sz="2000" dirty="0" err="1" smtClean="0"/>
              <a:t>прибалтійських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анулювання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входження</a:t>
            </a:r>
            <a:r>
              <a:rPr lang="ru-RU" sz="2000" dirty="0" smtClean="0"/>
              <a:t> в СРСР.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8 </a:t>
            </a:r>
            <a:r>
              <a:rPr lang="ru-RU" sz="2000" dirty="0" err="1" smtClean="0"/>
              <a:t>травня</a:t>
            </a:r>
            <a:r>
              <a:rPr lang="ru-RU" sz="2000" dirty="0" smtClean="0"/>
              <a:t> 1990  року </a:t>
            </a:r>
            <a:r>
              <a:rPr lang="ru-RU" sz="2000" dirty="0" err="1" smtClean="0"/>
              <a:t>Верховна</a:t>
            </a:r>
            <a:r>
              <a:rPr lang="ru-RU" sz="2000" dirty="0" smtClean="0"/>
              <a:t> Рада ЕРСР </a:t>
            </a:r>
            <a:r>
              <a:rPr lang="ru-RU" sz="2000" dirty="0" err="1" smtClean="0"/>
              <a:t>ухвалила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перейменування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Радянської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Соціалістичної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Республіки</a:t>
            </a:r>
            <a:r>
              <a:rPr lang="ru-RU" sz="2000" dirty="0" smtClean="0"/>
              <a:t> .</a:t>
            </a:r>
            <a:endParaRPr lang="ru-RU" sz="2000" dirty="0"/>
          </a:p>
        </p:txBody>
      </p:sp>
      <p:pic>
        <p:nvPicPr>
          <p:cNvPr id="4" name="Рисунок 3" descr="azye5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4071942"/>
            <a:ext cx="4000490" cy="2500306"/>
          </a:xfrm>
          <a:prstGeom prst="rect">
            <a:avLst/>
          </a:prstGeom>
        </p:spPr>
      </p:pic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3714752"/>
            <a:ext cx="3214710" cy="2980160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85728"/>
            <a:ext cx="7286676" cy="27146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+mj-lt"/>
              </a:rPr>
              <a:t>У </a:t>
            </a:r>
            <a:r>
              <a:rPr lang="ru-RU" sz="2400" dirty="0" err="1" smtClean="0">
                <a:latin typeface="+mj-lt"/>
              </a:rPr>
              <a:t>ході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переговорів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Естонії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з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союзним</a:t>
            </a:r>
            <a:r>
              <a:rPr lang="ru-RU" sz="2400" dirty="0" smtClean="0">
                <a:latin typeface="+mj-lt"/>
              </a:rPr>
              <a:t> центром , </a:t>
            </a:r>
            <a:r>
              <a:rPr lang="ru-RU" sz="2400" dirty="0" err="1" smtClean="0">
                <a:latin typeface="+mj-lt"/>
              </a:rPr>
              <a:t>з</a:t>
            </a:r>
            <a:r>
              <a:rPr lang="ru-RU" sz="2400" dirty="0" smtClean="0">
                <a:latin typeface="+mj-lt"/>
              </a:rPr>
              <a:t> урядом РРФСР </a:t>
            </a:r>
            <a:r>
              <a:rPr lang="ru-RU" sz="2400" dirty="0" err="1" smtClean="0">
                <a:latin typeface="+mj-lt"/>
              </a:rPr>
              <a:t>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з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прикордонними</a:t>
            </a:r>
            <a:r>
              <a:rPr lang="ru-RU" sz="2400" dirty="0" smtClean="0">
                <a:latin typeface="+mj-lt"/>
              </a:rPr>
              <a:t> областями </a:t>
            </a:r>
            <a:r>
              <a:rPr lang="ru-RU" sz="2400" dirty="0" err="1" smtClean="0">
                <a:latin typeface="+mj-lt"/>
              </a:rPr>
              <a:t>відбувалися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провокації</a:t>
            </a:r>
            <a:r>
              <a:rPr lang="ru-RU" sz="2400" dirty="0" smtClean="0">
                <a:latin typeface="+mj-lt"/>
              </a:rPr>
              <a:t>. Так в </a:t>
            </a:r>
            <a:r>
              <a:rPr lang="ru-RU" sz="2400" dirty="0" err="1" smtClean="0">
                <a:latin typeface="+mj-lt"/>
              </a:rPr>
              <a:t>ніч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з</a:t>
            </a:r>
            <a:r>
              <a:rPr lang="ru-RU" sz="2400" dirty="0" smtClean="0">
                <a:latin typeface="+mj-lt"/>
              </a:rPr>
              <a:t> 1 на 2 </a:t>
            </a:r>
            <a:r>
              <a:rPr lang="ru-RU" sz="2400" dirty="0" err="1" smtClean="0">
                <a:latin typeface="+mj-lt"/>
              </a:rPr>
              <a:t>вересня</a:t>
            </a:r>
            <a:r>
              <a:rPr lang="ru-RU" sz="2400" dirty="0" smtClean="0">
                <a:latin typeface="+mj-lt"/>
              </a:rPr>
              <a:t> члени </a:t>
            </a:r>
            <a:r>
              <a:rPr lang="ru-RU" sz="2400" dirty="0" err="1" smtClean="0">
                <a:latin typeface="+mj-lt"/>
              </a:rPr>
              <a:t>організації</a:t>
            </a:r>
            <a:r>
              <a:rPr lang="ru-RU" sz="2400" dirty="0" smtClean="0">
                <a:latin typeface="+mj-lt"/>
              </a:rPr>
              <a:t> « </a:t>
            </a:r>
            <a:r>
              <a:rPr lang="ru-RU" sz="2400" dirty="0" err="1" smtClean="0">
                <a:latin typeface="+mj-lt"/>
              </a:rPr>
              <a:t>Кайтселійт</a:t>
            </a:r>
            <a:r>
              <a:rPr lang="ru-RU" sz="2400" dirty="0" smtClean="0">
                <a:latin typeface="+mj-lt"/>
              </a:rPr>
              <a:t> » </a:t>
            </a:r>
            <a:r>
              <a:rPr lang="ru-RU" sz="2400" dirty="0" err="1" smtClean="0">
                <a:latin typeface="+mj-lt"/>
              </a:rPr>
              <a:t>встановили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прикордонні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стовпи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і</a:t>
            </a:r>
            <a:r>
              <a:rPr lang="ru-RU" sz="2400" dirty="0" smtClean="0">
                <a:latin typeface="+mj-lt"/>
              </a:rPr>
              <a:t> шлагбаум на </a:t>
            </a:r>
            <a:r>
              <a:rPr lang="ru-RU" sz="2400" dirty="0" err="1" smtClean="0">
                <a:latin typeface="+mj-lt"/>
              </a:rPr>
              <a:t>території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Ленінградської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Псковської</a:t>
            </a:r>
            <a:r>
              <a:rPr lang="ru-RU" sz="2400" dirty="0" smtClean="0">
                <a:latin typeface="+mj-lt"/>
              </a:rPr>
              <a:t> областей РРФСР, де проходила </a:t>
            </a:r>
            <a:r>
              <a:rPr lang="ru-RU" sz="2400" dirty="0" err="1" smtClean="0">
                <a:latin typeface="+mj-lt"/>
              </a:rPr>
              <a:t>радянсько</a:t>
            </a:r>
            <a:r>
              <a:rPr lang="ru-RU" sz="2400" dirty="0" smtClean="0">
                <a:latin typeface="+mj-lt"/>
              </a:rPr>
              <a:t>- </a:t>
            </a:r>
            <a:r>
              <a:rPr lang="ru-RU" sz="2400" dirty="0" err="1" smtClean="0">
                <a:latin typeface="+mj-lt"/>
              </a:rPr>
              <a:t>естонська</a:t>
            </a:r>
            <a:r>
              <a:rPr lang="ru-RU" sz="2400" dirty="0" smtClean="0">
                <a:latin typeface="+mj-lt"/>
              </a:rPr>
              <a:t> межа, </a:t>
            </a:r>
            <a:r>
              <a:rPr lang="ru-RU" sz="2400" dirty="0" err="1" smtClean="0">
                <a:latin typeface="+mj-lt"/>
              </a:rPr>
              <a:t>закріпленої</a:t>
            </a:r>
            <a:r>
              <a:rPr lang="ru-RU" sz="2400" dirty="0" smtClean="0">
                <a:latin typeface="+mj-lt"/>
              </a:rPr>
              <a:t> Тартуским </a:t>
            </a:r>
            <a:r>
              <a:rPr lang="ru-RU" sz="2400" dirty="0" err="1" smtClean="0">
                <a:latin typeface="+mj-lt"/>
              </a:rPr>
              <a:t>мирним</a:t>
            </a:r>
            <a:r>
              <a:rPr lang="ru-RU" sz="2400" dirty="0" smtClean="0">
                <a:latin typeface="+mj-lt"/>
              </a:rPr>
              <a:t> договором 1920 .</a:t>
            </a:r>
          </a:p>
        </p:txBody>
      </p:sp>
      <p:pic>
        <p:nvPicPr>
          <p:cNvPr id="4" name="Рисунок 3" descr="AUHH3ume92Y.jpg"/>
          <p:cNvPicPr>
            <a:picLocks noChangeAspect="1"/>
          </p:cNvPicPr>
          <p:nvPr/>
        </p:nvPicPr>
        <p:blipFill>
          <a:blip r:embed="rId2" cstate="print"/>
          <a:srcRect b="60322"/>
          <a:stretch>
            <a:fillRect/>
          </a:stretch>
        </p:blipFill>
        <p:spPr>
          <a:xfrm>
            <a:off x="2428860" y="3643314"/>
            <a:ext cx="5456670" cy="2718767"/>
          </a:xfrm>
          <a:prstGeom prst="rect">
            <a:avLst/>
          </a:prstGeom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90080" cy="1156990"/>
          </a:xfrm>
        </p:spPr>
        <p:txBody>
          <a:bodyPr>
            <a:noAutofit/>
          </a:bodyPr>
          <a:lstStyle/>
          <a:p>
            <a:r>
              <a:rPr lang="ru-RU" sz="3600" dirty="0" err="1" smtClean="0"/>
              <a:t>Національна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політика</a:t>
            </a:r>
            <a:r>
              <a:rPr lang="ru-RU" sz="3600" dirty="0" smtClean="0"/>
              <a:t> </a:t>
            </a:r>
            <a:r>
              <a:rPr lang="ru-RU" sz="3600" dirty="0" err="1" smtClean="0"/>
              <a:t>Естонії</a:t>
            </a:r>
            <a:r>
              <a:rPr lang="ru-RU" sz="3600" dirty="0" smtClean="0"/>
              <a:t> </a:t>
            </a:r>
            <a:r>
              <a:rPr lang="ru-RU" sz="3600" dirty="0" err="1" smtClean="0"/>
              <a:t>після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розпаду</a:t>
            </a:r>
            <a:r>
              <a:rPr lang="ru-RU" sz="3600" dirty="0" smtClean="0"/>
              <a:t> СРСР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12776"/>
            <a:ext cx="81439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</a:rPr>
              <a:t>        Перший </a:t>
            </a:r>
            <a:r>
              <a:rPr lang="ru-RU" sz="2000" b="1" i="1" dirty="0" err="1" smtClean="0">
                <a:solidFill>
                  <a:schemeClr val="accent5">
                    <a:lumMod val="75000"/>
                  </a:schemeClr>
                </a:solidFill>
              </a:rPr>
              <a:t>етап</a:t>
            </a:r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</a:rPr>
              <a:t> 1991-1995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Курс на </a:t>
            </a:r>
            <a:r>
              <a:rPr lang="ru-RU" sz="2000" dirty="0" err="1" smtClean="0"/>
              <a:t>рееміграцію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неестонців</a:t>
            </a:r>
            <a:r>
              <a:rPr lang="ru-RU" sz="2000" dirty="0" smtClean="0"/>
              <a:t> . Проведена «</a:t>
            </a:r>
            <a:r>
              <a:rPr lang="ru-RU" sz="2000" dirty="0" err="1" smtClean="0"/>
              <a:t>селекційна</a:t>
            </a:r>
            <a:r>
              <a:rPr lang="ru-RU" sz="2000" dirty="0" smtClean="0"/>
              <a:t>» </a:t>
            </a:r>
            <a:r>
              <a:rPr lang="ru-RU" sz="2000" dirty="0" err="1" smtClean="0"/>
              <a:t>натуралізація</a:t>
            </a:r>
            <a:r>
              <a:rPr lang="ru-RU" sz="2000" dirty="0" smtClean="0"/>
              <a:t> , в </a:t>
            </a:r>
            <a:r>
              <a:rPr lang="ru-RU" sz="2000" dirty="0" err="1" smtClean="0"/>
              <a:t>результаті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з'являється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величезне</a:t>
            </a:r>
            <a:r>
              <a:rPr lang="ru-RU" sz="2000" dirty="0" smtClean="0"/>
              <a:t> число </a:t>
            </a:r>
            <a:r>
              <a:rPr lang="ru-RU" sz="2000" dirty="0" err="1" smtClean="0"/>
              <a:t>осіб</a:t>
            </a:r>
            <a:r>
              <a:rPr lang="ru-RU" sz="2000" dirty="0" smtClean="0"/>
              <a:t> без </a:t>
            </a:r>
            <a:r>
              <a:rPr lang="ru-RU" sz="2000" dirty="0" err="1" smtClean="0"/>
              <a:t>громадянства</a:t>
            </a:r>
            <a:r>
              <a:rPr lang="ru-RU" sz="2000" dirty="0" smtClean="0"/>
              <a:t> . </a:t>
            </a:r>
            <a:r>
              <a:rPr lang="ru-RU" sz="2000" dirty="0" err="1" smtClean="0"/>
              <a:t>Конституційно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закріплено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мононаціональної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 , </a:t>
            </a:r>
            <a:r>
              <a:rPr lang="ru-RU" sz="2000" dirty="0" err="1" smtClean="0"/>
              <a:t>прийняті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основоположні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</a:t>
            </a:r>
            <a:r>
              <a:rPr lang="ru-RU" sz="2000" dirty="0" smtClean="0"/>
              <a:t> , як 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Закон про </a:t>
            </a:r>
            <a:r>
              <a:rPr lang="ru-RU" sz="2000" dirty="0" err="1" smtClean="0"/>
              <a:t>громадянство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Закон про </a:t>
            </a:r>
            <a:r>
              <a:rPr lang="ru-RU" sz="2000" dirty="0" err="1" smtClean="0"/>
              <a:t>мову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Закон про </a:t>
            </a:r>
            <a:r>
              <a:rPr lang="ru-RU" sz="2000" dirty="0" err="1" smtClean="0"/>
              <a:t>основній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школі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гімназії</a:t>
            </a:r>
            <a:r>
              <a:rPr lang="ru-RU" sz="2000" dirty="0" smtClean="0"/>
              <a:t> 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Закон про </a:t>
            </a:r>
            <a:r>
              <a:rPr lang="ru-RU" sz="2000" dirty="0" err="1" smtClean="0"/>
              <a:t>іноземців</a:t>
            </a:r>
            <a:r>
              <a:rPr lang="ru-RU" sz="2000" dirty="0" smtClean="0"/>
              <a:t> ;</a:t>
            </a:r>
          </a:p>
          <a:p>
            <a:pPr>
              <a:buNone/>
            </a:pPr>
            <a:r>
              <a:rPr lang="ru-RU" sz="2000" dirty="0" smtClean="0"/>
              <a:t>Курс на </a:t>
            </a:r>
            <a:r>
              <a:rPr lang="ru-RU" sz="2000" dirty="0" err="1" smtClean="0"/>
              <a:t>рееміграцію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провалюється</a:t>
            </a:r>
            <a:r>
              <a:rPr lang="ru-RU" sz="2000" dirty="0" smtClean="0"/>
              <a:t> : 93 % </a:t>
            </a:r>
            <a:r>
              <a:rPr lang="ru-RU" sz="2000" dirty="0" err="1" smtClean="0"/>
              <a:t>неестонського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жити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85728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12 </a:t>
            </a:r>
            <a:r>
              <a:rPr lang="ru-RU" sz="2400" dirty="0" err="1" smtClean="0"/>
              <a:t>січня</a:t>
            </a:r>
            <a:r>
              <a:rPr lang="ru-RU" sz="2400" dirty="0" smtClean="0"/>
              <a:t> 1991 в </a:t>
            </a:r>
            <a:r>
              <a:rPr lang="ru-RU" sz="2400" dirty="0" err="1" smtClean="0"/>
              <a:t>ході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візиту</a:t>
            </a:r>
            <a:r>
              <a:rPr lang="ru-RU" sz="2400" dirty="0" smtClean="0"/>
              <a:t> </a:t>
            </a:r>
            <a:r>
              <a:rPr lang="ru-RU" sz="2400" dirty="0" err="1" smtClean="0"/>
              <a:t>в</a:t>
            </a:r>
            <a:r>
              <a:rPr lang="ru-RU" sz="2400" dirty="0" smtClean="0"/>
              <a:t> </a:t>
            </a:r>
            <a:r>
              <a:rPr lang="ru-RU" sz="2400" dirty="0" err="1" smtClean="0"/>
              <a:t>Таллінн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Верховної</a:t>
            </a:r>
            <a:r>
              <a:rPr lang="ru-RU" sz="2400" dirty="0" smtClean="0"/>
              <a:t> Ради РРФСР Бориса </a:t>
            </a:r>
            <a:r>
              <a:rPr lang="ru-RU" sz="2400" dirty="0" err="1" smtClean="0"/>
              <a:t>Єльцина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ним та Головою </a:t>
            </a:r>
            <a:r>
              <a:rPr lang="ru-RU" sz="2400" dirty="0" err="1" smtClean="0"/>
              <a:t>Верховної</a:t>
            </a:r>
            <a:r>
              <a:rPr lang="ru-RU" sz="2400" dirty="0" smtClean="0"/>
              <a:t> Ради </a:t>
            </a:r>
            <a:r>
              <a:rPr lang="ru-RU" sz="2400" dirty="0" err="1" smtClean="0"/>
              <a:t>Естонської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Республіки</a:t>
            </a:r>
            <a:r>
              <a:rPr lang="ru-RU" sz="2400" dirty="0" smtClean="0"/>
              <a:t> Арнольдом </a:t>
            </a:r>
            <a:r>
              <a:rPr lang="ru-RU" sz="2400" dirty="0" err="1" smtClean="0"/>
              <a:t>Рюйтелем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підписано</a:t>
            </a:r>
            <a:r>
              <a:rPr lang="ru-RU" sz="2400" dirty="0" smtClean="0"/>
              <a:t> «</a:t>
            </a:r>
            <a:r>
              <a:rPr lang="ru-RU" sz="2400" dirty="0" err="1" smtClean="0"/>
              <a:t>Договір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основи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міждержавних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відносин</a:t>
            </a:r>
            <a:r>
              <a:rPr lang="ru-RU" sz="2400" dirty="0" smtClean="0"/>
              <a:t> РРФСР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Естонською</a:t>
            </a:r>
            <a:r>
              <a:rPr lang="ru-RU" sz="2400" dirty="0" smtClean="0"/>
              <a:t> </a:t>
            </a:r>
            <a:r>
              <a:rPr lang="ru-RU" sz="2400" dirty="0" err="1" smtClean="0"/>
              <a:t>Республікою</a:t>
            </a:r>
            <a:r>
              <a:rPr lang="ru-RU" sz="2400" dirty="0" smtClean="0"/>
              <a:t> » , в </a:t>
            </a:r>
            <a:r>
              <a:rPr lang="ru-RU" sz="2400" dirty="0" err="1" smtClean="0"/>
              <a:t>якому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обидві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сторони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визнавали</a:t>
            </a:r>
            <a:r>
              <a:rPr lang="ru-RU" sz="2400" dirty="0" smtClean="0"/>
              <a:t> один одного </a:t>
            </a:r>
            <a:r>
              <a:rPr lang="ru-RU" sz="2400" dirty="0" err="1" smtClean="0"/>
              <a:t>суверенними</a:t>
            </a:r>
            <a:r>
              <a:rPr lang="ru-RU" sz="2400" dirty="0" smtClean="0"/>
              <a:t> державами та </a:t>
            </a:r>
            <a:r>
              <a:rPr lang="ru-RU" sz="2400" dirty="0" err="1" smtClean="0"/>
              <a:t>суб'єктами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міжнародного</a:t>
            </a:r>
            <a:r>
              <a:rPr lang="ru-RU" sz="2400" dirty="0" smtClean="0"/>
              <a:t> права.</a:t>
            </a:r>
          </a:p>
        </p:txBody>
      </p:sp>
      <p:pic>
        <p:nvPicPr>
          <p:cNvPr id="3" name="Рисунок 2" descr="100113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3929066"/>
            <a:ext cx="3271854" cy="2453891"/>
          </a:xfrm>
          <a:prstGeom prst="rect">
            <a:avLst/>
          </a:prstGeom>
        </p:spPr>
      </p:pic>
      <p:pic>
        <p:nvPicPr>
          <p:cNvPr id="4" name="Рисунок 3" descr="97765682_Eesti__Ve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4071942"/>
            <a:ext cx="3713678" cy="2163621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4500570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20 </a:t>
            </a:r>
            <a:r>
              <a:rPr lang="ru-RU" sz="2400" dirty="0" err="1" smtClean="0"/>
              <a:t>серпня</a:t>
            </a:r>
            <a:r>
              <a:rPr lang="ru-RU" sz="2400" dirty="0" smtClean="0"/>
              <a:t> 1991 </a:t>
            </a:r>
            <a:r>
              <a:rPr lang="ru-RU" sz="2400" dirty="0" err="1" smtClean="0"/>
              <a:t>Верховна</a:t>
            </a:r>
            <a:r>
              <a:rPr lang="ru-RU" sz="2400" dirty="0" smtClean="0"/>
              <a:t> Рада </a:t>
            </a:r>
            <a:r>
              <a:rPr lang="ru-RU" sz="2400" dirty="0" err="1" smtClean="0"/>
              <a:t>Естонії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прийняв</a:t>
            </a:r>
            <a:r>
              <a:rPr lang="ru-RU" sz="2400" dirty="0" smtClean="0"/>
              <a:t> </a:t>
            </a:r>
            <a:r>
              <a:rPr lang="ru-RU" sz="2400" dirty="0" err="1" smtClean="0"/>
              <a:t>резолюцію</a:t>
            </a:r>
            <a:r>
              <a:rPr lang="ru-RU" sz="2400" dirty="0" smtClean="0"/>
              <a:t> « Про </a:t>
            </a:r>
            <a:r>
              <a:rPr lang="ru-RU" sz="2400" dirty="0" err="1" smtClean="0"/>
              <a:t>державну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Естонії</a:t>
            </a:r>
            <a:r>
              <a:rPr lang="ru-RU" sz="2400" dirty="0" smtClean="0"/>
              <a:t> » , а 6 </a:t>
            </a:r>
            <a:r>
              <a:rPr lang="ru-RU" sz="2400" dirty="0" err="1" smtClean="0"/>
              <a:t>вересня</a:t>
            </a:r>
            <a:r>
              <a:rPr lang="ru-RU" sz="2400" dirty="0" smtClean="0"/>
              <a:t> того ж року СРСР </a:t>
            </a:r>
            <a:r>
              <a:rPr lang="ru-RU" sz="2400" dirty="0" err="1" smtClean="0"/>
              <a:t>офіційно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визнав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Естонії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23_d53ce53b0c9220c009dda4721bc7e64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1214422"/>
            <a:ext cx="4483785" cy="2540811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0"/>
            <a:ext cx="7962088" cy="5987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          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</a:rPr>
              <a:t>Другий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</a:rPr>
              <a:t>етап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1996-1999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тиском</a:t>
            </a:r>
            <a:r>
              <a:rPr lang="ru-RU" sz="2000" dirty="0" smtClean="0"/>
              <a:t> ЄС </a:t>
            </a:r>
            <a:r>
              <a:rPr lang="ru-RU" sz="2000" dirty="0" err="1" smtClean="0"/>
              <a:t>і</a:t>
            </a:r>
            <a:r>
              <a:rPr lang="ru-RU" sz="2000" dirty="0" smtClean="0"/>
              <a:t> НАТО </a:t>
            </a:r>
            <a:r>
              <a:rPr lang="ru-RU" sz="2000" dirty="0" err="1" smtClean="0"/>
              <a:t>Естонія</a:t>
            </a:r>
            <a:r>
              <a:rPr lang="ru-RU" sz="2000" dirty="0" smtClean="0"/>
              <a:t> , яка </a:t>
            </a:r>
            <a:r>
              <a:rPr lang="ru-RU" sz="2000" dirty="0" err="1" smtClean="0"/>
              <a:t>прагне</a:t>
            </a:r>
            <a:r>
              <a:rPr lang="ru-RU" sz="2000" dirty="0" smtClean="0"/>
              <a:t> </a:t>
            </a:r>
            <a:r>
              <a:rPr lang="ru-RU" sz="2000" dirty="0" err="1" smtClean="0"/>
              <a:t>вступити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, </a:t>
            </a:r>
            <a:r>
              <a:rPr lang="ru-RU" sz="2000" dirty="0" err="1" smtClean="0"/>
              <a:t>декларує</a:t>
            </a:r>
            <a:r>
              <a:rPr lang="ru-RU" sz="2000" dirty="0" smtClean="0"/>
              <a:t> початок </a:t>
            </a:r>
            <a:r>
              <a:rPr lang="ru-RU" sz="2000" dirty="0" err="1" smtClean="0"/>
              <a:t>політики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неестонського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. У 1996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парламент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ратифікує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Конвенцію</a:t>
            </a:r>
            <a:r>
              <a:rPr lang="ru-RU" sz="2000" dirty="0" smtClean="0"/>
              <a:t> Ради </a:t>
            </a:r>
            <a:r>
              <a:rPr lang="ru-RU" sz="2000" dirty="0" err="1" smtClean="0"/>
              <a:t>Європи</a:t>
            </a:r>
            <a:r>
              <a:rPr lang="ru-RU" sz="2000" dirty="0" smtClean="0"/>
              <a:t> </a:t>
            </a:r>
            <a:r>
              <a:rPr lang="ru-RU" sz="2000" dirty="0" err="1" smtClean="0"/>
              <a:t>щодо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захисту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. </a:t>
            </a:r>
            <a:r>
              <a:rPr lang="ru-RU" sz="2000" dirty="0" err="1" smtClean="0"/>
              <a:t>Приймається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відповідний</a:t>
            </a:r>
            <a:r>
              <a:rPr lang="ru-RU" sz="2000" dirty="0" smtClean="0"/>
              <a:t> закон 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застереженням</a:t>
            </a:r>
            <a:r>
              <a:rPr lang="ru-RU" sz="2000" dirty="0" smtClean="0"/>
              <a:t> 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громадяни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Естонії</a:t>
            </a:r>
            <a:r>
              <a:rPr lang="ru-RU" sz="2000" dirty="0" smtClean="0"/>
              <a:t>. У 1998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парламент </a:t>
            </a:r>
            <a:r>
              <a:rPr lang="ru-RU" sz="2000" dirty="0" err="1" smtClean="0"/>
              <a:t>затверджує</a:t>
            </a:r>
            <a:r>
              <a:rPr lang="ru-RU" sz="2000" dirty="0" smtClean="0"/>
              <a:t> « </a:t>
            </a:r>
            <a:r>
              <a:rPr lang="ru-RU" sz="2000" dirty="0" err="1" smtClean="0"/>
              <a:t>Вихідні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пункти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політики</a:t>
            </a:r>
            <a:r>
              <a:rPr lang="ru-RU" sz="2000" dirty="0" smtClean="0"/>
              <a:t> ...».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на </a:t>
            </a:r>
            <a:r>
              <a:rPr lang="ru-RU" sz="2000" dirty="0" err="1" smtClean="0"/>
              <a:t>ділі</a:t>
            </a:r>
            <a:r>
              <a:rPr lang="ru-RU" sz="2000" dirty="0" smtClean="0"/>
              <a:t> курс на </a:t>
            </a:r>
            <a:r>
              <a:rPr lang="ru-RU" sz="2000" dirty="0" err="1" smtClean="0"/>
              <a:t>рееміграцію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політикою</a:t>
            </a:r>
            <a:r>
              <a:rPr lang="ru-RU" sz="2000" dirty="0" smtClean="0"/>
              <a:t> тихого </a:t>
            </a:r>
            <a:r>
              <a:rPr lang="ru-RU" sz="2000" dirty="0" err="1" smtClean="0"/>
              <a:t>видавлювання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неестонського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 шляхом </a:t>
            </a:r>
            <a:r>
              <a:rPr lang="ru-RU" sz="2000" dirty="0" err="1" smtClean="0"/>
              <a:t>прихованої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явної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дискримінації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79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4000504"/>
            <a:ext cx="3611893" cy="2708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5167441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3643314"/>
            <a:ext cx="2996952" cy="2996952"/>
          </a:xfrm>
          <a:prstGeom prst="rect">
            <a:avLst/>
          </a:prstGeom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://jurnalismcultural.files.wordpress.com/2011/05/eston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3000372"/>
            <a:ext cx="1500198" cy="1465037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85728"/>
            <a:ext cx="8280920" cy="25717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           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</a:rPr>
              <a:t>Третій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</a:rPr>
              <a:t>етап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2000-2007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</a:t>
            </a:r>
            <a:r>
              <a:rPr lang="ru-RU" sz="2000" dirty="0" err="1" smtClean="0"/>
              <a:t>Реалізація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 на 2000-2007 роки . В основу </a:t>
            </a:r>
            <a:r>
              <a:rPr lang="ru-RU" sz="2000" dirty="0" err="1" smtClean="0"/>
              <a:t>покладена</a:t>
            </a:r>
            <a:r>
              <a:rPr lang="ru-RU" sz="2000" dirty="0" smtClean="0"/>
              <a:t> </a:t>
            </a:r>
            <a:r>
              <a:rPr lang="ru-RU" sz="2000" dirty="0" err="1" smtClean="0"/>
              <a:t>ідея</a:t>
            </a:r>
            <a:r>
              <a:rPr lang="ru-RU" sz="2000" dirty="0" smtClean="0"/>
              <a:t> </a:t>
            </a:r>
            <a:r>
              <a:rPr lang="ru-RU" sz="2000" dirty="0" err="1" smtClean="0"/>
              <a:t>входження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неестонців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</a:t>
            </a:r>
            <a:r>
              <a:rPr lang="ru-RU" sz="2000" dirty="0" err="1" smtClean="0"/>
              <a:t>наявне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суспільство</a:t>
            </a:r>
            <a:r>
              <a:rPr lang="ru-RU" sz="2000" dirty="0" smtClean="0"/>
              <a:t>. </a:t>
            </a:r>
            <a:r>
              <a:rPr lang="ru-RU" sz="2000" dirty="0" err="1" smtClean="0"/>
              <a:t>Етнічна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ідентичність</a:t>
            </a:r>
            <a:r>
              <a:rPr lang="ru-RU" sz="2000" dirty="0" smtClean="0"/>
              <a:t> , </a:t>
            </a:r>
            <a:r>
              <a:rPr lang="ru-RU" sz="2000" dirty="0" err="1" smtClean="0"/>
              <a:t>мова</a:t>
            </a:r>
            <a:r>
              <a:rPr lang="ru-RU" sz="2000" dirty="0" smtClean="0"/>
              <a:t>, культура , </a:t>
            </a:r>
            <a:r>
              <a:rPr lang="ru-RU" sz="2000" dirty="0" err="1" smtClean="0"/>
              <a:t>традиції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релігія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меншин</a:t>
            </a:r>
            <a:r>
              <a:rPr lang="ru-RU" sz="2000" dirty="0" smtClean="0"/>
              <a:t> </a:t>
            </a:r>
            <a:r>
              <a:rPr lang="ru-RU" sz="2000" dirty="0" err="1" smtClean="0"/>
              <a:t>оголошуються</a:t>
            </a:r>
            <a:r>
              <a:rPr lang="ru-RU" sz="2000" dirty="0" smtClean="0"/>
              <a:t> сферою </a:t>
            </a:r>
            <a:r>
              <a:rPr lang="ru-RU" sz="2000" dirty="0" err="1" smtClean="0"/>
              <a:t>приватних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</a:t>
            </a:r>
            <a:r>
              <a:rPr lang="ru-RU" sz="2000" dirty="0" err="1" smtClean="0"/>
              <a:t>індивіда</a:t>
            </a:r>
            <a:r>
              <a:rPr lang="ru-RU" sz="2000" dirty="0" smtClean="0"/>
              <a:t> . </a:t>
            </a:r>
            <a:endParaRPr lang="ru-RU" sz="2000" dirty="0"/>
          </a:p>
        </p:txBody>
      </p:sp>
      <p:pic>
        <p:nvPicPr>
          <p:cNvPr id="4098" name="Picture 2" descr="http://rux.postimees.ee/foto/5/1/3791545ab51de122b6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571876"/>
            <a:ext cx="1857388" cy="2786083"/>
          </a:xfrm>
          <a:prstGeom prst="rect">
            <a:avLst/>
          </a:prstGeom>
          <a:noFill/>
        </p:spPr>
      </p:pic>
      <p:pic>
        <p:nvPicPr>
          <p:cNvPr id="4100" name="Picture 4" descr="http://jallooo.files.wordpress.com/2012/02/integration.jpg?w=64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2643182"/>
            <a:ext cx="2710394" cy="135729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143372" y="428625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000" dirty="0" err="1" smtClean="0"/>
              <a:t>Наголос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робиться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вивчення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естонської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 </a:t>
            </a:r>
            <a:r>
              <a:rPr lang="ru-RU" sz="2000" dirty="0" err="1" smtClean="0"/>
              <a:t>Фактично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перетворюється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примусову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асиміляцію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тому </a:t>
            </a:r>
            <a:r>
              <a:rPr lang="ru-RU" sz="2000" dirty="0" err="1" smtClean="0"/>
              <a:t>провалюється</a:t>
            </a:r>
            <a:r>
              <a:rPr lang="ru-RU" sz="2000" dirty="0" smtClean="0"/>
              <a:t> (</a:t>
            </a:r>
            <a:r>
              <a:rPr lang="ru-RU" sz="2000" dirty="0" err="1" smtClean="0"/>
              <a:t>найбільш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яскравий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доказ</a:t>
            </a:r>
            <a:r>
              <a:rPr lang="ru-RU" sz="2000" dirty="0" smtClean="0"/>
              <a:t> - </a:t>
            </a:r>
            <a:r>
              <a:rPr lang="ru-RU" sz="2000" dirty="0" err="1" smtClean="0"/>
              <a:t>заворушення</a:t>
            </a:r>
            <a:r>
              <a:rPr lang="ru-RU" sz="2000" dirty="0" smtClean="0"/>
              <a:t> , </a:t>
            </a:r>
            <a:r>
              <a:rPr lang="ru-RU" sz="2000" dirty="0" err="1" smtClean="0"/>
              <a:t>спровоковані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перенесенням</a:t>
            </a:r>
            <a:r>
              <a:rPr lang="ru-RU" sz="2000" dirty="0" smtClean="0"/>
              <a:t> Бронзового солдата ) .</a:t>
            </a:r>
            <a:endParaRPr lang="uk-UA" sz="2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675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Слайд 2</vt:lpstr>
      <vt:lpstr>Слайд 3</vt:lpstr>
      <vt:lpstr>Слайд 4</vt:lpstr>
      <vt:lpstr>Національна політика Естонії після розпаду СРСР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Пользователь</cp:lastModifiedBy>
  <cp:revision>22</cp:revision>
  <dcterms:created xsi:type="dcterms:W3CDTF">2014-01-29T15:04:35Z</dcterms:created>
  <dcterms:modified xsi:type="dcterms:W3CDTF">2014-06-03T16:12:36Z</dcterms:modified>
</cp:coreProperties>
</file>