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9" autoAdjust="0"/>
    <p:restoredTop sz="86355" autoAdjust="0"/>
  </p:normalViewPr>
  <p:slideViewPr>
    <p:cSldViewPr>
      <p:cViewPr>
        <p:scale>
          <a:sx n="50" d="100"/>
          <a:sy n="50" d="100"/>
        </p:scale>
        <p:origin x="-48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21316" y="692696"/>
            <a:ext cx="8058616" cy="70788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4000" b="1" i="1" dirty="0" err="1">
                <a:solidFill>
                  <a:schemeClr val="bg1"/>
                </a:solidFill>
                <a:cs typeface="Arial" pitchFamily="34" charset="0"/>
              </a:rPr>
              <a:t>Франклін</a:t>
            </a:r>
            <a:r>
              <a:rPr lang="ru-RU" sz="4000" b="1" i="1" dirty="0">
                <a:solidFill>
                  <a:schemeClr val="bg1"/>
                </a:solidFill>
                <a:cs typeface="Arial" pitchFamily="34" charset="0"/>
              </a:rPr>
              <a:t>  Делано Рузвельт</a:t>
            </a:r>
            <a:endParaRPr lang="ru-RU" sz="40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45" y="2525421"/>
            <a:ext cx="3000584" cy="35311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032268" y="1532691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( 30 </a:t>
            </a:r>
            <a:r>
              <a:rPr lang="ru-RU" sz="2400" b="1" i="1" dirty="0" err="1">
                <a:solidFill>
                  <a:schemeClr val="bg1"/>
                </a:solidFill>
              </a:rPr>
              <a:t>січня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</a:rPr>
              <a:t>1882 - </a:t>
            </a:r>
            <a:r>
              <a:rPr lang="ru-RU" sz="2400" b="1" i="1" dirty="0">
                <a:solidFill>
                  <a:schemeClr val="bg1"/>
                </a:solidFill>
              </a:rPr>
              <a:t>12 </a:t>
            </a:r>
            <a:r>
              <a:rPr lang="ru-RU" sz="2400" b="1" i="1" dirty="0" err="1">
                <a:solidFill>
                  <a:schemeClr val="bg1"/>
                </a:solidFill>
              </a:rPr>
              <a:t>квітня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</a:rPr>
              <a:t>1945 )</a:t>
            </a:r>
            <a:endParaRPr lang="ru-RU" sz="2400" b="1" i="1" dirty="0">
              <a:solidFill>
                <a:schemeClr val="bg1"/>
              </a:solidFill>
            </a:endParaRPr>
          </a:p>
          <a:p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3"/>
            <a:ext cx="3314700" cy="42117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315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30" y="3180051"/>
            <a:ext cx="3672408" cy="29296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577711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chemeClr val="bg1"/>
                </a:solidFill>
              </a:rPr>
              <a:t>Був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прийнятий</a:t>
            </a:r>
            <a:r>
              <a:rPr lang="ru-RU" b="1" i="1" dirty="0">
                <a:solidFill>
                  <a:schemeClr val="bg1"/>
                </a:solidFill>
              </a:rPr>
              <a:t> Закон про </a:t>
            </a:r>
            <a:r>
              <a:rPr lang="ru-RU" b="1" i="1" dirty="0" err="1">
                <a:solidFill>
                  <a:schemeClr val="bg1"/>
                </a:solidFill>
              </a:rPr>
              <a:t>рефінансування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фермерської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заборгованості</a:t>
            </a:r>
            <a:r>
              <a:rPr lang="ru-RU" b="1" i="1" dirty="0">
                <a:solidFill>
                  <a:schemeClr val="bg1"/>
                </a:solidFill>
              </a:rPr>
              <a:t>, а </a:t>
            </a:r>
            <a:r>
              <a:rPr lang="ru-RU" b="1" i="1" dirty="0" err="1">
                <a:solidFill>
                  <a:schemeClr val="bg1"/>
                </a:solidFill>
              </a:rPr>
              <a:t>також</a:t>
            </a:r>
            <a:r>
              <a:rPr lang="ru-RU" b="1" i="1" dirty="0">
                <a:solidFill>
                  <a:schemeClr val="bg1"/>
                </a:solidFill>
              </a:rPr>
              <a:t> Закон про </a:t>
            </a:r>
            <a:r>
              <a:rPr lang="ru-RU" b="1" i="1" dirty="0" err="1">
                <a:solidFill>
                  <a:schemeClr val="bg1"/>
                </a:solidFill>
              </a:rPr>
              <a:t>відновлення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сільського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господарства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який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передбачав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державний</a:t>
            </a:r>
            <a:r>
              <a:rPr lang="ru-RU" b="1" i="1" dirty="0">
                <a:solidFill>
                  <a:schemeClr val="bg1"/>
                </a:solidFill>
              </a:rPr>
              <a:t> контроль за </a:t>
            </a:r>
            <a:r>
              <a:rPr lang="ru-RU" b="1" i="1" dirty="0" err="1">
                <a:solidFill>
                  <a:schemeClr val="bg1"/>
                </a:solidFill>
              </a:rPr>
              <a:t>обсягом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виробництва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сільськогосподарської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продукції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У </a:t>
            </a:r>
            <a:r>
              <a:rPr lang="ru-RU" b="1" i="1" dirty="0">
                <a:solidFill>
                  <a:schemeClr val="bg1"/>
                </a:solidFill>
              </a:rPr>
              <a:t>1935 </a:t>
            </a:r>
            <a:r>
              <a:rPr lang="ru-RU" b="1" i="1" dirty="0" err="1">
                <a:solidFill>
                  <a:schemeClr val="bg1"/>
                </a:solidFill>
              </a:rPr>
              <a:t>були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проведені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важливі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реформи</a:t>
            </a:r>
            <a:r>
              <a:rPr lang="ru-RU" b="1" i="1" dirty="0">
                <a:solidFill>
                  <a:schemeClr val="bg1"/>
                </a:solidFill>
              </a:rPr>
              <a:t> в </a:t>
            </a:r>
            <a:r>
              <a:rPr lang="ru-RU" b="1" i="1" dirty="0" err="1">
                <a:solidFill>
                  <a:schemeClr val="bg1"/>
                </a:solidFill>
              </a:rPr>
              <a:t>галузі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праці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соціального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забезпечення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оподаткування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банківської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справи</a:t>
            </a:r>
            <a:r>
              <a:rPr lang="ru-RU" b="1" i="1" dirty="0">
                <a:solidFill>
                  <a:schemeClr val="bg1"/>
                </a:solidFill>
              </a:rPr>
              <a:t> і т. д.</a:t>
            </a:r>
          </a:p>
          <a:p>
            <a:endParaRPr lang="ru-RU" b="1" i="1" dirty="0" smtClean="0">
              <a:solidFill>
                <a:schemeClr val="bg1"/>
              </a:solidFill>
            </a:endParaRPr>
          </a:p>
          <a:p>
            <a:endParaRPr lang="ru-RU" b="1" i="1" dirty="0">
              <a:solidFill>
                <a:schemeClr val="bg1"/>
              </a:solidFill>
            </a:endParaRPr>
          </a:p>
          <a:p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93484"/>
            <a:ext cx="3816424" cy="29161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949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chemeClr val="bg1"/>
                </a:solidFill>
              </a:rPr>
              <a:t>Була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відновлена</a:t>
            </a:r>
            <a:r>
              <a:rPr lang="ru-RU" b="1" i="1" dirty="0">
                <a:solidFill>
                  <a:schemeClr val="bg1"/>
                </a:solidFill>
              </a:rPr>
              <a:t> ​​</a:t>
            </a:r>
            <a:r>
              <a:rPr lang="ru-RU" b="1" i="1" dirty="0" err="1">
                <a:solidFill>
                  <a:schemeClr val="bg1"/>
                </a:solidFill>
              </a:rPr>
              <a:t>банківська</a:t>
            </a:r>
            <a:r>
              <a:rPr lang="ru-RU" b="1" i="1" dirty="0">
                <a:solidFill>
                  <a:schemeClr val="bg1"/>
                </a:solidFill>
              </a:rPr>
              <a:t> система, </a:t>
            </a:r>
            <a:r>
              <a:rPr lang="ru-RU" b="1" i="1" dirty="0" err="1">
                <a:solidFill>
                  <a:schemeClr val="bg1"/>
                </a:solidFill>
              </a:rPr>
              <a:t>підписаний</a:t>
            </a:r>
            <a:r>
              <a:rPr lang="ru-RU" b="1" i="1" dirty="0">
                <a:solidFill>
                  <a:schemeClr val="bg1"/>
                </a:solidFill>
              </a:rPr>
              <a:t> закон про </a:t>
            </a:r>
            <a:r>
              <a:rPr lang="ru-RU" b="1" i="1" dirty="0" err="1">
                <a:solidFill>
                  <a:schemeClr val="bg1"/>
                </a:solidFill>
              </a:rPr>
              <a:t>створення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Федеральної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надзвичайної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адміністрації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допомоги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голодним</a:t>
            </a:r>
            <a:r>
              <a:rPr lang="ru-RU" b="1" i="1" dirty="0">
                <a:solidFill>
                  <a:schemeClr val="bg1"/>
                </a:solidFill>
              </a:rPr>
              <a:t> і </a:t>
            </a:r>
            <a:r>
              <a:rPr lang="ru-RU" b="1" i="1" dirty="0" err="1">
                <a:solidFill>
                  <a:schemeClr val="bg1"/>
                </a:solidFill>
              </a:rPr>
              <a:t>безробітним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</a:p>
          <a:p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Рузвельт </a:t>
            </a:r>
            <a:r>
              <a:rPr lang="ru-RU" b="1" i="1" dirty="0" err="1">
                <a:solidFill>
                  <a:schemeClr val="bg1"/>
                </a:solidFill>
              </a:rPr>
              <a:t>вважав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найбільш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перспективним</a:t>
            </a:r>
            <a:r>
              <a:rPr lang="ru-RU" b="1" i="1" dirty="0">
                <a:solidFill>
                  <a:schemeClr val="bg1"/>
                </a:solidFill>
              </a:rPr>
              <a:t> Закон про </a:t>
            </a:r>
            <a:r>
              <a:rPr lang="ru-RU" b="1" i="1" dirty="0" err="1">
                <a:solidFill>
                  <a:schemeClr val="bg1"/>
                </a:solidFill>
              </a:rPr>
              <a:t>відновлення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промисловості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який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передбачав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цілий</a:t>
            </a:r>
            <a:r>
              <a:rPr lang="ru-RU" b="1" i="1" dirty="0">
                <a:solidFill>
                  <a:schemeClr val="bg1"/>
                </a:solidFill>
              </a:rPr>
              <a:t> комплекс </a:t>
            </a:r>
            <a:r>
              <a:rPr lang="ru-RU" b="1" i="1" dirty="0" err="1">
                <a:solidFill>
                  <a:schemeClr val="bg1"/>
                </a:solidFill>
              </a:rPr>
              <a:t>урядових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заходів</a:t>
            </a:r>
            <a:r>
              <a:rPr lang="ru-RU" b="1" i="1" dirty="0">
                <a:solidFill>
                  <a:schemeClr val="bg1"/>
                </a:solidFill>
              </a:rPr>
              <a:t> з </a:t>
            </a:r>
            <a:r>
              <a:rPr lang="ru-RU" b="1" i="1" dirty="0" err="1">
                <a:solidFill>
                  <a:schemeClr val="bg1"/>
                </a:solidFill>
              </a:rPr>
              <a:t>регулювання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промисловості</a:t>
            </a:r>
            <a:r>
              <a:rPr lang="ru-RU" b="1" i="1" dirty="0">
                <a:solidFill>
                  <a:schemeClr val="bg1"/>
                </a:solidFill>
              </a:rPr>
              <a:t>.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У 1935 </a:t>
            </a:r>
            <a:r>
              <a:rPr lang="ru-RU" b="1" i="1" dirty="0" err="1">
                <a:solidFill>
                  <a:schemeClr val="bg1"/>
                </a:solidFill>
              </a:rPr>
              <a:t>були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проведені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важливі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реформи</a:t>
            </a:r>
            <a:r>
              <a:rPr lang="ru-RU" b="1" i="1" dirty="0">
                <a:solidFill>
                  <a:schemeClr val="bg1"/>
                </a:solidFill>
              </a:rPr>
              <a:t> в </a:t>
            </a:r>
            <a:r>
              <a:rPr lang="ru-RU" b="1" i="1" dirty="0" err="1">
                <a:solidFill>
                  <a:schemeClr val="bg1"/>
                </a:solidFill>
              </a:rPr>
              <a:t>галузі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праці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соціального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забезпечення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оподаткування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банківської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справи</a:t>
            </a:r>
            <a:r>
              <a:rPr lang="ru-RU" b="1" i="1" dirty="0">
                <a:solidFill>
                  <a:schemeClr val="bg1"/>
                </a:solidFill>
              </a:rPr>
              <a:t> і т. д.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28" y="3425971"/>
            <a:ext cx="7924621" cy="29703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713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268760"/>
            <a:ext cx="40684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chemeClr val="bg1"/>
                </a:solidFill>
              </a:rPr>
              <a:t>Вражаюча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перемога</a:t>
            </a:r>
            <a:r>
              <a:rPr lang="ru-RU" b="1" i="1" dirty="0">
                <a:solidFill>
                  <a:schemeClr val="bg1"/>
                </a:solidFill>
              </a:rPr>
              <a:t> на </a:t>
            </a:r>
            <a:r>
              <a:rPr lang="ru-RU" b="1" i="1" dirty="0" err="1">
                <a:solidFill>
                  <a:schemeClr val="bg1"/>
                </a:solidFill>
              </a:rPr>
              <a:t>виборах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 1936 </a:t>
            </a:r>
            <a:r>
              <a:rPr lang="ru-RU" b="1" i="1" dirty="0">
                <a:solidFill>
                  <a:schemeClr val="bg1"/>
                </a:solidFill>
              </a:rPr>
              <a:t>дозволила Рузвельту в 1937-38 </a:t>
            </a:r>
            <a:r>
              <a:rPr lang="ru-RU" b="1" i="1" dirty="0" err="1">
                <a:solidFill>
                  <a:schemeClr val="bg1"/>
                </a:solidFill>
              </a:rPr>
              <a:t>просунутися</a:t>
            </a:r>
            <a:r>
              <a:rPr lang="ru-RU" b="1" i="1" dirty="0">
                <a:solidFill>
                  <a:schemeClr val="bg1"/>
                </a:solidFill>
              </a:rPr>
              <a:t> в </a:t>
            </a:r>
            <a:r>
              <a:rPr lang="ru-RU" b="1" i="1" dirty="0" err="1">
                <a:solidFill>
                  <a:schemeClr val="bg1"/>
                </a:solidFill>
              </a:rPr>
              <a:t>галузі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цивільного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будівництва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заробітної</a:t>
            </a:r>
            <a:r>
              <a:rPr lang="ru-RU" b="1" i="1" dirty="0">
                <a:solidFill>
                  <a:schemeClr val="bg1"/>
                </a:solidFill>
              </a:rPr>
              <a:t> плати та трудового </a:t>
            </a:r>
            <a:r>
              <a:rPr lang="ru-RU" b="1" i="1" dirty="0" err="1">
                <a:solidFill>
                  <a:schemeClr val="bg1"/>
                </a:solidFill>
              </a:rPr>
              <a:t>законодавства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b="1" i="1" dirty="0" err="1">
                <a:solidFill>
                  <a:schemeClr val="bg1"/>
                </a:solidFill>
              </a:rPr>
              <a:t>Прийняті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Конгресом</a:t>
            </a:r>
            <a:r>
              <a:rPr lang="ru-RU" b="1" i="1" dirty="0">
                <a:solidFill>
                  <a:schemeClr val="bg1"/>
                </a:solidFill>
              </a:rPr>
              <a:t> з </a:t>
            </a:r>
            <a:r>
              <a:rPr lang="ru-RU" b="1" i="1" dirty="0" err="1">
                <a:solidFill>
                  <a:schemeClr val="bg1"/>
                </a:solidFill>
              </a:rPr>
              <a:t>ініціативи</a:t>
            </a:r>
            <a:r>
              <a:rPr lang="ru-RU" b="1" i="1" dirty="0">
                <a:solidFill>
                  <a:schemeClr val="bg1"/>
                </a:solidFill>
              </a:rPr>
              <a:t> президента </a:t>
            </a:r>
            <a:r>
              <a:rPr lang="ru-RU" b="1" i="1" dirty="0" err="1">
                <a:solidFill>
                  <a:schemeClr val="bg1"/>
                </a:solidFill>
              </a:rPr>
              <a:t>закони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були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сміливим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експериментом</a:t>
            </a:r>
            <a:r>
              <a:rPr lang="ru-RU" b="1" i="1" dirty="0">
                <a:solidFill>
                  <a:schemeClr val="bg1"/>
                </a:solidFill>
              </a:rPr>
              <a:t> державного </a:t>
            </a:r>
            <a:r>
              <a:rPr lang="ru-RU" b="1" i="1" dirty="0" err="1">
                <a:solidFill>
                  <a:schemeClr val="bg1"/>
                </a:solidFill>
              </a:rPr>
              <a:t>регулювання</a:t>
            </a:r>
            <a:r>
              <a:rPr lang="ru-RU" b="1" i="1" dirty="0">
                <a:solidFill>
                  <a:schemeClr val="bg1"/>
                </a:solidFill>
              </a:rPr>
              <a:t> з метою </a:t>
            </a:r>
            <a:r>
              <a:rPr lang="ru-RU" b="1" i="1" dirty="0" err="1">
                <a:solidFill>
                  <a:schemeClr val="bg1"/>
                </a:solidFill>
              </a:rPr>
              <a:t>зміни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розподільного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механізму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економіки</a:t>
            </a:r>
            <a:r>
              <a:rPr lang="ru-RU" b="1" i="1" dirty="0">
                <a:solidFill>
                  <a:schemeClr val="bg1"/>
                </a:solidFill>
              </a:rPr>
              <a:t> та </a:t>
            </a:r>
            <a:r>
              <a:rPr lang="ru-RU" b="1" i="1" dirty="0" err="1">
                <a:solidFill>
                  <a:schemeClr val="bg1"/>
                </a:solidFill>
              </a:rPr>
              <a:t>соціального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захисту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населення</a:t>
            </a:r>
            <a:r>
              <a:rPr lang="ru-RU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29891"/>
            <a:ext cx="4261656" cy="40861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4972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>
                <a:solidFill>
                  <a:schemeClr val="bg1"/>
                </a:solidFill>
              </a:rPr>
              <a:t>Президентські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вибори</a:t>
            </a:r>
            <a:r>
              <a:rPr lang="ru-RU" sz="2400" b="1" i="1" dirty="0">
                <a:solidFill>
                  <a:schemeClr val="bg1"/>
                </a:solidFill>
              </a:rPr>
              <a:t>: 1936</a:t>
            </a:r>
          </a:p>
        </p:txBody>
      </p:sp>
    </p:spTree>
    <p:extLst>
      <p:ext uri="{BB962C8B-B14F-4D97-AF65-F5344CB8AC3E}">
        <p14:creationId xmlns:p14="http://schemas.microsoft.com/office/powerpoint/2010/main" val="3191377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1196752"/>
            <a:ext cx="58326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chemeClr val="bg1"/>
                </a:solidFill>
              </a:rPr>
              <a:t>Зовнішня політика США була підпорядкована головній меті </a:t>
            </a:r>
            <a:r>
              <a:rPr lang="uk-UA" b="1" i="1" dirty="0" smtClean="0">
                <a:solidFill>
                  <a:schemeClr val="bg1"/>
                </a:solidFill>
              </a:rPr>
              <a:t>– </a:t>
            </a:r>
          </a:p>
          <a:p>
            <a:r>
              <a:rPr lang="uk-UA" b="1" i="1" dirty="0" smtClean="0">
                <a:solidFill>
                  <a:schemeClr val="bg1"/>
                </a:solidFill>
              </a:rPr>
              <a:t>зміцненню </a:t>
            </a:r>
            <a:r>
              <a:rPr lang="uk-UA" b="1" i="1" dirty="0">
                <a:solidFill>
                  <a:schemeClr val="bg1"/>
                </a:solidFill>
              </a:rPr>
              <a:t>економічних і </a:t>
            </a:r>
            <a:endParaRPr lang="uk-UA" b="1" i="1" dirty="0" smtClean="0">
              <a:solidFill>
                <a:schemeClr val="bg1"/>
              </a:solidFill>
            </a:endParaRPr>
          </a:p>
          <a:p>
            <a:r>
              <a:rPr lang="uk-UA" b="1" i="1" dirty="0" smtClean="0">
                <a:solidFill>
                  <a:schemeClr val="bg1"/>
                </a:solidFill>
              </a:rPr>
              <a:t>військово-стратегічних позицій</a:t>
            </a:r>
          </a:p>
          <a:p>
            <a:r>
              <a:rPr lang="uk-UA" b="1" i="1" dirty="0" smtClean="0">
                <a:solidFill>
                  <a:schemeClr val="bg1"/>
                </a:solidFill>
              </a:rPr>
              <a:t> </a:t>
            </a:r>
            <a:r>
              <a:rPr lang="uk-UA" b="1" i="1" dirty="0">
                <a:solidFill>
                  <a:schemeClr val="bg1"/>
                </a:solidFill>
              </a:rPr>
              <a:t>США на світовій арені.</a:t>
            </a:r>
            <a:endParaRPr lang="ru-RU" b="1" i="1" dirty="0">
              <a:solidFill>
                <a:schemeClr val="bg1"/>
              </a:solidFill>
            </a:endParaRPr>
          </a:p>
          <a:p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b="1" i="1" dirty="0" err="1" smtClean="0">
                <a:solidFill>
                  <a:schemeClr val="bg1"/>
                </a:solidFill>
              </a:rPr>
              <a:t>Однією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bg1"/>
                </a:solidFill>
              </a:rPr>
              <a:t>з </a:t>
            </a:r>
            <a:r>
              <a:rPr lang="ru-RU" b="1" i="1" dirty="0" err="1">
                <a:solidFill>
                  <a:schemeClr val="bg1"/>
                </a:solidFill>
              </a:rPr>
              <a:t>його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зовнішньопо</a:t>
            </a:r>
            <a:r>
              <a:rPr lang="ru-RU" b="1" i="1" dirty="0" smtClean="0">
                <a:solidFill>
                  <a:schemeClr val="bg1"/>
                </a:solidFill>
              </a:rPr>
              <a:t>-</a:t>
            </a:r>
          </a:p>
          <a:p>
            <a:r>
              <a:rPr lang="ru-RU" b="1" i="1" dirty="0" err="1" smtClean="0">
                <a:solidFill>
                  <a:schemeClr val="bg1"/>
                </a:solidFill>
              </a:rPr>
              <a:t>літичних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ініціатив</a:t>
            </a:r>
            <a:r>
              <a:rPr lang="ru-RU" b="1" i="1" dirty="0">
                <a:solidFill>
                  <a:schemeClr val="bg1"/>
                </a:solidFill>
              </a:rPr>
              <a:t> стало </a:t>
            </a:r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b="1" i="1" dirty="0" err="1" smtClean="0">
                <a:solidFill>
                  <a:schemeClr val="bg1"/>
                </a:solidFill>
              </a:rPr>
              <a:t>дипломатичне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визнання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СРСР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bg1"/>
                </a:solidFill>
              </a:rPr>
              <a:t>у </a:t>
            </a:r>
            <a:r>
              <a:rPr lang="ru-RU" b="1" i="1" dirty="0" err="1">
                <a:solidFill>
                  <a:schemeClr val="bg1"/>
                </a:solidFill>
              </a:rPr>
              <a:t>листопаді</a:t>
            </a:r>
            <a:r>
              <a:rPr lang="ru-RU" b="1" i="1" dirty="0">
                <a:solidFill>
                  <a:schemeClr val="bg1"/>
                </a:solidFill>
              </a:rPr>
              <a:t> 1933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</a:p>
          <a:p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13965"/>
            <a:ext cx="3384376" cy="29753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9552" y="490363"/>
            <a:ext cx="4740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chemeClr val="bg1"/>
                </a:solidFill>
              </a:rPr>
              <a:t>Передвоєнна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</a:rPr>
              <a:t>політика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410978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У </a:t>
            </a:r>
            <a:r>
              <a:rPr lang="ru-RU" b="1" i="1" dirty="0" err="1">
                <a:solidFill>
                  <a:schemeClr val="bg1"/>
                </a:solidFill>
              </a:rPr>
              <a:t>відносинах</a:t>
            </a:r>
            <a:r>
              <a:rPr lang="ru-RU" b="1" i="1" dirty="0">
                <a:solidFill>
                  <a:schemeClr val="bg1"/>
                </a:solidFill>
              </a:rPr>
              <a:t> з </a:t>
            </a:r>
            <a:r>
              <a:rPr lang="ru-RU" b="1" i="1" dirty="0" err="1">
                <a:solidFill>
                  <a:schemeClr val="bg1"/>
                </a:solidFill>
              </a:rPr>
              <a:t>країнами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Латинської</a:t>
            </a:r>
            <a:r>
              <a:rPr lang="ru-RU" b="1" i="1" dirty="0">
                <a:solidFill>
                  <a:schemeClr val="bg1"/>
                </a:solidFill>
              </a:rPr>
              <a:t> Америки </a:t>
            </a:r>
            <a:r>
              <a:rPr lang="ru-RU" b="1" i="1" dirty="0" err="1">
                <a:solidFill>
                  <a:schemeClr val="bg1"/>
                </a:solidFill>
              </a:rPr>
              <a:t>була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проголошена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політика</a:t>
            </a:r>
            <a:r>
              <a:rPr lang="ru-RU" b="1" i="1" dirty="0">
                <a:solidFill>
                  <a:schemeClr val="bg1"/>
                </a:solidFill>
              </a:rPr>
              <a:t> «доброго </a:t>
            </a:r>
            <a:r>
              <a:rPr lang="ru-RU" b="1" i="1" dirty="0" err="1">
                <a:solidFill>
                  <a:schemeClr val="bg1"/>
                </a:solidFill>
              </a:rPr>
              <a:t>сусіда</a:t>
            </a:r>
            <a:r>
              <a:rPr lang="ru-RU" b="1" i="1" dirty="0">
                <a:solidFill>
                  <a:schemeClr val="bg1"/>
                </a:solidFill>
              </a:rPr>
              <a:t>».</a:t>
            </a:r>
          </a:p>
          <a:p>
            <a:r>
              <a:rPr lang="ru-RU" b="1" i="1" dirty="0" err="1">
                <a:solidFill>
                  <a:schemeClr val="bg1"/>
                </a:solidFill>
              </a:rPr>
              <a:t>Однак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побоювання</a:t>
            </a:r>
            <a:r>
              <a:rPr lang="ru-RU" b="1" i="1" dirty="0">
                <a:solidFill>
                  <a:schemeClr val="bg1"/>
                </a:solidFill>
              </a:rPr>
              <a:t> за долю </a:t>
            </a:r>
            <a:r>
              <a:rPr lang="ru-RU" b="1" i="1" dirty="0" err="1">
                <a:solidFill>
                  <a:schemeClr val="bg1"/>
                </a:solidFill>
              </a:rPr>
              <a:t>внутрішньополітичних</a:t>
            </a:r>
            <a:r>
              <a:rPr lang="ru-RU" b="1" i="1" dirty="0">
                <a:solidFill>
                  <a:schemeClr val="bg1"/>
                </a:solidFill>
              </a:rPr>
              <a:t> реформ і </a:t>
            </a:r>
            <a:r>
              <a:rPr lang="ru-RU" b="1" i="1" dirty="0" err="1">
                <a:solidFill>
                  <a:schemeClr val="bg1"/>
                </a:solidFill>
              </a:rPr>
              <a:t>небажання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зв'язувати</a:t>
            </a:r>
            <a:r>
              <a:rPr lang="ru-RU" b="1" i="1" dirty="0">
                <a:solidFill>
                  <a:schemeClr val="bg1"/>
                </a:solidFill>
              </a:rPr>
              <a:t> США будь-</a:t>
            </a:r>
            <a:r>
              <a:rPr lang="ru-RU" b="1" i="1" dirty="0" err="1">
                <a:solidFill>
                  <a:schemeClr val="bg1"/>
                </a:solidFill>
              </a:rPr>
              <a:t>якими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зобов'язаннями</a:t>
            </a:r>
            <a:r>
              <a:rPr lang="ru-RU" b="1" i="1" dirty="0">
                <a:solidFill>
                  <a:schemeClr val="bg1"/>
                </a:solidFill>
              </a:rPr>
              <a:t> в </a:t>
            </a:r>
            <a:r>
              <a:rPr lang="ru-RU" b="1" i="1" dirty="0" err="1">
                <a:solidFill>
                  <a:schemeClr val="bg1"/>
                </a:solidFill>
              </a:rPr>
              <a:t>складній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міжнародній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обстановці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сприяли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нейтральної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зовнішньої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політики</a:t>
            </a:r>
            <a:r>
              <a:rPr lang="ru-RU" b="1" i="1" dirty="0">
                <a:solidFill>
                  <a:schemeClr val="bg1"/>
                </a:solidFill>
              </a:rPr>
              <a:t>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43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3" y="404664"/>
            <a:ext cx="81369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chemeClr val="bg1"/>
                </a:solidFill>
              </a:rPr>
              <a:t>Політика Рузвельта під час Другої Світової війни</a:t>
            </a:r>
            <a:endParaRPr lang="ru-RU" sz="2800" b="1" i="1" dirty="0">
              <a:solidFill>
                <a:schemeClr val="bg1"/>
              </a:solidFill>
            </a:endParaRPr>
          </a:p>
          <a:p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84784"/>
            <a:ext cx="4320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err="1">
                <a:solidFill>
                  <a:prstClr val="black"/>
                </a:solidFill>
              </a:rPr>
              <a:t>Бліцкриг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b="1" i="1" dirty="0" err="1">
                <a:solidFill>
                  <a:prstClr val="black"/>
                </a:solidFill>
              </a:rPr>
              <a:t>Гітлера</a:t>
            </a:r>
            <a:r>
              <a:rPr lang="ru-RU" b="1" i="1" dirty="0">
                <a:solidFill>
                  <a:prstClr val="black"/>
                </a:solidFill>
              </a:rPr>
              <a:t> в </a:t>
            </a:r>
            <a:r>
              <a:rPr lang="ru-RU" b="1" i="1" dirty="0" err="1">
                <a:solidFill>
                  <a:prstClr val="black"/>
                </a:solidFill>
              </a:rPr>
              <a:t>Європі</a:t>
            </a:r>
            <a:r>
              <a:rPr lang="ru-RU" b="1" i="1" dirty="0">
                <a:solidFill>
                  <a:prstClr val="black"/>
                </a:solidFill>
              </a:rPr>
              <a:t> і </a:t>
            </a:r>
            <a:r>
              <a:rPr lang="ru-RU" b="1" i="1" dirty="0" err="1">
                <a:solidFill>
                  <a:prstClr val="black"/>
                </a:solidFill>
              </a:rPr>
              <a:t>третя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b="1" i="1" dirty="0" err="1">
                <a:solidFill>
                  <a:prstClr val="black"/>
                </a:solidFill>
              </a:rPr>
              <a:t>поспіль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b="1" i="1" dirty="0" err="1">
                <a:solidFill>
                  <a:prstClr val="black"/>
                </a:solidFill>
              </a:rPr>
              <a:t>перемога</a:t>
            </a:r>
            <a:r>
              <a:rPr lang="ru-RU" b="1" i="1" dirty="0">
                <a:solidFill>
                  <a:prstClr val="black"/>
                </a:solidFill>
              </a:rPr>
              <a:t> Рузвельта на </a:t>
            </a:r>
            <a:r>
              <a:rPr lang="ru-RU" b="1" i="1" dirty="0" err="1">
                <a:solidFill>
                  <a:prstClr val="black"/>
                </a:solidFill>
              </a:rPr>
              <a:t>виборах</a:t>
            </a:r>
            <a:r>
              <a:rPr lang="ru-RU" b="1" i="1" dirty="0">
                <a:solidFill>
                  <a:prstClr val="black"/>
                </a:solidFill>
              </a:rPr>
              <a:t> 1940 </a:t>
            </a:r>
            <a:r>
              <a:rPr lang="ru-RU" b="1" i="1" dirty="0" err="1">
                <a:solidFill>
                  <a:prstClr val="black"/>
                </a:solidFill>
              </a:rPr>
              <a:t>активізували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b="1" i="1" dirty="0" err="1">
                <a:solidFill>
                  <a:prstClr val="black"/>
                </a:solidFill>
              </a:rPr>
              <a:t>американську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b="1" i="1" dirty="0" err="1">
                <a:solidFill>
                  <a:prstClr val="black"/>
                </a:solidFill>
              </a:rPr>
              <a:t>допомогу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b="1" i="1" dirty="0" err="1">
                <a:solidFill>
                  <a:prstClr val="black"/>
                </a:solidFill>
              </a:rPr>
              <a:t>Великобританії</a:t>
            </a:r>
            <a:r>
              <a:rPr lang="ru-RU" b="1" i="1" dirty="0">
                <a:solidFill>
                  <a:prstClr val="black"/>
                </a:solidFill>
              </a:rPr>
              <a:t>. На початку 1941 президент </a:t>
            </a:r>
            <a:r>
              <a:rPr lang="ru-RU" b="1" i="1" dirty="0" err="1">
                <a:solidFill>
                  <a:prstClr val="black"/>
                </a:solidFill>
              </a:rPr>
              <a:t>підписав</a:t>
            </a:r>
            <a:r>
              <a:rPr lang="ru-RU" b="1" i="1" dirty="0">
                <a:solidFill>
                  <a:prstClr val="black"/>
                </a:solidFill>
              </a:rPr>
              <a:t> «Закон про подальше </a:t>
            </a:r>
            <a:r>
              <a:rPr lang="ru-RU" b="1" i="1" dirty="0" err="1">
                <a:solidFill>
                  <a:prstClr val="black"/>
                </a:solidFill>
              </a:rPr>
              <a:t>зміцнення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b="1" i="1" dirty="0" err="1">
                <a:solidFill>
                  <a:prstClr val="black"/>
                </a:solidFill>
              </a:rPr>
              <a:t>обороноздатності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b="1" i="1" dirty="0" err="1">
                <a:solidFill>
                  <a:prstClr val="black"/>
                </a:solidFill>
              </a:rPr>
              <a:t>Сполучених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b="1" i="1" dirty="0" err="1">
                <a:solidFill>
                  <a:prstClr val="black"/>
                </a:solidFill>
              </a:rPr>
              <a:t>Штатів</a:t>
            </a:r>
            <a:r>
              <a:rPr lang="ru-RU" b="1" i="1" dirty="0">
                <a:solidFill>
                  <a:prstClr val="black"/>
                </a:solidFill>
              </a:rPr>
              <a:t> і про </a:t>
            </a:r>
            <a:r>
              <a:rPr lang="ru-RU" b="1" i="1" dirty="0" err="1">
                <a:solidFill>
                  <a:prstClr val="black"/>
                </a:solidFill>
              </a:rPr>
              <a:t>сприяння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b="1" i="1" dirty="0" err="1">
                <a:solidFill>
                  <a:prstClr val="black"/>
                </a:solidFill>
              </a:rPr>
              <a:t>іншим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b="1" i="1" dirty="0" err="1">
                <a:solidFill>
                  <a:prstClr val="black"/>
                </a:solidFill>
              </a:rPr>
              <a:t>цілям</a:t>
            </a:r>
            <a:r>
              <a:rPr lang="ru-RU" b="1" i="1" dirty="0">
                <a:solidFill>
                  <a:prstClr val="black"/>
                </a:solidFill>
              </a:rPr>
              <a:t>» (див. </a:t>
            </a:r>
            <a:r>
              <a:rPr lang="ru-RU" b="1" i="1" dirty="0" err="1">
                <a:solidFill>
                  <a:prstClr val="black"/>
                </a:solidFill>
              </a:rPr>
              <a:t>Ленд-ліз</a:t>
            </a:r>
            <a:r>
              <a:rPr lang="ru-RU" b="1" i="1" dirty="0">
                <a:solidFill>
                  <a:prstClr val="black"/>
                </a:solidFill>
              </a:rPr>
              <a:t>). Закон про </a:t>
            </a:r>
            <a:r>
              <a:rPr lang="ru-RU" b="1" i="1" dirty="0" err="1">
                <a:solidFill>
                  <a:prstClr val="black"/>
                </a:solidFill>
              </a:rPr>
              <a:t>ленд-ліз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b="1" i="1" dirty="0" err="1">
                <a:solidFill>
                  <a:prstClr val="black"/>
                </a:solidFill>
              </a:rPr>
              <a:t>поширювався</a:t>
            </a:r>
            <a:r>
              <a:rPr lang="ru-RU" b="1" i="1" dirty="0">
                <a:solidFill>
                  <a:prstClr val="black"/>
                </a:solidFill>
              </a:rPr>
              <a:t> на СРСР, </a:t>
            </a:r>
            <a:r>
              <a:rPr lang="ru-RU" b="1" i="1" dirty="0" err="1">
                <a:solidFill>
                  <a:prstClr val="black"/>
                </a:solidFill>
              </a:rPr>
              <a:t>якому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b="1" i="1" dirty="0" err="1">
                <a:solidFill>
                  <a:prstClr val="black"/>
                </a:solidFill>
              </a:rPr>
              <a:t>був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b="1" i="1" dirty="0" err="1">
                <a:solidFill>
                  <a:prstClr val="black"/>
                </a:solidFill>
              </a:rPr>
              <a:t>наданий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b="1" i="1" dirty="0" err="1">
                <a:solidFill>
                  <a:prstClr val="black"/>
                </a:solidFill>
              </a:rPr>
              <a:t>безвідсоткову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b="1" i="1" dirty="0" err="1">
                <a:solidFill>
                  <a:prstClr val="black"/>
                </a:solidFill>
              </a:rPr>
              <a:t>позику</a:t>
            </a:r>
            <a:r>
              <a:rPr lang="ru-RU" b="1" i="1" dirty="0">
                <a:solidFill>
                  <a:prstClr val="black"/>
                </a:solidFill>
              </a:rPr>
              <a:t> на суму 1 млрд. </a:t>
            </a:r>
            <a:r>
              <a:rPr lang="ru-RU" b="1" i="1" dirty="0" err="1">
                <a:solidFill>
                  <a:prstClr val="black"/>
                </a:solidFill>
              </a:rPr>
              <a:t>доларів</a:t>
            </a:r>
            <a:r>
              <a:rPr lang="ru-RU" b="1" i="1" dirty="0">
                <a:solidFill>
                  <a:prstClr val="black"/>
                </a:solidFill>
              </a:rPr>
              <a:t>.</a:t>
            </a:r>
            <a:endParaRPr lang="ru-RU" b="1" i="1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8718"/>
            <a:ext cx="4032448" cy="4166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610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692696"/>
            <a:ext cx="5256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chemeClr val="bg1"/>
                </a:solidFill>
              </a:rPr>
              <a:t>Нападом</a:t>
            </a:r>
            <a:r>
              <a:rPr lang="ru-RU" b="1" i="1" dirty="0">
                <a:solidFill>
                  <a:schemeClr val="bg1"/>
                </a:solidFill>
              </a:rPr>
              <a:t> 7 </a:t>
            </a:r>
            <a:r>
              <a:rPr lang="ru-RU" b="1" i="1" dirty="0" err="1">
                <a:solidFill>
                  <a:schemeClr val="bg1"/>
                </a:solidFill>
              </a:rPr>
              <a:t>грудня</a:t>
            </a:r>
            <a:r>
              <a:rPr lang="ru-RU" b="1" i="1" dirty="0">
                <a:solidFill>
                  <a:schemeClr val="bg1"/>
                </a:solidFill>
              </a:rPr>
              <a:t> 1941 </a:t>
            </a:r>
            <a:r>
              <a:rPr lang="ru-RU" b="1" i="1" dirty="0" err="1">
                <a:solidFill>
                  <a:schemeClr val="bg1"/>
                </a:solidFill>
              </a:rPr>
              <a:t>японських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літаків</a:t>
            </a:r>
            <a:r>
              <a:rPr lang="ru-RU" b="1" i="1" dirty="0">
                <a:solidFill>
                  <a:schemeClr val="bg1"/>
                </a:solidFill>
              </a:rPr>
              <a:t> на </a:t>
            </a:r>
            <a:r>
              <a:rPr lang="ru-RU" b="1" i="1" dirty="0" err="1">
                <a:solidFill>
                  <a:schemeClr val="bg1"/>
                </a:solidFill>
              </a:rPr>
              <a:t>американську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військово-повітряну</a:t>
            </a:r>
            <a:r>
              <a:rPr lang="ru-RU" b="1" i="1" dirty="0">
                <a:solidFill>
                  <a:schemeClr val="bg1"/>
                </a:solidFill>
              </a:rPr>
              <a:t> базу Перл-</a:t>
            </a:r>
            <a:r>
              <a:rPr lang="ru-RU" b="1" i="1" dirty="0" err="1">
                <a:solidFill>
                  <a:schemeClr val="bg1"/>
                </a:solidFill>
              </a:rPr>
              <a:t>Харбор</a:t>
            </a:r>
            <a:r>
              <a:rPr lang="ru-RU" b="1" i="1" dirty="0">
                <a:solidFill>
                  <a:schemeClr val="bg1"/>
                </a:solidFill>
              </a:rPr>
              <a:t> в Тихому </a:t>
            </a:r>
            <a:r>
              <a:rPr lang="ru-RU" b="1" i="1" dirty="0" err="1">
                <a:solidFill>
                  <a:schemeClr val="bg1"/>
                </a:solidFill>
              </a:rPr>
              <a:t>океані</a:t>
            </a:r>
            <a:r>
              <a:rPr lang="ru-RU" b="1" i="1" dirty="0">
                <a:solidFill>
                  <a:schemeClr val="bg1"/>
                </a:solidFill>
              </a:rPr>
              <a:t> стало </a:t>
            </a:r>
            <a:r>
              <a:rPr lang="ru-RU" b="1" i="1" dirty="0" err="1">
                <a:solidFill>
                  <a:schemeClr val="bg1"/>
                </a:solidFill>
              </a:rPr>
              <a:t>несподіванкою</a:t>
            </a:r>
            <a:r>
              <a:rPr lang="ru-RU" b="1" i="1" dirty="0">
                <a:solidFill>
                  <a:schemeClr val="bg1"/>
                </a:solidFill>
              </a:rPr>
              <a:t> для Рузвельта, </a:t>
            </a:r>
            <a:r>
              <a:rPr lang="ru-RU" b="1" i="1" dirty="0" err="1">
                <a:solidFill>
                  <a:schemeClr val="bg1"/>
                </a:solidFill>
              </a:rPr>
              <a:t>який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намагався</a:t>
            </a:r>
            <a:r>
              <a:rPr lang="ru-RU" b="1" i="1" dirty="0">
                <a:solidFill>
                  <a:schemeClr val="bg1"/>
                </a:solidFill>
              </a:rPr>
              <a:t> в </a:t>
            </a:r>
            <a:r>
              <a:rPr lang="ru-RU" b="1" i="1" dirty="0" err="1">
                <a:solidFill>
                  <a:schemeClr val="bg1"/>
                </a:solidFill>
              </a:rPr>
              <a:t>останні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місяці</a:t>
            </a:r>
            <a:r>
              <a:rPr lang="ru-RU" b="1" i="1" dirty="0">
                <a:solidFill>
                  <a:schemeClr val="bg1"/>
                </a:solidFill>
              </a:rPr>
              <a:t> 1941 шляхом </a:t>
            </a:r>
            <a:r>
              <a:rPr lang="ru-RU" b="1" i="1" dirty="0" err="1">
                <a:solidFill>
                  <a:schemeClr val="bg1"/>
                </a:solidFill>
              </a:rPr>
              <a:t>дипломатичних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переговорів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відтягнути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неминучість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війни</a:t>
            </a:r>
            <a:r>
              <a:rPr lang="ru-RU" b="1" i="1" dirty="0">
                <a:solidFill>
                  <a:schemeClr val="bg1"/>
                </a:solidFill>
              </a:rPr>
              <a:t> з </a:t>
            </a:r>
            <a:r>
              <a:rPr lang="ru-RU" b="1" i="1" dirty="0" err="1">
                <a:solidFill>
                  <a:schemeClr val="bg1"/>
                </a:solidFill>
              </a:rPr>
              <a:t>Японією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72" y="3119702"/>
            <a:ext cx="3649588" cy="3261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46" y="784528"/>
            <a:ext cx="2615002" cy="21246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063" y="3119702"/>
            <a:ext cx="4017369" cy="32616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588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417433"/>
            <a:ext cx="77768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1</a:t>
            </a:r>
            <a:r>
              <a:rPr lang="ru-RU" dirty="0"/>
              <a:t> </a:t>
            </a:r>
            <a:r>
              <a:rPr lang="ru-RU" b="1" i="1" dirty="0" err="1">
                <a:solidFill>
                  <a:schemeClr val="bg1"/>
                </a:solidFill>
              </a:rPr>
              <a:t>січня</a:t>
            </a:r>
            <a:r>
              <a:rPr lang="ru-RU" b="1" i="1" dirty="0">
                <a:solidFill>
                  <a:schemeClr val="bg1"/>
                </a:solidFill>
              </a:rPr>
              <a:t> 1942 у </a:t>
            </a:r>
            <a:r>
              <a:rPr lang="ru-RU" b="1" i="1" dirty="0" err="1">
                <a:solidFill>
                  <a:schemeClr val="bg1"/>
                </a:solidFill>
              </a:rPr>
              <a:t>Вашингтоні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відбулося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підписання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Декларації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Об'єднаних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Націй</a:t>
            </a:r>
            <a:r>
              <a:rPr lang="ru-RU" b="1" i="1" dirty="0">
                <a:solidFill>
                  <a:schemeClr val="bg1"/>
                </a:solidFill>
              </a:rPr>
              <a:t>, яка </a:t>
            </a:r>
            <a:r>
              <a:rPr lang="ru-RU" b="1" i="1" dirty="0" err="1">
                <a:solidFill>
                  <a:schemeClr val="bg1"/>
                </a:solidFill>
              </a:rPr>
              <a:t>закріплювала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цей</a:t>
            </a:r>
            <a:r>
              <a:rPr lang="ru-RU" b="1" i="1" dirty="0">
                <a:solidFill>
                  <a:schemeClr val="bg1"/>
                </a:solidFill>
              </a:rPr>
              <a:t> союз у </a:t>
            </a:r>
            <a:r>
              <a:rPr lang="ru-RU" b="1" i="1" dirty="0" err="1">
                <a:solidFill>
                  <a:schemeClr val="bg1"/>
                </a:solidFill>
              </a:rPr>
              <a:t>міжнародно</a:t>
            </a:r>
            <a:r>
              <a:rPr lang="ru-RU" b="1" i="1" dirty="0">
                <a:solidFill>
                  <a:schemeClr val="bg1"/>
                </a:solidFill>
              </a:rPr>
              <a:t>-правовому порядку. Разом з </a:t>
            </a:r>
            <a:r>
              <a:rPr lang="ru-RU" b="1" i="1" dirty="0" err="1">
                <a:solidFill>
                  <a:schemeClr val="bg1"/>
                </a:solidFill>
              </a:rPr>
              <a:t>тим</a:t>
            </a:r>
            <a:r>
              <a:rPr lang="ru-RU" b="1" i="1" dirty="0">
                <a:solidFill>
                  <a:schemeClr val="bg1"/>
                </a:solidFill>
              </a:rPr>
              <a:t> Рузвельт </a:t>
            </a:r>
            <a:r>
              <a:rPr lang="ru-RU" b="1" i="1" dirty="0" err="1">
                <a:solidFill>
                  <a:schemeClr val="bg1"/>
                </a:solidFill>
              </a:rPr>
              <a:t>довгий</a:t>
            </a:r>
            <a:r>
              <a:rPr lang="ru-RU" b="1" i="1" dirty="0">
                <a:solidFill>
                  <a:schemeClr val="bg1"/>
                </a:solidFill>
              </a:rPr>
              <a:t> час </a:t>
            </a:r>
            <a:r>
              <a:rPr lang="ru-RU" b="1" i="1" dirty="0" err="1">
                <a:solidFill>
                  <a:schemeClr val="bg1"/>
                </a:solidFill>
              </a:rPr>
              <a:t>займав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вичікувальну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позицію</a:t>
            </a:r>
            <a:r>
              <a:rPr lang="ru-RU" b="1" i="1" dirty="0">
                <a:solidFill>
                  <a:schemeClr val="bg1"/>
                </a:solidFill>
              </a:rPr>
              <a:t> в </a:t>
            </a:r>
            <a:r>
              <a:rPr lang="ru-RU" b="1" i="1" dirty="0" err="1">
                <a:solidFill>
                  <a:schemeClr val="bg1"/>
                </a:solidFill>
              </a:rPr>
              <a:t>питанні</a:t>
            </a:r>
            <a:r>
              <a:rPr lang="ru-RU" b="1" i="1" dirty="0">
                <a:solidFill>
                  <a:schemeClr val="bg1"/>
                </a:solidFill>
              </a:rPr>
              <a:t> про </a:t>
            </a:r>
            <a:r>
              <a:rPr lang="ru-RU" b="1" i="1" dirty="0" err="1">
                <a:solidFill>
                  <a:schemeClr val="bg1"/>
                </a:solidFill>
              </a:rPr>
              <a:t>відкриття</a:t>
            </a:r>
            <a:r>
              <a:rPr lang="ru-RU" b="1" i="1" dirty="0">
                <a:solidFill>
                  <a:schemeClr val="bg1"/>
                </a:solidFill>
              </a:rPr>
              <a:t> другого фронту. Але </a:t>
            </a:r>
            <a:r>
              <a:rPr lang="ru-RU" b="1" i="1" dirty="0" err="1">
                <a:solidFill>
                  <a:schemeClr val="bg1"/>
                </a:solidFill>
              </a:rPr>
              <a:t>після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вражаючих</a:t>
            </a:r>
            <a:r>
              <a:rPr lang="ru-RU" b="1" i="1" dirty="0">
                <a:solidFill>
                  <a:schemeClr val="bg1"/>
                </a:solidFill>
              </a:rPr>
              <a:t> перемог </a:t>
            </a:r>
            <a:r>
              <a:rPr lang="ru-RU" b="1" i="1" dirty="0" err="1">
                <a:solidFill>
                  <a:schemeClr val="bg1"/>
                </a:solidFill>
              </a:rPr>
              <a:t>Червоної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Армії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під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Сталінградом</a:t>
            </a:r>
            <a:r>
              <a:rPr lang="ru-RU" b="1" i="1" dirty="0">
                <a:solidFill>
                  <a:schemeClr val="bg1"/>
                </a:solidFill>
              </a:rPr>
              <a:t> і на </a:t>
            </a:r>
            <a:r>
              <a:rPr lang="ru-RU" b="1" i="1" dirty="0" err="1">
                <a:solidFill>
                  <a:schemeClr val="bg1"/>
                </a:solidFill>
              </a:rPr>
              <a:t>Курській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дузі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він</a:t>
            </a:r>
            <a:r>
              <a:rPr lang="ru-RU" b="1" i="1" dirty="0">
                <a:solidFill>
                  <a:schemeClr val="bg1"/>
                </a:solidFill>
              </a:rPr>
              <a:t> все </a:t>
            </a:r>
            <a:r>
              <a:rPr lang="ru-RU" b="1" i="1" dirty="0" err="1">
                <a:solidFill>
                  <a:schemeClr val="bg1"/>
                </a:solidFill>
              </a:rPr>
              <a:t>більше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переконувався</a:t>
            </a:r>
            <a:r>
              <a:rPr lang="ru-RU" b="1" i="1" dirty="0">
                <a:solidFill>
                  <a:schemeClr val="bg1"/>
                </a:solidFill>
              </a:rPr>
              <a:t> в тому, </a:t>
            </a:r>
            <a:r>
              <a:rPr lang="ru-RU" b="1" i="1" dirty="0" err="1">
                <a:solidFill>
                  <a:schemeClr val="bg1"/>
                </a:solidFill>
              </a:rPr>
              <a:t>що</a:t>
            </a:r>
            <a:r>
              <a:rPr lang="ru-RU" b="1" i="1" dirty="0">
                <a:solidFill>
                  <a:schemeClr val="bg1"/>
                </a:solidFill>
              </a:rPr>
              <a:t> СРСР є </a:t>
            </a:r>
            <a:r>
              <a:rPr lang="ru-RU" b="1" i="1" dirty="0" err="1">
                <a:solidFill>
                  <a:schemeClr val="bg1"/>
                </a:solidFill>
              </a:rPr>
              <a:t>вирішальним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чинником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поразки</a:t>
            </a:r>
            <a:r>
              <a:rPr lang="ru-RU" b="1" i="1" dirty="0">
                <a:solidFill>
                  <a:schemeClr val="bg1"/>
                </a:solidFill>
              </a:rPr>
              <a:t> держав «</a:t>
            </a:r>
            <a:r>
              <a:rPr lang="ru-RU" b="1" i="1" dirty="0" err="1">
                <a:solidFill>
                  <a:schemeClr val="bg1"/>
                </a:solidFill>
              </a:rPr>
              <a:t>осі</a:t>
            </a:r>
            <a:r>
              <a:rPr lang="ru-RU" b="1" i="1" dirty="0">
                <a:solidFill>
                  <a:schemeClr val="bg1"/>
                </a:solidFill>
              </a:rPr>
              <a:t>» в </a:t>
            </a:r>
            <a:r>
              <a:rPr lang="ru-RU" b="1" i="1" dirty="0" err="1">
                <a:solidFill>
                  <a:schemeClr val="bg1"/>
                </a:solidFill>
              </a:rPr>
              <a:t>Європі</a:t>
            </a:r>
            <a:r>
              <a:rPr lang="ru-RU" b="1" i="1" dirty="0">
                <a:solidFill>
                  <a:schemeClr val="bg1"/>
                </a:solidFill>
              </a:rPr>
              <a:t> і </a:t>
            </a:r>
            <a:r>
              <a:rPr lang="ru-RU" b="1" i="1" dirty="0" err="1">
                <a:solidFill>
                  <a:schemeClr val="bg1"/>
                </a:solidFill>
              </a:rPr>
              <a:t>що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необхідно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активне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співробітництво</a:t>
            </a:r>
            <a:r>
              <a:rPr lang="ru-RU" b="1" i="1" dirty="0">
                <a:solidFill>
                  <a:schemeClr val="bg1"/>
                </a:solidFill>
              </a:rPr>
              <a:t> з ним в </a:t>
            </a:r>
            <a:r>
              <a:rPr lang="ru-RU" b="1" i="1" dirty="0" err="1">
                <a:solidFill>
                  <a:schemeClr val="bg1"/>
                </a:solidFill>
              </a:rPr>
              <a:t>післявоєнному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світі</a:t>
            </a:r>
            <a:r>
              <a:rPr lang="ru-RU" b="1" i="1" dirty="0">
                <a:solidFill>
                  <a:schemeClr val="bg1"/>
                </a:solidFill>
              </a:rPr>
              <a:t>. На </a:t>
            </a:r>
            <a:r>
              <a:rPr lang="ru-RU" b="1" i="1" dirty="0" err="1">
                <a:solidFill>
                  <a:schemeClr val="bg1"/>
                </a:solidFill>
              </a:rPr>
              <a:t>Тегеранській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конференції</a:t>
            </a:r>
            <a:r>
              <a:rPr lang="ru-RU" b="1" i="1" dirty="0">
                <a:solidFill>
                  <a:schemeClr val="bg1"/>
                </a:solidFill>
              </a:rPr>
              <a:t> «</a:t>
            </a:r>
            <a:r>
              <a:rPr lang="ru-RU" b="1" i="1" dirty="0" err="1">
                <a:solidFill>
                  <a:schemeClr val="bg1"/>
                </a:solidFill>
              </a:rPr>
              <a:t>великої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трійки</a:t>
            </a:r>
            <a:r>
              <a:rPr lang="ru-RU" b="1" i="1" dirty="0">
                <a:solidFill>
                  <a:schemeClr val="bg1"/>
                </a:solidFill>
              </a:rPr>
              <a:t>» (1943) Рузвельт не </a:t>
            </a:r>
            <a:r>
              <a:rPr lang="ru-RU" b="1" i="1" dirty="0" err="1">
                <a:solidFill>
                  <a:schemeClr val="bg1"/>
                </a:solidFill>
              </a:rPr>
              <a:t>підтримав</a:t>
            </a:r>
            <a:r>
              <a:rPr lang="ru-RU" b="1" i="1" dirty="0">
                <a:solidFill>
                  <a:schemeClr val="bg1"/>
                </a:solidFill>
              </a:rPr>
              <a:t> У. </a:t>
            </a:r>
            <a:r>
              <a:rPr lang="ru-RU" b="1" i="1" dirty="0" err="1">
                <a:solidFill>
                  <a:schemeClr val="bg1"/>
                </a:solidFill>
              </a:rPr>
              <a:t>Черчілля</a:t>
            </a:r>
            <a:r>
              <a:rPr lang="ru-RU" b="1" i="1" dirty="0">
                <a:solidFill>
                  <a:schemeClr val="bg1"/>
                </a:solidFill>
              </a:rPr>
              <a:t>, яка </a:t>
            </a:r>
            <a:r>
              <a:rPr lang="ru-RU" b="1" i="1" dirty="0" err="1">
                <a:solidFill>
                  <a:schemeClr val="bg1"/>
                </a:solidFill>
              </a:rPr>
              <a:t>ухилялася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від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вирішення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конкретних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питань</a:t>
            </a:r>
            <a:r>
              <a:rPr lang="ru-RU" b="1" i="1" dirty="0">
                <a:solidFill>
                  <a:schemeClr val="bg1"/>
                </a:solidFill>
              </a:rPr>
              <a:t> про </a:t>
            </a:r>
            <a:r>
              <a:rPr lang="ru-RU" b="1" i="1" dirty="0" err="1">
                <a:solidFill>
                  <a:schemeClr val="bg1"/>
                </a:solidFill>
              </a:rPr>
              <a:t>відкриття</a:t>
            </a:r>
            <a:r>
              <a:rPr lang="ru-RU" b="1" i="1" dirty="0">
                <a:solidFill>
                  <a:schemeClr val="bg1"/>
                </a:solidFill>
              </a:rPr>
              <a:t> другого фронту.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10752"/>
            <a:ext cx="4176464" cy="2238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826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798959"/>
            <a:ext cx="4139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chemeClr val="bg1"/>
                </a:solidFill>
              </a:rPr>
              <a:t>Переобраний в 1944 на четвертий термін Рузвельт вніс значний вклад в історичні рішення Кримської конференції 1945 року. Його реалістична позиція була продиктована тверезим урахуванням поточної військово-стратегічної та політичної обстановки в зв'язку з успішним просуванням радянських військ у Східній Європі, бажанням домовитися про вступ СРСР у війну з Японією і надією на продовження післявоєнного </a:t>
            </a:r>
            <a:r>
              <a:rPr lang="uk-UA" b="1" i="1" dirty="0" err="1">
                <a:solidFill>
                  <a:schemeClr val="bg1"/>
                </a:solidFill>
              </a:rPr>
              <a:t>американо-радянського</a:t>
            </a:r>
            <a:r>
              <a:rPr lang="uk-UA" b="1" i="1" dirty="0">
                <a:solidFill>
                  <a:schemeClr val="bg1"/>
                </a:solidFill>
              </a:rPr>
              <a:t> співробітництва.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3833977" cy="4680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98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9470" y="404664"/>
            <a:ext cx="7470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chemeClr val="bg1"/>
                </a:solidFill>
              </a:rPr>
              <a:t>12 квітня 1945 Рузвельт раптово відчув "жахливий головний біль", а потім втратив свідомість. О 3 годині президент США помер. Його смерть напередодні історичних подій вирішального значення була сприйнята як важка втрата передусім для важкої справи вироблення нової філософії безпеки в складних умовах, що склалися. </a:t>
            </a:r>
            <a:endParaRPr lang="uk-UA" b="1" i="1" dirty="0" smtClean="0">
              <a:solidFill>
                <a:schemeClr val="bg1"/>
              </a:solidFill>
            </a:endParaRPr>
          </a:p>
          <a:p>
            <a:r>
              <a:rPr lang="ru-RU" b="1" i="1" dirty="0" err="1">
                <a:solidFill>
                  <a:schemeClr val="bg1"/>
                </a:solidFill>
              </a:rPr>
              <a:t>Франклін</a:t>
            </a:r>
            <a:r>
              <a:rPr lang="ru-RU" b="1" i="1" dirty="0">
                <a:solidFill>
                  <a:schemeClr val="bg1"/>
                </a:solidFill>
              </a:rPr>
              <a:t> Рузвельт </a:t>
            </a:r>
            <a:r>
              <a:rPr lang="ru-RU" b="1" i="1" dirty="0" err="1">
                <a:solidFill>
                  <a:schemeClr val="bg1"/>
                </a:solidFill>
              </a:rPr>
              <a:t>був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похований</a:t>
            </a:r>
            <a:r>
              <a:rPr lang="ru-RU" b="1" i="1" dirty="0">
                <a:solidFill>
                  <a:schemeClr val="bg1"/>
                </a:solidFill>
              </a:rPr>
              <a:t> в Гайд-Парку.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98960"/>
            <a:ext cx="3376613" cy="31528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98959"/>
            <a:ext cx="3744416" cy="31528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479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6996" y="404664"/>
            <a:ext cx="21547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>
                <a:solidFill>
                  <a:schemeClr val="bg1"/>
                </a:solidFill>
              </a:rPr>
              <a:t>Біографія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55806" y="1021090"/>
            <a:ext cx="42606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chemeClr val="bg1"/>
                </a:solidFill>
              </a:rPr>
              <a:t>Майбутній президент народився в багатій і поважній родині Джеймса </a:t>
            </a:r>
            <a:r>
              <a:rPr lang="uk-UA" b="1" i="1" dirty="0" smtClean="0">
                <a:solidFill>
                  <a:schemeClr val="bg1"/>
                </a:solidFill>
              </a:rPr>
              <a:t>Рузвельта.</a:t>
            </a:r>
          </a:p>
          <a:p>
            <a:r>
              <a:rPr lang="uk-UA" b="1" i="1" dirty="0">
                <a:solidFill>
                  <a:schemeClr val="bg1"/>
                </a:solidFill>
              </a:rPr>
              <a:t>Батько </a:t>
            </a:r>
            <a:r>
              <a:rPr lang="uk-UA" b="1" i="1" dirty="0" smtClean="0">
                <a:solidFill>
                  <a:schemeClr val="bg1"/>
                </a:solidFill>
              </a:rPr>
              <a:t>володів </a:t>
            </a:r>
            <a:r>
              <a:rPr lang="uk-UA" b="1" i="1" dirty="0">
                <a:solidFill>
                  <a:schemeClr val="bg1"/>
                </a:solidFill>
              </a:rPr>
              <a:t>спадковим маєтком </a:t>
            </a:r>
            <a:r>
              <a:rPr lang="uk-UA" b="1" i="1" dirty="0" err="1">
                <a:solidFill>
                  <a:schemeClr val="bg1"/>
                </a:solidFill>
              </a:rPr>
              <a:t>Гайд-Парк</a:t>
            </a:r>
            <a:r>
              <a:rPr lang="uk-UA" b="1" i="1" dirty="0">
                <a:solidFill>
                  <a:schemeClr val="bg1"/>
                </a:solidFill>
              </a:rPr>
              <a:t> на річці Гудзон і солідними пакетами акцій в низці вугільних і транспортних компаній. </a:t>
            </a:r>
          </a:p>
          <a:p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96" y="1048861"/>
            <a:ext cx="2733092" cy="30378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389" y="3480202"/>
            <a:ext cx="3449960" cy="29011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92080" y="3429000"/>
            <a:ext cx="33566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chemeClr val="bg1"/>
                </a:solidFill>
              </a:rPr>
              <a:t>Мати Рузвельта, Сара Делано, також належала до місцевої аристократії.</a:t>
            </a:r>
          </a:p>
        </p:txBody>
      </p:sp>
    </p:spTree>
    <p:extLst>
      <p:ext uri="{BB962C8B-B14F-4D97-AF65-F5344CB8AC3E}">
        <p14:creationId xmlns:p14="http://schemas.microsoft.com/office/powerpoint/2010/main" val="3556884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620688"/>
            <a:ext cx="7182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chemeClr val="bg1"/>
                </a:solidFill>
              </a:rPr>
              <a:t>До 14 років Рузвельт отримував домашню освіту</a:t>
            </a:r>
            <a:r>
              <a:rPr lang="uk-UA" b="1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uk-UA" b="1" i="1" dirty="0" smtClean="0">
                <a:solidFill>
                  <a:schemeClr val="bg1"/>
                </a:solidFill>
              </a:rPr>
              <a:t> </a:t>
            </a:r>
            <a:r>
              <a:rPr lang="uk-UA" b="1" i="1" dirty="0">
                <a:solidFill>
                  <a:schemeClr val="bg1"/>
                </a:solidFill>
              </a:rPr>
              <a:t>У 1896-99 навчався в одній з кращих привілейованих шкіл в </a:t>
            </a:r>
            <a:r>
              <a:rPr lang="uk-UA" b="1" i="1" dirty="0" err="1">
                <a:solidFill>
                  <a:schemeClr val="bg1"/>
                </a:solidFill>
              </a:rPr>
              <a:t>Гротона</a:t>
            </a:r>
            <a:r>
              <a:rPr lang="uk-UA" b="1" i="1" dirty="0">
                <a:solidFill>
                  <a:schemeClr val="bg1"/>
                </a:solidFill>
              </a:rPr>
              <a:t> (штат </a:t>
            </a:r>
            <a:r>
              <a:rPr lang="uk-UA" b="1" i="1" dirty="0" err="1">
                <a:solidFill>
                  <a:schemeClr val="bg1"/>
                </a:solidFill>
              </a:rPr>
              <a:t>Массачусетс</a:t>
            </a:r>
            <a:r>
              <a:rPr lang="uk-UA" b="1" i="1" dirty="0">
                <a:solidFill>
                  <a:schemeClr val="bg1"/>
                </a:solidFill>
              </a:rPr>
              <a:t>). </a:t>
            </a:r>
            <a:endParaRPr lang="uk-UA" b="1" i="1" dirty="0" smtClean="0">
              <a:solidFill>
                <a:schemeClr val="bg1"/>
              </a:solidFill>
            </a:endParaRPr>
          </a:p>
          <a:p>
            <a:r>
              <a:rPr lang="uk-UA" b="1" i="1" dirty="0" smtClean="0">
                <a:solidFill>
                  <a:schemeClr val="bg1"/>
                </a:solidFill>
              </a:rPr>
              <a:t>У </a:t>
            </a:r>
            <a:r>
              <a:rPr lang="uk-UA" b="1" i="1" dirty="0">
                <a:solidFill>
                  <a:schemeClr val="bg1"/>
                </a:solidFill>
              </a:rPr>
              <a:t>1900-04 Рузвельт продовжив освіту в Гарвардському університеті, де отримав диплом бакалавра</a:t>
            </a:r>
            <a:r>
              <a:rPr lang="uk-UA" b="1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uk-UA" b="1" i="1" dirty="0" smtClean="0">
                <a:solidFill>
                  <a:schemeClr val="bg1"/>
                </a:solidFill>
              </a:rPr>
              <a:t> </a:t>
            </a:r>
            <a:r>
              <a:rPr lang="uk-UA" b="1" i="1" dirty="0">
                <a:solidFill>
                  <a:schemeClr val="bg1"/>
                </a:solidFill>
              </a:rPr>
              <a:t>У 1905-07 він відвідував юридичну школу Колумбійського університету і отримав право на адвокатську практику, яку розпочав у солідній юридичній фірмі на </a:t>
            </a:r>
            <a:r>
              <a:rPr lang="uk-UA" b="1" i="1" dirty="0" err="1">
                <a:solidFill>
                  <a:schemeClr val="bg1"/>
                </a:solidFill>
              </a:rPr>
              <a:t>Уолл-стріт</a:t>
            </a:r>
            <a:r>
              <a:rPr lang="uk-UA" b="1" i="1" dirty="0" smtClean="0">
                <a:solidFill>
                  <a:schemeClr val="bg1"/>
                </a:solidFill>
              </a:rPr>
              <a:t>.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17" y="3808118"/>
            <a:ext cx="3243827" cy="24328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802" y="3808118"/>
            <a:ext cx="3846319" cy="24328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050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77759" y="947764"/>
            <a:ext cx="422933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chemeClr val="bg1"/>
                </a:solidFill>
              </a:rPr>
              <a:t>У 1905 він одружився зі своєю кузиною у п'ятому коліні Ганні Елеонорі Рузвельт (1884-1962). </a:t>
            </a:r>
            <a:endParaRPr lang="uk-UA" b="1" i="1" dirty="0" smtClean="0">
              <a:solidFill>
                <a:schemeClr val="bg1"/>
              </a:solidFill>
            </a:endParaRPr>
          </a:p>
          <a:p>
            <a:r>
              <a:rPr lang="uk-UA" b="1" i="1" dirty="0" smtClean="0">
                <a:solidFill>
                  <a:schemeClr val="bg1"/>
                </a:solidFill>
              </a:rPr>
              <a:t>Її </a:t>
            </a:r>
            <a:r>
              <a:rPr lang="uk-UA" b="1" i="1" dirty="0">
                <a:solidFill>
                  <a:schemeClr val="bg1"/>
                </a:solidFill>
              </a:rPr>
              <a:t>батько був молодшим братом президента Т. Рузвельта, який був кумиром Франкліна</a:t>
            </a:r>
            <a:r>
              <a:rPr lang="uk-UA" b="1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uk-UA" b="1" i="1" dirty="0" smtClean="0">
                <a:solidFill>
                  <a:schemeClr val="bg1"/>
                </a:solidFill>
              </a:rPr>
              <a:t> </a:t>
            </a:r>
            <a:r>
              <a:rPr lang="uk-UA" b="1" i="1" dirty="0">
                <a:solidFill>
                  <a:schemeClr val="bg1"/>
                </a:solidFill>
              </a:rPr>
              <a:t>У подружжя </a:t>
            </a:r>
            <a:r>
              <a:rPr lang="uk-UA" b="1" i="1" dirty="0" smtClean="0">
                <a:solidFill>
                  <a:schemeClr val="bg1"/>
                </a:solidFill>
              </a:rPr>
              <a:t> Рузвельтів </a:t>
            </a:r>
            <a:r>
              <a:rPr lang="uk-UA" b="1" i="1" dirty="0">
                <a:solidFill>
                  <a:schemeClr val="bg1"/>
                </a:solidFill>
              </a:rPr>
              <a:t>народилося шестеро дітей, один з них помер у дитинстві. </a:t>
            </a:r>
            <a:endParaRPr lang="uk-UA" b="1" i="1" dirty="0" smtClean="0">
              <a:solidFill>
                <a:schemeClr val="bg1"/>
              </a:solidFill>
            </a:endParaRPr>
          </a:p>
          <a:p>
            <a:r>
              <a:rPr lang="uk-UA" b="1" i="1" dirty="0" smtClean="0">
                <a:solidFill>
                  <a:schemeClr val="bg1"/>
                </a:solidFill>
              </a:rPr>
              <a:t>Елеонора  Рузвельт </a:t>
            </a:r>
            <a:r>
              <a:rPr lang="uk-UA" b="1" i="1" dirty="0">
                <a:solidFill>
                  <a:schemeClr val="bg1"/>
                </a:solidFill>
              </a:rPr>
              <a:t>зіграла значну роль в політичній кар'єрі чоловіка, особливо після 1921, коли він захворів на поліомієліт і вже не розлучався з інвалідним кріслом.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47764"/>
            <a:ext cx="3240360" cy="5044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233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44_01_01">
            <a:hlinkClick r:id="rId2" action="ppaction://hlinksldjump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754821" cy="51845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  <p:extLst>
      <p:ext uri="{BB962C8B-B14F-4D97-AF65-F5344CB8AC3E}">
        <p14:creationId xmlns:p14="http://schemas.microsoft.com/office/powerpoint/2010/main" val="1397454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5974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>
                <a:solidFill>
                  <a:schemeClr val="bg1"/>
                </a:solidFill>
              </a:rPr>
              <a:t>Початок політичної кар’єри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70" y="1196752"/>
            <a:ext cx="40324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chemeClr val="bg1"/>
                </a:solidFill>
              </a:rPr>
              <a:t>Рузвельт досить рано включився в активну політичну </a:t>
            </a:r>
            <a:r>
              <a:rPr lang="uk-UA" b="1" i="1" dirty="0" smtClean="0">
                <a:solidFill>
                  <a:schemeClr val="bg1"/>
                </a:solidFill>
              </a:rPr>
              <a:t> діяльність </a:t>
            </a:r>
            <a:r>
              <a:rPr lang="uk-UA" b="1" i="1" dirty="0">
                <a:solidFill>
                  <a:schemeClr val="bg1"/>
                </a:solidFill>
              </a:rPr>
              <a:t>в лавах Демократичної партії. </a:t>
            </a:r>
            <a:endParaRPr lang="uk-UA" b="1" i="1" dirty="0" smtClean="0">
              <a:solidFill>
                <a:schemeClr val="bg1"/>
              </a:solidFill>
            </a:endParaRPr>
          </a:p>
          <a:p>
            <a:r>
              <a:rPr lang="uk-UA" b="1" i="1" dirty="0" smtClean="0">
                <a:solidFill>
                  <a:schemeClr val="bg1"/>
                </a:solidFill>
              </a:rPr>
              <a:t>У </a:t>
            </a:r>
            <a:r>
              <a:rPr lang="uk-UA" b="1" i="1" dirty="0">
                <a:solidFill>
                  <a:schemeClr val="bg1"/>
                </a:solidFill>
              </a:rPr>
              <a:t>1910 Рузвельт прийняв привабливу пропозицію від Демократичної </a:t>
            </a:r>
            <a:r>
              <a:rPr lang="uk-UA" b="1" i="1" dirty="0" smtClean="0">
                <a:solidFill>
                  <a:schemeClr val="bg1"/>
                </a:solidFill>
              </a:rPr>
              <a:t> партії </a:t>
            </a:r>
            <a:r>
              <a:rPr lang="uk-UA" b="1" i="1" dirty="0">
                <a:solidFill>
                  <a:schemeClr val="bg1"/>
                </a:solidFill>
              </a:rPr>
              <a:t>США в своєму рідному адміністративному окрузі балотуватися в якості сенатора в легіслатуру штату Нью-Йорк і здобув перемогу. </a:t>
            </a:r>
            <a:endParaRPr lang="uk-UA" b="1" i="1" dirty="0" smtClean="0">
              <a:solidFill>
                <a:schemeClr val="bg1"/>
              </a:solidFill>
            </a:endParaRPr>
          </a:p>
          <a:p>
            <a:r>
              <a:rPr lang="uk-UA" b="1" i="1" dirty="0" smtClean="0">
                <a:solidFill>
                  <a:schemeClr val="bg1"/>
                </a:solidFill>
              </a:rPr>
              <a:t>У </a:t>
            </a:r>
            <a:r>
              <a:rPr lang="uk-UA" b="1" i="1" dirty="0">
                <a:solidFill>
                  <a:schemeClr val="bg1"/>
                </a:solidFill>
              </a:rPr>
              <a:t>передвиборній </a:t>
            </a:r>
            <a:r>
              <a:rPr lang="uk-UA" b="1" i="1" dirty="0" smtClean="0">
                <a:solidFill>
                  <a:schemeClr val="bg1"/>
                </a:solidFill>
              </a:rPr>
              <a:t>президентській   </a:t>
            </a:r>
            <a:r>
              <a:rPr lang="uk-UA" b="1" i="1" dirty="0">
                <a:solidFill>
                  <a:schemeClr val="bg1"/>
                </a:solidFill>
              </a:rPr>
              <a:t>кампанії 1912 він активно підтримав демократа Т. В. Вільсона. 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518" y="1268760"/>
            <a:ext cx="4157938" cy="46572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916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7632848" cy="2880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638686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chemeClr val="bg1"/>
                </a:solidFill>
              </a:rPr>
              <a:t>У </a:t>
            </a:r>
            <a:r>
              <a:rPr lang="uk-UA" b="1" i="1" dirty="0">
                <a:solidFill>
                  <a:schemeClr val="bg1"/>
                </a:solidFill>
              </a:rPr>
              <a:t>1920 під гаслом вступу США до Ліги націй Рузвельт балотувався від Демократичної партії у віце-президенти США в парі з кандидатом у президенти Дж. Коксом. </a:t>
            </a:r>
            <a:endParaRPr lang="uk-UA" b="1" i="1" dirty="0" smtClean="0">
              <a:solidFill>
                <a:schemeClr val="bg1"/>
              </a:solidFill>
            </a:endParaRPr>
          </a:p>
          <a:p>
            <a:r>
              <a:rPr lang="uk-UA" b="1" i="1" dirty="0" smtClean="0">
                <a:solidFill>
                  <a:schemeClr val="bg1"/>
                </a:solidFill>
              </a:rPr>
              <a:t>Поразка </a:t>
            </a:r>
            <a:r>
              <a:rPr lang="uk-UA" b="1" i="1" dirty="0">
                <a:solidFill>
                  <a:schemeClr val="bg1"/>
                </a:solidFill>
              </a:rPr>
              <a:t>Демократичної партії в умовах наростання ізоляціоністських настроїв і важка хвороба на час відсторонили </a:t>
            </a:r>
            <a:r>
              <a:rPr lang="uk-UA" b="1" i="1" dirty="0" smtClean="0">
                <a:solidFill>
                  <a:schemeClr val="bg1"/>
                </a:solidFill>
              </a:rPr>
              <a:t> від </a:t>
            </a:r>
            <a:r>
              <a:rPr lang="uk-UA" b="1" i="1" dirty="0">
                <a:solidFill>
                  <a:schemeClr val="bg1"/>
                </a:solidFill>
              </a:rPr>
              <a:t>активної політичної діяльності. </a:t>
            </a:r>
            <a:endParaRPr lang="uk-UA" b="1" i="1" dirty="0">
              <a:solidFill>
                <a:schemeClr val="bg1"/>
              </a:solidFill>
            </a:endParaRPr>
          </a:p>
          <a:p>
            <a:r>
              <a:rPr lang="uk-UA" b="1" i="1" dirty="0" smtClean="0">
                <a:solidFill>
                  <a:schemeClr val="bg1"/>
                </a:solidFill>
              </a:rPr>
              <a:t>У </a:t>
            </a:r>
            <a:r>
              <a:rPr lang="uk-UA" b="1" i="1" dirty="0">
                <a:solidFill>
                  <a:schemeClr val="bg1"/>
                </a:solidFill>
              </a:rPr>
              <a:t>1928 він був обраний губернатором впливового в економічному і політичному відношенні штату Нью-Йорк, що відкривало дорогу в Білий дім.</a:t>
            </a:r>
            <a:endParaRPr lang="ru-RU" b="1" i="1" dirty="0">
              <a:solidFill>
                <a:schemeClr val="bg1"/>
              </a:solidFill>
            </a:endParaRPr>
          </a:p>
          <a:p>
            <a:endParaRPr lang="uk-UA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28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93" y="980728"/>
            <a:ext cx="3673475" cy="48593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980728"/>
            <a:ext cx="4139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chemeClr val="bg1"/>
                </a:solidFill>
              </a:rPr>
              <a:t>У 1931, в момент загострення економічної кризи, він створив у штаті Тимчасову надзвичайну адміністрацію з надання допомоги сім'ям безробітних</a:t>
            </a:r>
            <a:r>
              <a:rPr lang="uk-UA" b="1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uk-UA" b="1" i="1" dirty="0">
                <a:solidFill>
                  <a:schemeClr val="bg1"/>
                </a:solidFill>
              </a:rPr>
              <a:t>Традиція спілкування з виборцями за допомогою радіо (знамениті «розмови у каміну») також сходить до часів губернаторства Рузвельта. 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81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6403" y="1340768"/>
            <a:ext cx="38524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У </a:t>
            </a:r>
            <a:r>
              <a:rPr lang="ru-RU" b="1" i="1" dirty="0" err="1">
                <a:solidFill>
                  <a:schemeClr val="bg1"/>
                </a:solidFill>
              </a:rPr>
              <a:t>президентській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кампанії</a:t>
            </a:r>
            <a:r>
              <a:rPr lang="ru-RU" b="1" i="1" dirty="0">
                <a:solidFill>
                  <a:schemeClr val="bg1"/>
                </a:solidFill>
              </a:rPr>
              <a:t> 1932 </a:t>
            </a:r>
            <a:r>
              <a:rPr lang="ru-RU" b="1" i="1" dirty="0" err="1">
                <a:solidFill>
                  <a:schemeClr val="bg1"/>
                </a:solidFill>
              </a:rPr>
              <a:t>Франклін</a:t>
            </a:r>
            <a:r>
              <a:rPr lang="ru-RU" b="1" i="1" dirty="0">
                <a:solidFill>
                  <a:schemeClr val="bg1"/>
                </a:solidFill>
              </a:rPr>
              <a:t> Рузвельт </a:t>
            </a:r>
            <a:r>
              <a:rPr lang="ru-RU" b="1" i="1" dirty="0" err="1">
                <a:solidFill>
                  <a:schemeClr val="bg1"/>
                </a:solidFill>
              </a:rPr>
              <a:t>здобув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значну</a:t>
            </a:r>
            <a:r>
              <a:rPr lang="ru-RU" b="1" i="1" dirty="0">
                <a:solidFill>
                  <a:schemeClr val="bg1"/>
                </a:solidFill>
              </a:rPr>
              <a:t> перемогу над Г. Гувера, </a:t>
            </a:r>
            <a:r>
              <a:rPr lang="ru-RU" b="1" i="1" dirty="0" err="1">
                <a:solidFill>
                  <a:schemeClr val="bg1"/>
                </a:solidFill>
              </a:rPr>
              <a:t>які</a:t>
            </a:r>
            <a:r>
              <a:rPr lang="ru-RU" b="1" i="1" dirty="0">
                <a:solidFill>
                  <a:schemeClr val="bg1"/>
                </a:solidFill>
              </a:rPr>
              <a:t> не </a:t>
            </a:r>
            <a:r>
              <a:rPr lang="ru-RU" b="1" i="1" dirty="0" err="1">
                <a:solidFill>
                  <a:schemeClr val="bg1"/>
                </a:solidFill>
              </a:rPr>
              <a:t>зуміли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вивести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країну</a:t>
            </a:r>
            <a:r>
              <a:rPr lang="ru-RU" b="1" i="1" dirty="0">
                <a:solidFill>
                  <a:schemeClr val="bg1"/>
                </a:solidFill>
              </a:rPr>
              <a:t> з </a:t>
            </a:r>
            <a:r>
              <a:rPr lang="ru-RU" b="1" i="1" dirty="0" err="1">
                <a:solidFill>
                  <a:schemeClr val="bg1"/>
                </a:solidFill>
              </a:rPr>
              <a:t>економічної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кризи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У </a:t>
            </a:r>
            <a:r>
              <a:rPr lang="ru-RU" b="1" i="1" dirty="0" err="1">
                <a:solidFill>
                  <a:schemeClr val="bg1"/>
                </a:solidFill>
              </a:rPr>
              <a:t>ході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виборчої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кампанії</a:t>
            </a:r>
            <a:r>
              <a:rPr lang="ru-RU" b="1" i="1" dirty="0">
                <a:solidFill>
                  <a:schemeClr val="bg1"/>
                </a:solidFill>
              </a:rPr>
              <a:t> Рузвельт </a:t>
            </a:r>
            <a:r>
              <a:rPr lang="ru-RU" b="1" i="1" dirty="0" err="1">
                <a:solidFill>
                  <a:schemeClr val="bg1"/>
                </a:solidFill>
              </a:rPr>
              <a:t>виклав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основні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ідеї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соціально-економічних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перетворень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що</a:t>
            </a:r>
            <a:r>
              <a:rPr lang="ru-RU" b="1" i="1" dirty="0">
                <a:solidFill>
                  <a:schemeClr val="bg1"/>
                </a:solidFill>
              </a:rPr>
              <a:t> одержали за </a:t>
            </a:r>
            <a:r>
              <a:rPr lang="ru-RU" b="1" i="1" dirty="0" err="1">
                <a:solidFill>
                  <a:schemeClr val="bg1"/>
                </a:solidFill>
              </a:rPr>
              <a:t>рекомендацією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його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радників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назву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«Нового </a:t>
            </a:r>
            <a:r>
              <a:rPr lang="ru-RU" b="1" i="1" dirty="0">
                <a:solidFill>
                  <a:schemeClr val="bg1"/>
                </a:solidFill>
              </a:rPr>
              <a:t>курсу</a:t>
            </a:r>
            <a:r>
              <a:rPr lang="ru-RU" b="1" i="1" dirty="0" smtClean="0">
                <a:solidFill>
                  <a:schemeClr val="bg1"/>
                </a:solidFill>
              </a:rPr>
              <a:t>».</a:t>
            </a:r>
            <a:r>
              <a:rPr lang="uk-UA" b="1" i="1" dirty="0">
                <a:solidFill>
                  <a:schemeClr val="bg1"/>
                </a:solidFill>
              </a:rPr>
              <a:t> </a:t>
            </a:r>
            <a:endParaRPr lang="uk-UA" b="1" i="1" dirty="0" smtClean="0">
              <a:solidFill>
                <a:schemeClr val="bg1"/>
              </a:solidFill>
            </a:endParaRPr>
          </a:p>
          <a:p>
            <a:r>
              <a:rPr lang="uk-UA" b="1" i="1" dirty="0" smtClean="0">
                <a:solidFill>
                  <a:schemeClr val="bg1"/>
                </a:solidFill>
              </a:rPr>
              <a:t>Мільйони </a:t>
            </a:r>
            <a:r>
              <a:rPr lang="uk-UA" b="1" i="1" dirty="0">
                <a:solidFill>
                  <a:schemeClr val="bg1"/>
                </a:solidFill>
              </a:rPr>
              <a:t>робітників, фермерів, представників міських середніх шарів голосували за партію "нового курсу".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41859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chemeClr val="bg1"/>
                </a:solidFill>
              </a:rPr>
              <a:t>Економічна криза. Рузвельт </a:t>
            </a:r>
            <a:r>
              <a:rPr lang="uk-UA" sz="2400" b="1" i="1" dirty="0">
                <a:solidFill>
                  <a:schemeClr val="bg1"/>
                </a:solidFill>
              </a:rPr>
              <a:t>на посаді </a:t>
            </a:r>
            <a:r>
              <a:rPr lang="uk-UA" sz="2400" b="1" i="1" dirty="0" smtClean="0">
                <a:solidFill>
                  <a:schemeClr val="bg1"/>
                </a:solidFill>
              </a:rPr>
              <a:t>президента. </a:t>
            </a:r>
            <a:r>
              <a:rPr lang="ru-RU" sz="2400" b="1" i="1" dirty="0" smtClean="0">
                <a:solidFill>
                  <a:schemeClr val="bg1"/>
                </a:solidFill>
              </a:rPr>
              <a:t>“</a:t>
            </a:r>
            <a:r>
              <a:rPr lang="uk-UA" sz="2400" b="1" i="1" dirty="0">
                <a:solidFill>
                  <a:schemeClr val="bg1"/>
                </a:solidFill>
              </a:rPr>
              <a:t>Н</a:t>
            </a:r>
            <a:r>
              <a:rPr lang="uk-UA" sz="2400" b="1" i="1" dirty="0" smtClean="0">
                <a:solidFill>
                  <a:schemeClr val="bg1"/>
                </a:solidFill>
              </a:rPr>
              <a:t>овий </a:t>
            </a:r>
            <a:r>
              <a:rPr lang="uk-UA" sz="2400" b="1" i="1" dirty="0">
                <a:solidFill>
                  <a:schemeClr val="bg1"/>
                </a:solidFill>
              </a:rPr>
              <a:t>курс</a:t>
            </a:r>
            <a:r>
              <a:rPr lang="ru-RU" sz="2400" b="1" i="1" dirty="0" smtClean="0">
                <a:solidFill>
                  <a:schemeClr val="bg1"/>
                </a:solidFill>
              </a:rPr>
              <a:t>”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682" y="1556792"/>
            <a:ext cx="4351151" cy="3970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849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224</TotalTime>
  <Words>979</Words>
  <Application>Microsoft Office PowerPoint</Application>
  <PresentationFormat>Экран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Toshiba</dc:creator>
  <cp:lastModifiedBy>Toshiba</cp:lastModifiedBy>
  <cp:revision>21</cp:revision>
  <dcterms:created xsi:type="dcterms:W3CDTF">2012-11-25T16:45:00Z</dcterms:created>
  <dcterms:modified xsi:type="dcterms:W3CDTF">2012-11-25T21:05:14Z</dcterms:modified>
</cp:coreProperties>
</file>