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108" d="100"/>
          <a:sy n="108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44406C-A6A6-46D3-B3EC-93970DCC7446}" type="datetimeFigureOut">
              <a:rPr lang="uk-UA" smtClean="0"/>
              <a:t>15.05.2013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930D93-345B-4F11-B00F-01937C26C761}" type="slidenum">
              <a:rPr lang="uk-UA" smtClean="0"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r>
              <a:rPr lang="uk-UA" dirty="0" smtClean="0"/>
              <a:t>Розвиток науки в міжвоєнний період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802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Астрономія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</a:rPr>
              <a:t>У США у 1915 р. у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Маунт-Вільсоновській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обсерваторії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встановлено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телескоп з великим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діаметром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дзеркала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що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дало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змогу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розширити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коло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астрономічних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досліджень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Завдяки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використанню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нових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технічних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досягнень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відкриті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нові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зоряні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системи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За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допомогою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фотографування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у 1930 р.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виявлено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дев'яту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планету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нашої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Сонячної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системи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– Плутон.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Вчені-астрономи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встановили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скупчення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галактик,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творять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Метагалактику. </a:t>
            </a:r>
            <a:endParaRPr lang="uk-UA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170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uk-UA" dirty="0" smtClean="0"/>
              <a:t>Хімія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>
                <a:solidFill>
                  <a:schemeClr val="tx1"/>
                </a:solidFill>
                <a:latin typeface="+mn-lt"/>
              </a:rPr>
              <a:t>Прискорено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розвивалася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хімія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Узагальнювалася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теорія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хімічних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реакцій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З'явилася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нова наука –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хімічна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фізика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хімії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дали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змогу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створити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штучні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тверді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речовини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зокрема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пластичні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матеріали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Швидко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почала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розвиватися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колоїдна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хімія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</a:t>
            </a:r>
            <a:endParaRPr lang="uk-UA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8181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rusarchives.ru/evants/exhibitions/tvardovsky/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2888721" cy="41764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486916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С. Лебедєв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404664"/>
            <a:ext cx="45365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/>
              <a:t>Радянські</a:t>
            </a:r>
            <a:r>
              <a:rPr lang="ru-RU" sz="2800" dirty="0"/>
              <a:t> </a:t>
            </a:r>
            <a:r>
              <a:rPr lang="ru-RU" sz="2800" dirty="0" err="1"/>
              <a:t>вчені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керівництвом</a:t>
            </a:r>
            <a:r>
              <a:rPr lang="ru-RU" sz="2800" dirty="0"/>
              <a:t> С. </a:t>
            </a:r>
            <a:r>
              <a:rPr lang="ru-RU" sz="2800" dirty="0" err="1"/>
              <a:t>Лебедєва</a:t>
            </a:r>
            <a:r>
              <a:rPr lang="ru-RU" sz="2800" dirty="0"/>
              <a:t> </a:t>
            </a:r>
            <a:r>
              <a:rPr lang="ru-RU" sz="2800" dirty="0" err="1"/>
              <a:t>вперше</a:t>
            </a:r>
            <a:r>
              <a:rPr lang="ru-RU" sz="2800" dirty="0"/>
              <a:t> у </a:t>
            </a:r>
            <a:r>
              <a:rPr lang="ru-RU" sz="2800" dirty="0" err="1"/>
              <a:t>світовій</a:t>
            </a:r>
            <a:r>
              <a:rPr lang="ru-RU" sz="2800" dirty="0"/>
              <a:t> </a:t>
            </a:r>
            <a:r>
              <a:rPr lang="ru-RU" sz="2800" dirty="0" err="1"/>
              <a:t>науці</a:t>
            </a:r>
            <a:r>
              <a:rPr lang="ru-RU" sz="2800" dirty="0"/>
              <a:t> створили </a:t>
            </a:r>
            <a:r>
              <a:rPr lang="ru-RU" sz="2800" dirty="0" err="1"/>
              <a:t>штучний</a:t>
            </a:r>
            <a:r>
              <a:rPr lang="ru-RU" sz="2800" dirty="0"/>
              <a:t> каучук, </a:t>
            </a:r>
            <a:r>
              <a:rPr lang="ru-RU" sz="2800" dirty="0" err="1"/>
              <a:t>що</a:t>
            </a:r>
            <a:r>
              <a:rPr lang="ru-RU" sz="2800" dirty="0"/>
              <a:t> дало </a:t>
            </a:r>
            <a:r>
              <a:rPr lang="ru-RU" sz="2800" dirty="0" err="1"/>
              <a:t>змогу</a:t>
            </a:r>
            <a:r>
              <a:rPr lang="ru-RU" sz="2800" dirty="0"/>
              <a:t> </a:t>
            </a:r>
            <a:r>
              <a:rPr lang="ru-RU" sz="2800" dirty="0" err="1"/>
              <a:t>відмовитися</a:t>
            </a:r>
            <a:r>
              <a:rPr lang="ru-RU" sz="2800" dirty="0"/>
              <a:t> щ </a:t>
            </a:r>
            <a:r>
              <a:rPr lang="ru-RU" sz="2800" dirty="0" err="1"/>
              <a:t>відповідного</a:t>
            </a:r>
            <a:r>
              <a:rPr lang="ru-RU" sz="2800" dirty="0"/>
              <a:t> природного </a:t>
            </a:r>
            <a:r>
              <a:rPr lang="ru-RU" sz="2800" dirty="0" err="1"/>
              <a:t>матеріалу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вироблявся</a:t>
            </a:r>
            <a:r>
              <a:rPr lang="ru-RU" sz="2800" dirty="0"/>
              <a:t> в </a:t>
            </a:r>
            <a:r>
              <a:rPr lang="ru-RU" sz="2800" dirty="0" err="1"/>
              <a:t>обмеженій</a:t>
            </a:r>
            <a:r>
              <a:rPr lang="ru-RU" sz="2800" dirty="0"/>
              <a:t> </a:t>
            </a:r>
            <a:r>
              <a:rPr lang="ru-RU" sz="2800" dirty="0" err="1" smtClean="0"/>
              <a:t>кількості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5185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uk-UA" dirty="0" smtClean="0"/>
              <a:t>Медицина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556792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/>
              <a:t>Чимало</a:t>
            </a:r>
            <a:r>
              <a:rPr lang="ru-RU" sz="2800" dirty="0"/>
              <a:t> </a:t>
            </a:r>
            <a:r>
              <a:rPr lang="ru-RU" sz="2800" dirty="0" err="1"/>
              <a:t>вчених</a:t>
            </a:r>
            <a:r>
              <a:rPr lang="ru-RU" sz="2800" dirty="0"/>
              <a:t> </a:t>
            </a:r>
            <a:r>
              <a:rPr lang="ru-RU" sz="2800" dirty="0" err="1"/>
              <a:t>хіміків</a:t>
            </a:r>
            <a:r>
              <a:rPr lang="ru-RU" sz="2800" dirty="0"/>
              <a:t> </a:t>
            </a:r>
            <a:r>
              <a:rPr lang="ru-RU" sz="2800" dirty="0" err="1"/>
              <a:t>працювало</a:t>
            </a:r>
            <a:r>
              <a:rPr lang="ru-RU" sz="2800" dirty="0"/>
              <a:t> в </a:t>
            </a:r>
            <a:r>
              <a:rPr lang="ru-RU" sz="2800" dirty="0" err="1"/>
              <a:t>галузі</a:t>
            </a:r>
            <a:r>
              <a:rPr lang="ru-RU" sz="2800" dirty="0"/>
              <a:t> </a:t>
            </a:r>
            <a:r>
              <a:rPr lang="ru-RU" sz="2800" dirty="0" err="1"/>
              <a:t>медицини</a:t>
            </a:r>
            <a:r>
              <a:rPr lang="ru-RU" sz="2800" dirty="0"/>
              <a:t>. Вони </a:t>
            </a:r>
            <a:r>
              <a:rPr lang="ru-RU" sz="2800" dirty="0" err="1"/>
              <a:t>відкрили</a:t>
            </a:r>
            <a:r>
              <a:rPr lang="ru-RU" sz="2800" dirty="0"/>
              <a:t> </a:t>
            </a:r>
            <a:r>
              <a:rPr lang="ru-RU" sz="2800" dirty="0" err="1"/>
              <a:t>різні</a:t>
            </a:r>
            <a:r>
              <a:rPr lang="ru-RU" sz="2800" dirty="0"/>
              <a:t> </a:t>
            </a:r>
            <a:r>
              <a:rPr lang="ru-RU" sz="2800" dirty="0" err="1"/>
              <a:t>ферменти</a:t>
            </a:r>
            <a:r>
              <a:rPr lang="ru-RU" sz="2800" dirty="0"/>
              <a:t>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інсулін</a:t>
            </a:r>
            <a:r>
              <a:rPr lang="ru-RU" sz="2800" dirty="0"/>
              <a:t> та </a:t>
            </a:r>
            <a:r>
              <a:rPr lang="ru-RU" sz="2800" dirty="0" err="1"/>
              <a:t>териксин</a:t>
            </a:r>
            <a:r>
              <a:rPr lang="ru-RU" sz="2800" dirty="0"/>
              <a:t>. </a:t>
            </a:r>
            <a:r>
              <a:rPr lang="ru-RU" sz="2800" dirty="0" err="1"/>
              <a:t>Відомі</a:t>
            </a:r>
            <a:r>
              <a:rPr lang="ru-RU" sz="2800" dirty="0"/>
              <a:t> </a:t>
            </a:r>
            <a:r>
              <a:rPr lang="ru-RU" sz="2800" dirty="0" err="1"/>
              <a:t>вчені</a:t>
            </a:r>
            <a:r>
              <a:rPr lang="ru-RU" sz="2800" dirty="0"/>
              <a:t> </a:t>
            </a:r>
            <a:r>
              <a:rPr lang="ru-RU" sz="2800" dirty="0" err="1"/>
              <a:t>Янсен</a:t>
            </a:r>
            <a:r>
              <a:rPr lang="ru-RU" sz="2800" dirty="0"/>
              <a:t>, </a:t>
            </a:r>
            <a:r>
              <a:rPr lang="ru-RU" sz="2800" dirty="0" err="1"/>
              <a:t>Донат</a:t>
            </a:r>
            <a:r>
              <a:rPr lang="ru-RU" sz="2800" dirty="0"/>
              <a:t>, </a:t>
            </a:r>
            <a:r>
              <a:rPr lang="ru-RU" sz="2800" dirty="0" err="1"/>
              <a:t>Вільямс</a:t>
            </a:r>
            <a:r>
              <a:rPr lang="ru-RU" sz="2800" dirty="0"/>
              <a:t>, </a:t>
            </a:r>
            <a:r>
              <a:rPr lang="ru-RU" sz="2800" dirty="0" err="1"/>
              <a:t>Клайн</a:t>
            </a:r>
            <a:r>
              <a:rPr lang="ru-RU" sz="2800" dirty="0"/>
              <a:t>, </a:t>
            </a:r>
            <a:r>
              <a:rPr lang="ru-RU" sz="2800" dirty="0" err="1"/>
              <a:t>Сцент-Дьєрді</a:t>
            </a:r>
            <a:r>
              <a:rPr lang="ru-RU" sz="2800" dirty="0"/>
              <a:t> </a:t>
            </a:r>
            <a:r>
              <a:rPr lang="ru-RU" sz="2800" dirty="0" err="1"/>
              <a:t>синтезували</a:t>
            </a:r>
            <a:r>
              <a:rPr lang="ru-RU" sz="2800" dirty="0"/>
              <a:t> </a:t>
            </a:r>
            <a:r>
              <a:rPr lang="ru-RU" sz="2800" dirty="0" err="1"/>
              <a:t>хімічним</a:t>
            </a:r>
            <a:r>
              <a:rPr lang="ru-RU" sz="2800" dirty="0"/>
              <a:t> шляхом </a:t>
            </a:r>
            <a:r>
              <a:rPr lang="ru-RU" sz="2800" dirty="0" err="1"/>
              <a:t>вітаміни</a:t>
            </a:r>
            <a:r>
              <a:rPr lang="ru-RU" sz="2800" dirty="0"/>
              <a:t> В, С, </a:t>
            </a:r>
            <a:r>
              <a:rPr lang="en-US" sz="2800" dirty="0"/>
              <a:t>D, </a:t>
            </a:r>
            <a:r>
              <a:rPr lang="ru-RU" sz="2800" dirty="0"/>
              <a:t>а </a:t>
            </a:r>
            <a:r>
              <a:rPr lang="ru-RU" sz="2800" dirty="0" err="1"/>
              <a:t>пізніше</a:t>
            </a:r>
            <a:r>
              <a:rPr lang="ru-RU" sz="2800" dirty="0"/>
              <a:t>, у 1931 </a:t>
            </a:r>
            <a:r>
              <a:rPr lang="en-US" sz="2800" dirty="0"/>
              <a:t>p., </a:t>
            </a:r>
            <a:r>
              <a:rPr lang="ru-RU" sz="2800" dirty="0"/>
              <a:t>і </a:t>
            </a:r>
            <a:r>
              <a:rPr lang="ru-RU" sz="2800" dirty="0" err="1"/>
              <a:t>вітамін</a:t>
            </a:r>
            <a:r>
              <a:rPr lang="ru-RU" sz="2800" dirty="0"/>
              <a:t> А.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хіміки</a:t>
            </a:r>
            <a:r>
              <a:rPr lang="ru-RU" sz="2800" dirty="0"/>
              <a:t>, як С. </a:t>
            </a:r>
            <a:r>
              <a:rPr lang="ru-RU" sz="2800" dirty="0" err="1"/>
              <a:t>Ваксман</a:t>
            </a:r>
            <a:r>
              <a:rPr lang="ru-RU" sz="2800" dirty="0"/>
              <a:t>, А. </a:t>
            </a:r>
            <a:r>
              <a:rPr lang="ru-RU" sz="2800" dirty="0" err="1"/>
              <a:t>Флемінг</a:t>
            </a:r>
            <a:r>
              <a:rPr lang="ru-RU" sz="2800" dirty="0"/>
              <a:t>, </a:t>
            </a:r>
            <a:r>
              <a:rPr lang="en-US" sz="2800" dirty="0"/>
              <a:t>X. </a:t>
            </a:r>
            <a:r>
              <a:rPr lang="ru-RU" sz="2800" dirty="0" err="1"/>
              <a:t>Флорі</a:t>
            </a:r>
            <a:r>
              <a:rPr lang="ru-RU" sz="2800" dirty="0"/>
              <a:t> і Е. </a:t>
            </a:r>
            <a:r>
              <a:rPr lang="ru-RU" sz="2800" dirty="0" err="1"/>
              <a:t>Чейн</a:t>
            </a:r>
            <a:r>
              <a:rPr lang="ru-RU" sz="2800" dirty="0"/>
              <a:t> </a:t>
            </a:r>
            <a:r>
              <a:rPr lang="ru-RU" sz="2800" dirty="0" err="1"/>
              <a:t>винайшли</a:t>
            </a:r>
            <a:r>
              <a:rPr lang="ru-RU" sz="2800" dirty="0"/>
              <a:t> </a:t>
            </a:r>
            <a:r>
              <a:rPr lang="ru-RU" sz="2800" dirty="0" err="1"/>
              <a:t>стрептоміцин</a:t>
            </a:r>
            <a:r>
              <a:rPr lang="ru-RU" sz="2800" dirty="0"/>
              <a:t> і </a:t>
            </a:r>
            <a:r>
              <a:rPr lang="ru-RU" sz="2800" dirty="0" err="1"/>
              <a:t>пеніцилін</a:t>
            </a:r>
            <a:r>
              <a:rPr lang="ru-RU" sz="2800" dirty="0"/>
              <a:t> – </a:t>
            </a:r>
            <a:r>
              <a:rPr lang="ru-RU" sz="2800" dirty="0" err="1"/>
              <a:t>антибіотики</a:t>
            </a:r>
            <a:r>
              <a:rPr lang="ru-RU" sz="2800" dirty="0"/>
              <a:t>. У </a:t>
            </a:r>
            <a:r>
              <a:rPr lang="ru-RU" sz="2800" dirty="0" err="1"/>
              <a:t>Росії</a:t>
            </a:r>
            <a:r>
              <a:rPr lang="ru-RU" sz="2800" dirty="0"/>
              <a:t> </a:t>
            </a:r>
            <a:r>
              <a:rPr lang="ru-RU" sz="2800" dirty="0" err="1"/>
              <a:t>продовжував</a:t>
            </a:r>
            <a:r>
              <a:rPr lang="ru-RU" sz="2800" dirty="0"/>
              <a:t>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вищої</a:t>
            </a:r>
            <a:r>
              <a:rPr lang="ru-RU" sz="2800" dirty="0"/>
              <a:t> </a:t>
            </a:r>
            <a:r>
              <a:rPr lang="ru-RU" sz="2800" dirty="0" err="1"/>
              <a:t>нервової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академік</a:t>
            </a:r>
            <a:r>
              <a:rPr lang="ru-RU" sz="2800" dirty="0"/>
              <a:t> І. Павлов.</a:t>
            </a:r>
            <a:r>
              <a:rPr lang="ru-RU" dirty="0"/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3343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uk-UA" dirty="0" smtClean="0"/>
              <a:t>Узагальнення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28927" y="1052736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/>
              <a:t>Отже</a:t>
            </a:r>
            <a:r>
              <a:rPr lang="ru-RU" sz="2400" dirty="0"/>
              <a:t>, у 20-30-х роках ряд </a:t>
            </a:r>
            <a:r>
              <a:rPr lang="ru-RU" sz="2400" dirty="0" err="1"/>
              <a:t>галузей</a:t>
            </a:r>
            <a:r>
              <a:rPr lang="ru-RU" sz="2400" dirty="0"/>
              <a:t> науки, особливо </a:t>
            </a:r>
            <a:r>
              <a:rPr lang="ru-RU" sz="2400" dirty="0" err="1"/>
              <a:t>атомна</a:t>
            </a:r>
            <a:r>
              <a:rPr lang="ru-RU" sz="2400" dirty="0"/>
              <a:t> </a:t>
            </a:r>
            <a:r>
              <a:rPr lang="ru-RU" sz="2400" dirty="0" err="1"/>
              <a:t>фізика</a:t>
            </a:r>
            <a:r>
              <a:rPr lang="ru-RU" sz="2400" dirty="0"/>
              <a:t>, </a:t>
            </a:r>
            <a:r>
              <a:rPr lang="ru-RU" sz="2400" dirty="0" err="1"/>
              <a:t>хімія</a:t>
            </a:r>
            <a:r>
              <a:rPr lang="ru-RU" sz="2400" dirty="0"/>
              <a:t> </a:t>
            </a:r>
            <a:r>
              <a:rPr lang="ru-RU" sz="2400" dirty="0" err="1"/>
              <a:t>зробили</a:t>
            </a:r>
            <a:r>
              <a:rPr lang="ru-RU" sz="2400" dirty="0"/>
              <a:t> </a:t>
            </a:r>
            <a:r>
              <a:rPr lang="ru-RU" sz="2400" dirty="0" err="1"/>
              <a:t>гігантський</a:t>
            </a:r>
            <a:r>
              <a:rPr lang="ru-RU" sz="2400" dirty="0"/>
              <a:t> </a:t>
            </a:r>
            <a:r>
              <a:rPr lang="ru-RU" sz="2400" dirty="0" err="1"/>
              <a:t>стрибок</a:t>
            </a:r>
            <a:r>
              <a:rPr lang="ru-RU" sz="2400" dirty="0"/>
              <a:t> у </a:t>
            </a:r>
            <a:r>
              <a:rPr lang="ru-RU" sz="2400" dirty="0" err="1"/>
              <a:t>своєму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. В той же час </a:t>
            </a:r>
            <a:r>
              <a:rPr lang="ru-RU" sz="2400" dirty="0" err="1"/>
              <a:t>швидко</a:t>
            </a:r>
            <a:r>
              <a:rPr lang="ru-RU" sz="2400" dirty="0"/>
              <a:t> </a:t>
            </a:r>
            <a:r>
              <a:rPr lang="ru-RU" sz="2400" dirty="0" err="1"/>
              <a:t>розвивалася</a:t>
            </a:r>
            <a:r>
              <a:rPr lang="ru-RU" sz="2400" dirty="0"/>
              <a:t> </a:t>
            </a:r>
            <a:r>
              <a:rPr lang="ru-RU" sz="2400" dirty="0" err="1"/>
              <a:t>автомобільна</a:t>
            </a:r>
            <a:r>
              <a:rPr lang="ru-RU" sz="2400" dirty="0"/>
              <a:t>, </a:t>
            </a:r>
            <a:r>
              <a:rPr lang="ru-RU" sz="2400" dirty="0" err="1"/>
              <a:t>авіаційна</a:t>
            </a:r>
            <a:r>
              <a:rPr lang="ru-RU" sz="2400" dirty="0"/>
              <a:t>, </a:t>
            </a:r>
            <a:r>
              <a:rPr lang="ru-RU" sz="2400" dirty="0" err="1"/>
              <a:t>хімічна</a:t>
            </a:r>
            <a:r>
              <a:rPr lang="ru-RU" sz="2400" dirty="0"/>
              <a:t>, </a:t>
            </a:r>
            <a:r>
              <a:rPr lang="ru-RU" sz="2400" dirty="0" err="1"/>
              <a:t>радіотехнічна</a:t>
            </a:r>
            <a:r>
              <a:rPr lang="ru-RU" sz="2400" dirty="0"/>
              <a:t> </a:t>
            </a:r>
            <a:r>
              <a:rPr lang="ru-RU" sz="2400" dirty="0" err="1"/>
              <a:t>промисловість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базувалася</a:t>
            </a:r>
            <a:r>
              <a:rPr lang="ru-RU" sz="2400" dirty="0"/>
              <a:t> на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відкриттях</a:t>
            </a:r>
            <a:r>
              <a:rPr lang="ru-RU" sz="2400" dirty="0"/>
              <a:t> </a:t>
            </a:r>
            <a:r>
              <a:rPr lang="ru-RU" sz="2400" dirty="0" err="1"/>
              <a:t>видатних</a:t>
            </a:r>
            <a:r>
              <a:rPr lang="ru-RU" sz="2400" dirty="0"/>
              <a:t> </a:t>
            </a:r>
            <a:r>
              <a:rPr lang="ru-RU" sz="2400" dirty="0" err="1"/>
              <a:t>учених</a:t>
            </a:r>
            <a:r>
              <a:rPr lang="ru-RU" sz="2400" dirty="0"/>
              <a:t>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У </a:t>
            </a:r>
            <a:r>
              <a:rPr lang="ru-RU" sz="2400" dirty="0" err="1"/>
              <a:t>Радянському</a:t>
            </a:r>
            <a:r>
              <a:rPr lang="ru-RU" sz="2400" dirty="0"/>
              <a:t> </a:t>
            </a:r>
            <a:r>
              <a:rPr lang="ru-RU" sz="2400" dirty="0" err="1"/>
              <a:t>Союзі</a:t>
            </a:r>
            <a:r>
              <a:rPr lang="ru-RU" sz="2400" dirty="0"/>
              <a:t> </a:t>
            </a:r>
            <a:r>
              <a:rPr lang="ru-RU" sz="2400" dirty="0" err="1"/>
              <a:t>чимало</a:t>
            </a:r>
            <a:r>
              <a:rPr lang="ru-RU" sz="2400" dirty="0"/>
              <a:t> </a:t>
            </a:r>
            <a:r>
              <a:rPr lang="ru-RU" sz="2400" dirty="0" err="1"/>
              <a:t>вчених</a:t>
            </a:r>
            <a:r>
              <a:rPr lang="ru-RU" sz="2400" dirty="0"/>
              <a:t> і </a:t>
            </a:r>
            <a:r>
              <a:rPr lang="ru-RU" sz="2400" dirty="0" err="1"/>
              <a:t>визначних</a:t>
            </a:r>
            <a:r>
              <a:rPr lang="ru-RU" sz="2400" dirty="0"/>
              <a:t> </a:t>
            </a:r>
            <a:r>
              <a:rPr lang="ru-RU" sz="2400" dirty="0" err="1"/>
              <a:t>спеціалістів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репресовано</a:t>
            </a:r>
            <a:r>
              <a:rPr lang="ru-RU" sz="2400" dirty="0"/>
              <a:t> </a:t>
            </a:r>
            <a:r>
              <a:rPr lang="ru-RU" sz="2400" dirty="0" err="1"/>
              <a:t>сталінським</a:t>
            </a:r>
            <a:r>
              <a:rPr lang="ru-RU" sz="2400" dirty="0"/>
              <a:t> режимом, а </a:t>
            </a:r>
            <a:r>
              <a:rPr lang="ru-RU" sz="2400" dirty="0" err="1"/>
              <a:t>цілі</a:t>
            </a:r>
            <a:r>
              <a:rPr lang="ru-RU" sz="2400" dirty="0"/>
              <a:t> </a:t>
            </a:r>
            <a:r>
              <a:rPr lang="ru-RU" sz="2400" dirty="0" err="1"/>
              <a:t>галузі</a:t>
            </a:r>
            <a:r>
              <a:rPr lang="ru-RU" sz="2400" dirty="0"/>
              <a:t> науки </a:t>
            </a:r>
            <a:r>
              <a:rPr lang="ru-RU" sz="2400" dirty="0" err="1"/>
              <a:t>заборонені</a:t>
            </a:r>
            <a:r>
              <a:rPr lang="ru-RU" sz="2400" dirty="0"/>
              <a:t>. </a:t>
            </a:r>
            <a:r>
              <a:rPr lang="ru-RU" sz="2400" dirty="0" err="1"/>
              <a:t>Подібну</a:t>
            </a:r>
            <a:r>
              <a:rPr lang="ru-RU" sz="2400" dirty="0"/>
              <a:t> </a:t>
            </a:r>
            <a:r>
              <a:rPr lang="ru-RU" sz="2400" dirty="0" err="1"/>
              <a:t>політику</a:t>
            </a:r>
            <a:r>
              <a:rPr lang="ru-RU" sz="2400" dirty="0"/>
              <a:t> на засадах расизму </a:t>
            </a:r>
            <a:r>
              <a:rPr lang="ru-RU" sz="2400" dirty="0" err="1"/>
              <a:t>провадила</a:t>
            </a:r>
            <a:r>
              <a:rPr lang="ru-RU" sz="2400" dirty="0"/>
              <a:t> </a:t>
            </a:r>
            <a:r>
              <a:rPr lang="ru-RU" sz="2400" dirty="0" err="1"/>
              <a:t>нацистська</a:t>
            </a:r>
            <a:r>
              <a:rPr lang="ru-RU" sz="2400" dirty="0"/>
              <a:t> </a:t>
            </a:r>
            <a:r>
              <a:rPr lang="ru-RU" sz="2400" dirty="0" err="1"/>
              <a:t>Німеччина</a:t>
            </a:r>
            <a:r>
              <a:rPr lang="ru-RU" sz="2400" dirty="0"/>
              <a:t>. </a:t>
            </a:r>
            <a:r>
              <a:rPr lang="ru-RU" sz="2400" dirty="0" err="1"/>
              <a:t>Сотні</a:t>
            </a:r>
            <a:r>
              <a:rPr lang="ru-RU" sz="2400" dirty="0"/>
              <a:t> </a:t>
            </a:r>
            <a:r>
              <a:rPr lang="ru-RU" sz="2400" dirty="0" err="1"/>
              <a:t>видатних</a:t>
            </a:r>
            <a:r>
              <a:rPr lang="ru-RU" sz="2400" dirty="0"/>
              <a:t> </a:t>
            </a:r>
            <a:r>
              <a:rPr lang="ru-RU" sz="2400" dirty="0" err="1"/>
              <a:t>учених</a:t>
            </a:r>
            <a:r>
              <a:rPr lang="ru-RU" sz="2400" dirty="0"/>
              <a:t>, особливо </a:t>
            </a:r>
            <a:r>
              <a:rPr lang="ru-RU" sz="2400" dirty="0" err="1"/>
              <a:t>євреїв</a:t>
            </a:r>
            <a:r>
              <a:rPr lang="ru-RU" sz="2400" dirty="0"/>
              <a:t> за </a:t>
            </a:r>
            <a:r>
              <a:rPr lang="ru-RU" sz="2400" dirty="0" err="1"/>
              <a:t>походженням</a:t>
            </a:r>
            <a:r>
              <a:rPr lang="ru-RU" sz="2400" dirty="0"/>
              <a:t>, </a:t>
            </a:r>
            <a:r>
              <a:rPr lang="ru-RU" sz="2400" dirty="0" err="1"/>
              <a:t>змушені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покинути</a:t>
            </a:r>
            <a:r>
              <a:rPr lang="ru-RU" sz="2400" dirty="0"/>
              <a:t> </a:t>
            </a:r>
            <a:r>
              <a:rPr lang="ru-RU" sz="2400" dirty="0" err="1"/>
              <a:t>Європу</a:t>
            </a:r>
            <a:r>
              <a:rPr lang="ru-RU" sz="2400" dirty="0"/>
              <a:t> і </a:t>
            </a:r>
            <a:r>
              <a:rPr lang="ru-RU" sz="2400" dirty="0" err="1"/>
              <a:t>емігрувати</a:t>
            </a:r>
            <a:r>
              <a:rPr lang="ru-RU" sz="2400" dirty="0"/>
              <a:t> до США, де для них </a:t>
            </a:r>
            <a:r>
              <a:rPr lang="ru-RU" sz="2400" dirty="0" err="1"/>
              <a:t>створювалися</a:t>
            </a:r>
            <a:r>
              <a:rPr lang="ru-RU" sz="2400" dirty="0"/>
              <a:t> </a:t>
            </a:r>
            <a:r>
              <a:rPr lang="ru-RU" sz="2400" dirty="0" err="1"/>
              <a:t>усі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для </a:t>
            </a:r>
            <a:r>
              <a:rPr lang="ru-RU" sz="2400" dirty="0" err="1"/>
              <a:t>наукової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</a:t>
            </a:r>
            <a:r>
              <a:rPr lang="ru-RU" sz="2400" dirty="0" err="1"/>
              <a:t>їхній</a:t>
            </a:r>
            <a:r>
              <a:rPr lang="ru-RU" sz="2400" dirty="0"/>
              <a:t> </a:t>
            </a:r>
            <a:r>
              <a:rPr lang="ru-RU" sz="2400" dirty="0" err="1"/>
              <a:t>переїзд</a:t>
            </a:r>
            <a:r>
              <a:rPr lang="ru-RU" sz="2400" dirty="0"/>
              <a:t> до США,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значні</a:t>
            </a:r>
            <a:r>
              <a:rPr lang="ru-RU" sz="2400" dirty="0"/>
              <a:t> </a:t>
            </a:r>
            <a:r>
              <a:rPr lang="ru-RU" sz="2400" dirty="0" err="1"/>
              <a:t>фінансування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, </a:t>
            </a:r>
            <a:r>
              <a:rPr lang="ru-RU" sz="2400" dirty="0" err="1"/>
              <a:t>перетворили</a:t>
            </a:r>
            <a:r>
              <a:rPr lang="ru-RU" sz="2400" dirty="0"/>
              <a:t> </a:t>
            </a:r>
            <a:r>
              <a:rPr lang="ru-RU" sz="2400" dirty="0" err="1"/>
              <a:t>цю</a:t>
            </a:r>
            <a:r>
              <a:rPr lang="ru-RU" sz="2400" dirty="0"/>
              <a:t> </a:t>
            </a:r>
            <a:r>
              <a:rPr lang="ru-RU" sz="2400" dirty="0" err="1"/>
              <a:t>країну</a:t>
            </a:r>
            <a:r>
              <a:rPr lang="ru-RU" sz="2400" dirty="0"/>
              <a:t> у форпост </a:t>
            </a:r>
            <a:r>
              <a:rPr lang="ru-RU" sz="2400" dirty="0" err="1"/>
              <a:t>світової</a:t>
            </a:r>
            <a:r>
              <a:rPr lang="ru-RU" sz="2400" dirty="0"/>
              <a:t> науки </a:t>
            </a:r>
            <a:r>
              <a:rPr lang="en-US" sz="2400" dirty="0"/>
              <a:t>XX </a:t>
            </a:r>
            <a:r>
              <a:rPr lang="ru-RU" sz="2400" dirty="0"/>
              <a:t>ст.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0608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uk-UA" dirty="0" smtClean="0"/>
              <a:t>Фізика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589240"/>
            <a:ext cx="3754760" cy="752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chemeClr val="tx1"/>
                </a:solidFill>
              </a:rPr>
              <a:t>Макс Планк</a:t>
            </a:r>
            <a:endParaRPr lang="uk-UA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lgroutes.com/femous/Scientific/images/Max%20Plan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2857500" cy="39909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07904" y="1340768"/>
            <a:ext cx="53285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Автор </a:t>
            </a:r>
            <a:r>
              <a:rPr lang="ru-RU" sz="3200" dirty="0" err="1"/>
              <a:t>гіпотези</a:t>
            </a:r>
            <a:r>
              <a:rPr lang="ru-RU" sz="3200" dirty="0"/>
              <a:t> </a:t>
            </a:r>
            <a:r>
              <a:rPr lang="ru-RU" sz="3200" dirty="0" err="1"/>
              <a:t>квантів</a:t>
            </a:r>
            <a:r>
              <a:rPr lang="ru-RU" sz="3200" dirty="0"/>
              <a:t>, </a:t>
            </a:r>
            <a:r>
              <a:rPr lang="ru-RU" sz="3200" dirty="0" err="1"/>
              <a:t>який</a:t>
            </a:r>
            <a:r>
              <a:rPr lang="ru-RU" sz="3200" dirty="0"/>
              <a:t> у 1918 р. став лауреатом </a:t>
            </a:r>
            <a:r>
              <a:rPr lang="ru-RU" sz="3200" dirty="0" err="1"/>
              <a:t>Нобелівської</a:t>
            </a:r>
            <a:r>
              <a:rPr lang="ru-RU" sz="3200" dirty="0"/>
              <a:t> </a:t>
            </a:r>
            <a:r>
              <a:rPr lang="ru-RU" sz="3200" dirty="0" err="1"/>
              <a:t>премії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2165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ggs.net.ua/images/Albert_Einstein%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59" y="548680"/>
            <a:ext cx="3744416" cy="36545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4176" y="484307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Альберт </a:t>
            </a:r>
            <a:r>
              <a:rPr lang="ru-RU" sz="2800" dirty="0" err="1" smtClean="0"/>
              <a:t>Ейнштейн</a:t>
            </a:r>
            <a:endParaRPr lang="uk-UA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548680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20-30-ті роки припадав початок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вченого-фізика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світовим</a:t>
            </a:r>
            <a:r>
              <a:rPr lang="ru-RU" dirty="0"/>
              <a:t> </a:t>
            </a:r>
            <a:r>
              <a:rPr lang="ru-RU" dirty="0" err="1"/>
              <a:t>іменем</a:t>
            </a:r>
            <a:r>
              <a:rPr lang="ru-RU" dirty="0"/>
              <a:t> </a:t>
            </a:r>
            <a:r>
              <a:rPr lang="ru-RU" dirty="0" err="1"/>
              <a:t>творця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відносності</a:t>
            </a:r>
            <a:r>
              <a:rPr lang="ru-RU" dirty="0"/>
              <a:t> Альберта </a:t>
            </a:r>
            <a:r>
              <a:rPr lang="ru-RU" dirty="0" err="1"/>
              <a:t>Ейнштейна</a:t>
            </a:r>
            <a:r>
              <a:rPr lang="ru-RU" dirty="0"/>
              <a:t>. У 1921 р. за </a:t>
            </a:r>
            <a:r>
              <a:rPr lang="ru-RU" dirty="0" err="1"/>
              <a:t>праці</a:t>
            </a:r>
            <a:r>
              <a:rPr lang="ru-RU" dirty="0"/>
              <a:t> з </a:t>
            </a:r>
            <a:r>
              <a:rPr lang="ru-RU" dirty="0" err="1"/>
              <a:t>теоретичної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, </a:t>
            </a:r>
            <a:r>
              <a:rPr lang="ru-RU" dirty="0" err="1"/>
              <a:t>Ейнштейн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удостоєний</a:t>
            </a:r>
            <a:r>
              <a:rPr lang="ru-RU" dirty="0"/>
              <a:t> </a:t>
            </a:r>
            <a:r>
              <a:rPr lang="ru-RU" dirty="0" err="1"/>
              <a:t>Нобелівської</a:t>
            </a:r>
            <a:r>
              <a:rPr lang="ru-RU" dirty="0"/>
              <a:t> </a:t>
            </a:r>
            <a:r>
              <a:rPr lang="ru-RU" dirty="0" err="1"/>
              <a:t>премії</a:t>
            </a:r>
            <a:r>
              <a:rPr lang="ru-RU" dirty="0" smtClean="0"/>
              <a:t>. </a:t>
            </a:r>
            <a:r>
              <a:rPr lang="ru-RU" dirty="0"/>
              <a:t>В </a:t>
            </a:r>
            <a:r>
              <a:rPr lang="ru-RU" dirty="0" err="1"/>
              <a:t>середині</a:t>
            </a:r>
            <a:r>
              <a:rPr lang="ru-RU" dirty="0"/>
              <a:t> 20-х </a:t>
            </a:r>
            <a:r>
              <a:rPr lang="ru-RU" dirty="0" err="1"/>
              <a:t>років</a:t>
            </a:r>
            <a:r>
              <a:rPr lang="ru-RU" dirty="0"/>
              <a:t> учений </a:t>
            </a:r>
            <a:r>
              <a:rPr lang="ru-RU" dirty="0" err="1"/>
              <a:t>працював</a:t>
            </a:r>
            <a:r>
              <a:rPr lang="ru-RU" dirty="0"/>
              <a:t> над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квантової</a:t>
            </a:r>
            <a:r>
              <a:rPr lang="ru-RU" dirty="0"/>
              <a:t> статистики </a:t>
            </a:r>
            <a:r>
              <a:rPr lang="ru-RU" dirty="0" err="1"/>
              <a:t>Бозе</a:t>
            </a:r>
            <a:r>
              <a:rPr lang="ru-RU" dirty="0"/>
              <a:t>. З приходом у </a:t>
            </a:r>
            <a:r>
              <a:rPr lang="ru-RU" dirty="0" err="1"/>
              <a:t>Німеччині</a:t>
            </a:r>
            <a:r>
              <a:rPr lang="ru-RU" dirty="0"/>
              <a:t> до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нацистів</a:t>
            </a:r>
            <a:r>
              <a:rPr lang="ru-RU" dirty="0"/>
              <a:t> </a:t>
            </a:r>
            <a:r>
              <a:rPr lang="ru-RU" dirty="0" err="1"/>
              <a:t>Ейнштейн</a:t>
            </a:r>
            <a:r>
              <a:rPr lang="ru-RU" dirty="0"/>
              <a:t> </a:t>
            </a:r>
            <a:r>
              <a:rPr lang="ru-RU" dirty="0" err="1"/>
              <a:t>емігрував</a:t>
            </a:r>
            <a:r>
              <a:rPr lang="ru-RU" dirty="0"/>
              <a:t> до США, де разом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видатними</a:t>
            </a:r>
            <a:r>
              <a:rPr lang="ru-RU" dirty="0"/>
              <a:t> </a:t>
            </a:r>
            <a:r>
              <a:rPr lang="ru-RU" dirty="0" err="1"/>
              <a:t>вченими</a:t>
            </a:r>
            <a:r>
              <a:rPr lang="ru-RU" dirty="0"/>
              <a:t> </a:t>
            </a:r>
            <a:r>
              <a:rPr lang="ru-RU" dirty="0" err="1"/>
              <a:t>працював</a:t>
            </a:r>
            <a:r>
              <a:rPr lang="ru-RU" dirty="0"/>
              <a:t> над </a:t>
            </a:r>
            <a:r>
              <a:rPr lang="ru-RU" dirty="0" err="1"/>
              <a:t>створенням</a:t>
            </a:r>
            <a:r>
              <a:rPr lang="ru-RU" dirty="0"/>
              <a:t> </a:t>
            </a:r>
            <a:r>
              <a:rPr lang="ru-RU" dirty="0" err="1"/>
              <a:t>атомної</a:t>
            </a:r>
            <a:r>
              <a:rPr lang="ru-RU" dirty="0"/>
              <a:t> бомби.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358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sikave.ostriv.in.ua/images/publications/4/4056/13096095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3036337" cy="3960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4946626"/>
            <a:ext cx="3508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Е</a:t>
            </a:r>
            <a:r>
              <a:rPr lang="uk-UA" sz="2400" dirty="0" smtClean="0"/>
              <a:t>рнест </a:t>
            </a:r>
            <a:r>
              <a:rPr lang="uk-UA" sz="2400" dirty="0"/>
              <a:t>Р</a:t>
            </a:r>
            <a:r>
              <a:rPr lang="uk-UA" sz="2400" dirty="0" smtClean="0"/>
              <a:t>езерфорд</a:t>
            </a:r>
            <a:endParaRPr lang="uk-UA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23928" y="620688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/>
              <a:t>Англійський</a:t>
            </a:r>
            <a:r>
              <a:rPr lang="ru-RU" sz="2800" dirty="0"/>
              <a:t> </a:t>
            </a:r>
            <a:r>
              <a:rPr lang="ru-RU" sz="2800" dirty="0" err="1"/>
              <a:t>дослідник</a:t>
            </a:r>
            <a:r>
              <a:rPr lang="ru-RU" sz="2800" dirty="0"/>
              <a:t> </a:t>
            </a:r>
            <a:r>
              <a:rPr lang="ru-RU" sz="2800" dirty="0" err="1"/>
              <a:t>Ернест</a:t>
            </a:r>
            <a:r>
              <a:rPr lang="ru-RU" sz="2800" dirty="0"/>
              <a:t> Резерфорд </a:t>
            </a:r>
            <a:r>
              <a:rPr lang="ru-RU" sz="2800" dirty="0" err="1"/>
              <a:t>відкрив</a:t>
            </a:r>
            <a:r>
              <a:rPr lang="ru-RU" sz="2800" dirty="0"/>
              <a:t> у 1919 р. першу </a:t>
            </a:r>
            <a:r>
              <a:rPr lang="ru-RU" sz="2800" dirty="0" err="1"/>
              <a:t>штучну</a:t>
            </a:r>
            <a:r>
              <a:rPr lang="ru-RU" sz="2800" dirty="0"/>
              <a:t> </a:t>
            </a:r>
            <a:r>
              <a:rPr lang="ru-RU" sz="2800" dirty="0" err="1"/>
              <a:t>ядерну</a:t>
            </a:r>
            <a:r>
              <a:rPr lang="ru-RU" sz="2800" dirty="0"/>
              <a:t> </a:t>
            </a:r>
            <a:r>
              <a:rPr lang="ru-RU" sz="2800" dirty="0" err="1"/>
              <a:t>реакцію</a:t>
            </a:r>
            <a:r>
              <a:rPr lang="ru-RU" sz="2800" dirty="0"/>
              <a:t>, а в 1921 р. </a:t>
            </a:r>
            <a:r>
              <a:rPr lang="ru-RU" sz="2800" dirty="0" err="1"/>
              <a:t>передбачив</a:t>
            </a:r>
            <a:r>
              <a:rPr lang="ru-RU" sz="2800" dirty="0"/>
              <a:t> </a:t>
            </a:r>
            <a:r>
              <a:rPr lang="ru-RU" sz="2800" dirty="0" err="1"/>
              <a:t>існування</a:t>
            </a:r>
            <a:r>
              <a:rPr lang="ru-RU" sz="2800" dirty="0"/>
              <a:t> нейтрона. 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65996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vseslova.com.ua/images/bse/0003/36302/1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2810726" cy="37982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c-cafe.ru/days/bio/1/pic/fj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2656"/>
            <a:ext cx="2434793" cy="37982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43711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Ірен</a:t>
            </a:r>
            <a:r>
              <a:rPr lang="ru-RU" sz="2000" dirty="0" smtClean="0"/>
              <a:t> </a:t>
            </a:r>
            <a:r>
              <a:rPr lang="ru-RU" sz="2000" dirty="0" err="1" smtClean="0"/>
              <a:t>Жоліо-Кюрі</a:t>
            </a:r>
            <a:endParaRPr lang="uk-U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185440" y="4437112"/>
            <a:ext cx="2779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Фредерік</a:t>
            </a:r>
            <a:r>
              <a:rPr lang="ru-RU" dirty="0" smtClean="0"/>
              <a:t> </a:t>
            </a:r>
            <a:r>
              <a:rPr lang="ru-RU" sz="2000" dirty="0" err="1"/>
              <a:t>Жоліо-Кюрі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260648"/>
            <a:ext cx="2981592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/>
              <a:t>У 1934 р. </a:t>
            </a:r>
            <a:r>
              <a:rPr lang="ru-RU" sz="1700" dirty="0" err="1" smtClean="0"/>
              <a:t>всесвітньо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відомі</a:t>
            </a:r>
            <a:r>
              <a:rPr lang="ru-RU" sz="1700" dirty="0" smtClean="0"/>
              <a:t> </a:t>
            </a:r>
            <a:r>
              <a:rPr lang="ru-RU" sz="1700" dirty="0" err="1" smtClean="0"/>
              <a:t>французькі</a:t>
            </a:r>
            <a:r>
              <a:rPr lang="ru-RU" sz="1700" dirty="0" smtClean="0"/>
              <a:t> </a:t>
            </a:r>
            <a:r>
              <a:rPr lang="ru-RU" sz="1700" dirty="0" err="1" smtClean="0"/>
              <a:t>вчені</a:t>
            </a:r>
            <a:r>
              <a:rPr lang="ru-RU" sz="1700" dirty="0" smtClean="0"/>
              <a:t> – </a:t>
            </a:r>
            <a:r>
              <a:rPr lang="ru-RU" sz="1700" dirty="0" err="1" smtClean="0"/>
              <a:t>подружжя</a:t>
            </a:r>
            <a:r>
              <a:rPr lang="ru-RU" sz="1700" dirty="0" smtClean="0"/>
              <a:t> </a:t>
            </a:r>
            <a:r>
              <a:rPr lang="ru-RU" sz="1700" dirty="0" err="1" smtClean="0"/>
              <a:t>Ірен</a:t>
            </a:r>
            <a:r>
              <a:rPr lang="ru-RU" sz="1700" dirty="0" smtClean="0"/>
              <a:t> і </a:t>
            </a:r>
            <a:r>
              <a:rPr lang="ru-RU" sz="1700" dirty="0" err="1" smtClean="0"/>
              <a:t>Фредерік</a:t>
            </a:r>
            <a:r>
              <a:rPr lang="ru-RU" sz="1700" dirty="0" smtClean="0"/>
              <a:t> </a:t>
            </a:r>
            <a:r>
              <a:rPr lang="ru-RU" sz="1700" dirty="0" err="1" smtClean="0"/>
              <a:t>Жоліо-Кюрі</a:t>
            </a:r>
            <a:r>
              <a:rPr lang="ru-RU" sz="1700" dirty="0" smtClean="0"/>
              <a:t> – </a:t>
            </a:r>
            <a:r>
              <a:rPr lang="ru-RU" sz="1700" dirty="0" err="1" smtClean="0"/>
              <a:t>відкрили</a:t>
            </a:r>
            <a:r>
              <a:rPr lang="ru-RU" sz="1700" dirty="0" smtClean="0"/>
              <a:t> </a:t>
            </a:r>
            <a:r>
              <a:rPr lang="ru-RU" sz="1700" dirty="0" err="1" smtClean="0"/>
              <a:t>штучну</a:t>
            </a:r>
            <a:r>
              <a:rPr lang="ru-RU" sz="1700" dirty="0" smtClean="0"/>
              <a:t> </a:t>
            </a:r>
            <a:r>
              <a:rPr lang="ru-RU" sz="1700" dirty="0" err="1" smtClean="0"/>
              <a:t>радіоактивність</a:t>
            </a:r>
            <a:r>
              <a:rPr lang="ru-RU" sz="1700" dirty="0" smtClean="0"/>
              <a:t>. Вони </a:t>
            </a:r>
            <a:r>
              <a:rPr lang="ru-RU" sz="1700" dirty="0" err="1" smtClean="0"/>
              <a:t>зуміли</a:t>
            </a:r>
            <a:r>
              <a:rPr lang="ru-RU" sz="1700" dirty="0" smtClean="0"/>
              <a:t> </a:t>
            </a:r>
            <a:r>
              <a:rPr lang="ru-RU" sz="1700" dirty="0" err="1" smtClean="0"/>
              <a:t>одержати</a:t>
            </a:r>
            <a:r>
              <a:rPr lang="ru-RU" sz="1700" dirty="0" smtClean="0"/>
              <a:t> при </a:t>
            </a:r>
            <a:r>
              <a:rPr lang="ru-RU" sz="1700" dirty="0" err="1" smtClean="0"/>
              <a:t>бомбардуванні</a:t>
            </a:r>
            <a:r>
              <a:rPr lang="ru-RU" sz="1700" dirty="0" smtClean="0"/>
              <a:t> ядра альфа-</a:t>
            </a:r>
            <a:r>
              <a:rPr lang="ru-RU" sz="1700" dirty="0" err="1" smtClean="0"/>
              <a:t>частинками</a:t>
            </a:r>
            <a:r>
              <a:rPr lang="ru-RU" sz="1700" dirty="0" smtClean="0"/>
              <a:t> </a:t>
            </a:r>
            <a:r>
              <a:rPr lang="ru-RU" sz="1700" dirty="0" err="1" smtClean="0"/>
              <a:t>радіоактивний</a:t>
            </a:r>
            <a:r>
              <a:rPr lang="ru-RU" sz="1700" dirty="0" smtClean="0"/>
              <a:t> </a:t>
            </a:r>
            <a:r>
              <a:rPr lang="ru-RU" sz="1700" dirty="0" err="1" smtClean="0"/>
              <a:t>ізотоп</a:t>
            </a:r>
            <a:r>
              <a:rPr lang="ru-RU" sz="1700" dirty="0" smtClean="0"/>
              <a:t>, </a:t>
            </a:r>
            <a:r>
              <a:rPr lang="ru-RU" sz="1700" dirty="0" err="1" smtClean="0"/>
              <a:t>який</a:t>
            </a:r>
            <a:r>
              <a:rPr lang="ru-RU" sz="1700" dirty="0" smtClean="0"/>
              <a:t> </a:t>
            </a:r>
            <a:r>
              <a:rPr lang="ru-RU" sz="1700" dirty="0" err="1" smtClean="0"/>
              <a:t>випромінював</a:t>
            </a:r>
            <a:r>
              <a:rPr lang="ru-RU" sz="1700" dirty="0" smtClean="0"/>
              <a:t> </a:t>
            </a:r>
            <a:r>
              <a:rPr lang="ru-RU" sz="1700" dirty="0" err="1" smtClean="0"/>
              <a:t>нейтрони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інші</a:t>
            </a:r>
            <a:r>
              <a:rPr lang="ru-RU" sz="1700" dirty="0" smtClean="0"/>
              <a:t> </a:t>
            </a:r>
            <a:r>
              <a:rPr lang="ru-RU" sz="1700" dirty="0" err="1" smtClean="0"/>
              <a:t>елементарні</a:t>
            </a:r>
            <a:r>
              <a:rPr lang="ru-RU" sz="1700" dirty="0" smtClean="0"/>
              <a:t> </a:t>
            </a:r>
            <a:r>
              <a:rPr lang="ru-RU" sz="1700" dirty="0" err="1" smtClean="0"/>
              <a:t>частинки</a:t>
            </a:r>
            <a:r>
              <a:rPr lang="ru-RU" sz="1700" dirty="0" smtClean="0"/>
              <a:t> при </a:t>
            </a:r>
            <a:r>
              <a:rPr lang="ru-RU" sz="1700" dirty="0" err="1" smtClean="0"/>
              <a:t>поступовому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розпаді</a:t>
            </a:r>
            <a:r>
              <a:rPr lang="ru-RU" sz="1700" dirty="0" smtClean="0"/>
              <a:t> </a:t>
            </a:r>
            <a:r>
              <a:rPr lang="ru-RU" sz="1700" dirty="0" err="1" smtClean="0"/>
              <a:t>атомних</a:t>
            </a:r>
            <a:r>
              <a:rPr lang="ru-RU" sz="1700" dirty="0" smtClean="0"/>
              <a:t> ядер. </a:t>
            </a:r>
            <a:r>
              <a:rPr lang="ru-RU" sz="1700" dirty="0" err="1" smtClean="0"/>
              <a:t>Це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відкриття</a:t>
            </a:r>
            <a:r>
              <a:rPr lang="ru-RU" sz="1700" dirty="0" smtClean="0"/>
              <a:t> </a:t>
            </a:r>
            <a:r>
              <a:rPr lang="ru-RU" sz="1700" dirty="0" err="1" smtClean="0"/>
              <a:t>зробило</a:t>
            </a:r>
            <a:r>
              <a:rPr lang="ru-RU" sz="1700" dirty="0" smtClean="0"/>
              <a:t> </a:t>
            </a:r>
            <a:r>
              <a:rPr lang="ru-RU" sz="1700" dirty="0" err="1" smtClean="0"/>
              <a:t>революцію</a:t>
            </a:r>
            <a:r>
              <a:rPr lang="ru-RU" sz="1700" dirty="0" smtClean="0"/>
              <a:t> в </a:t>
            </a:r>
            <a:r>
              <a:rPr lang="ru-RU" sz="1700" dirty="0" err="1" smtClean="0"/>
              <a:t>техніці</a:t>
            </a:r>
            <a:r>
              <a:rPr lang="ru-RU" sz="1700" dirty="0" smtClean="0"/>
              <a:t>, </a:t>
            </a:r>
            <a:r>
              <a:rPr lang="ru-RU" sz="1700" dirty="0" err="1" smtClean="0"/>
              <a:t>біології</a:t>
            </a:r>
            <a:r>
              <a:rPr lang="ru-RU" sz="1700" dirty="0" smtClean="0"/>
              <a:t> і </a:t>
            </a:r>
            <a:r>
              <a:rPr lang="ru-RU" sz="1700" dirty="0" err="1" smtClean="0"/>
              <a:t>медицині</a:t>
            </a:r>
            <a:r>
              <a:rPr lang="ru-RU" sz="1700" dirty="0" smtClean="0"/>
              <a:t>. </a:t>
            </a:r>
            <a:r>
              <a:rPr lang="ru-RU" sz="1700" dirty="0" err="1" smtClean="0"/>
              <a:t>Видатні</a:t>
            </a:r>
            <a:r>
              <a:rPr lang="ru-RU" sz="1700" dirty="0" smtClean="0"/>
              <a:t> </a:t>
            </a:r>
            <a:r>
              <a:rPr lang="ru-RU" sz="1700" dirty="0" err="1" smtClean="0"/>
              <a:t>вчені-фізики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відкрили</a:t>
            </a:r>
            <a:r>
              <a:rPr lang="ru-RU" sz="1700" dirty="0" smtClean="0"/>
              <a:t> фотон, </a:t>
            </a:r>
            <a:r>
              <a:rPr lang="ru-RU" sz="1700" dirty="0" err="1" smtClean="0"/>
              <a:t>електрон</a:t>
            </a:r>
            <a:r>
              <a:rPr lang="ru-RU" sz="1700" dirty="0" smtClean="0"/>
              <a:t>, протон, позитрон, нейтрон, </a:t>
            </a:r>
            <a:r>
              <a:rPr lang="ru-RU" sz="1700" dirty="0" err="1" smtClean="0"/>
              <a:t>розширивши</a:t>
            </a:r>
            <a:r>
              <a:rPr lang="ru-RU" sz="1700" dirty="0" smtClean="0"/>
              <a:t> таким чином </a:t>
            </a:r>
            <a:r>
              <a:rPr lang="ru-RU" sz="1700" dirty="0" err="1" smtClean="0"/>
              <a:t>знання</a:t>
            </a:r>
            <a:r>
              <a:rPr lang="ru-RU" sz="1700" dirty="0" smtClean="0"/>
              <a:t> про </a:t>
            </a:r>
            <a:r>
              <a:rPr lang="ru-RU" sz="1700" dirty="0" err="1" smtClean="0"/>
              <a:t>матерію</a:t>
            </a:r>
            <a:r>
              <a:rPr lang="ru-RU" sz="1700" dirty="0" smtClean="0"/>
              <a:t>. </a:t>
            </a:r>
            <a:endParaRPr lang="uk-UA" sz="1700" dirty="0" smtClean="0"/>
          </a:p>
          <a:p>
            <a:endParaRPr lang="uk-UA" sz="1700" dirty="0"/>
          </a:p>
        </p:txBody>
      </p:sp>
    </p:spTree>
    <p:extLst>
      <p:ext uri="{BB962C8B-B14F-4D97-AF65-F5344CB8AC3E}">
        <p14:creationId xmlns:p14="http://schemas.microsoft.com/office/powerpoint/2010/main" val="170229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thumb/0/03/JROppenheimer-LosAlamos.jpg/250px-JROppenheimer-LosAlam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2880320" cy="39633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494116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Роберт Оппенгеймер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923928" y="715039"/>
            <a:ext cx="47525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фізик</a:t>
            </a:r>
            <a:r>
              <a:rPr lang="ru-RU" dirty="0"/>
              <a:t> Роберт Оппенгеймер став автором низки </a:t>
            </a:r>
            <a:r>
              <a:rPr lang="ru-RU" dirty="0" err="1"/>
              <a:t>праць</a:t>
            </a:r>
            <a:r>
              <a:rPr lang="ru-RU" dirty="0"/>
              <a:t> з </a:t>
            </a:r>
            <a:r>
              <a:rPr lang="ru-RU" dirty="0" err="1"/>
              <a:t>квантової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,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відносності</a:t>
            </a:r>
            <a:r>
              <a:rPr lang="ru-RU" dirty="0"/>
              <a:t> та </a:t>
            </a:r>
            <a:r>
              <a:rPr lang="ru-RU" dirty="0" err="1"/>
              <a:t>фізики</a:t>
            </a:r>
            <a:r>
              <a:rPr lang="ru-RU" dirty="0"/>
              <a:t> </a:t>
            </a:r>
            <a:r>
              <a:rPr lang="ru-RU" dirty="0" err="1"/>
              <a:t>елементарних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. У 1943-1945 </a:t>
            </a:r>
            <a:r>
              <a:rPr lang="en-US" dirty="0"/>
              <a:t>pp.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фізик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одним із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і </a:t>
            </a:r>
            <a:r>
              <a:rPr lang="ru-RU" dirty="0" err="1"/>
              <a:t>спеціалістів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створили </a:t>
            </a:r>
            <a:r>
              <a:rPr lang="ru-RU" dirty="0" err="1"/>
              <a:t>атомну</a:t>
            </a:r>
            <a:r>
              <a:rPr lang="ru-RU" dirty="0"/>
              <a:t> бомбу.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167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20688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/>
              <a:t>Важливі</a:t>
            </a:r>
            <a:r>
              <a:rPr lang="ru-RU" sz="3200" dirty="0"/>
              <a:t> </a:t>
            </a:r>
            <a:r>
              <a:rPr lang="ru-RU" sz="3200" dirty="0" err="1"/>
              <a:t>відкриття</a:t>
            </a:r>
            <a:r>
              <a:rPr lang="ru-RU" sz="3200" dirty="0"/>
              <a:t> у </a:t>
            </a:r>
            <a:r>
              <a:rPr lang="ru-RU" sz="3200" dirty="0" err="1"/>
              <a:t>фізиці</a:t>
            </a:r>
            <a:r>
              <a:rPr lang="ru-RU" sz="3200" dirty="0"/>
              <a:t> </a:t>
            </a:r>
            <a:r>
              <a:rPr lang="ru-RU" sz="3200" dirty="0" err="1"/>
              <a:t>зробили</a:t>
            </a:r>
            <a:r>
              <a:rPr lang="ru-RU" sz="3200" dirty="0"/>
              <a:t> </a:t>
            </a:r>
            <a:r>
              <a:rPr lang="ru-RU" sz="3200" dirty="0" err="1"/>
              <a:t>вчені</a:t>
            </a:r>
            <a:r>
              <a:rPr lang="ru-RU" sz="3200" dirty="0"/>
              <a:t>, </a:t>
            </a:r>
            <a:r>
              <a:rPr lang="ru-RU" sz="3200" dirty="0" err="1"/>
              <a:t>котрі</a:t>
            </a:r>
            <a:r>
              <a:rPr lang="ru-RU" sz="3200" dirty="0"/>
              <a:t> </a:t>
            </a:r>
            <a:r>
              <a:rPr lang="ru-RU" sz="3200" dirty="0" err="1"/>
              <a:t>працювали</a:t>
            </a:r>
            <a:r>
              <a:rPr lang="ru-RU" sz="3200" dirty="0"/>
              <a:t> в СРСР: Д. </a:t>
            </a:r>
            <a:r>
              <a:rPr lang="ru-RU" sz="3200" dirty="0" err="1"/>
              <a:t>Іванченко</a:t>
            </a:r>
            <a:r>
              <a:rPr lang="ru-RU" sz="3200" dirty="0"/>
              <a:t>, А. </a:t>
            </a:r>
            <a:r>
              <a:rPr lang="ru-RU" sz="3200" dirty="0" err="1"/>
              <a:t>Іоффе</a:t>
            </a:r>
            <a:r>
              <a:rPr lang="ru-RU" sz="3200" dirty="0"/>
              <a:t>, М. Семенов, Д. </a:t>
            </a:r>
            <a:r>
              <a:rPr lang="ru-RU" sz="3200" dirty="0" err="1"/>
              <a:t>Скобельцин</a:t>
            </a:r>
            <a:r>
              <a:rPr lang="ru-RU" sz="3200" dirty="0"/>
              <a:t> та І. Курчатов. </a:t>
            </a:r>
            <a:r>
              <a:rPr lang="ru-RU" sz="3200" dirty="0" err="1"/>
              <a:t>Академік</a:t>
            </a:r>
            <a:r>
              <a:rPr lang="ru-RU" sz="3200" dirty="0"/>
              <a:t> А. </a:t>
            </a:r>
            <a:r>
              <a:rPr lang="ru-RU" sz="3200" dirty="0" err="1"/>
              <a:t>Йоффе</a:t>
            </a:r>
            <a:r>
              <a:rPr lang="ru-RU" sz="3200" dirty="0"/>
              <a:t> </a:t>
            </a:r>
            <a:r>
              <a:rPr lang="ru-RU" sz="3200" dirty="0" err="1"/>
              <a:t>своїми</a:t>
            </a:r>
            <a:r>
              <a:rPr lang="ru-RU" sz="3200" dirty="0"/>
              <a:t> </a:t>
            </a:r>
            <a:r>
              <a:rPr lang="ru-RU" sz="3200" dirty="0" err="1"/>
              <a:t>теоретичними</a:t>
            </a:r>
            <a:r>
              <a:rPr lang="ru-RU" sz="3200" dirty="0"/>
              <a:t> </a:t>
            </a:r>
            <a:r>
              <a:rPr lang="ru-RU" sz="3200" dirty="0" err="1"/>
              <a:t>працями</a:t>
            </a:r>
            <a:r>
              <a:rPr lang="ru-RU" sz="3200" dirty="0"/>
              <a:t> заклав </a:t>
            </a:r>
            <a:r>
              <a:rPr lang="ru-RU" sz="3200" dirty="0" err="1"/>
              <a:t>основи</a:t>
            </a:r>
            <a:r>
              <a:rPr lang="ru-RU" sz="3200" dirty="0"/>
              <a:t> </a:t>
            </a:r>
            <a:r>
              <a:rPr lang="ru-RU" sz="3200" dirty="0" err="1"/>
              <a:t>сучасної</a:t>
            </a:r>
            <a:r>
              <a:rPr lang="ru-RU" sz="3200" dirty="0"/>
              <a:t> </a:t>
            </a:r>
            <a:r>
              <a:rPr lang="ru-RU" sz="3200" dirty="0" err="1"/>
              <a:t>фізики</a:t>
            </a:r>
            <a:r>
              <a:rPr lang="ru-RU" sz="3200" dirty="0"/>
              <a:t> </a:t>
            </a:r>
            <a:r>
              <a:rPr lang="ru-RU" sz="3200" dirty="0" err="1"/>
              <a:t>напівпровідників</a:t>
            </a:r>
            <a:r>
              <a:rPr lang="ru-RU" sz="3200" dirty="0"/>
              <a:t>. У роки </a:t>
            </a:r>
            <a:r>
              <a:rPr lang="ru-RU" sz="3200" dirty="0" err="1"/>
              <a:t>війни</a:t>
            </a:r>
            <a:r>
              <a:rPr lang="ru-RU" sz="3200" dirty="0"/>
              <a:t> </a:t>
            </a:r>
            <a:r>
              <a:rPr lang="ru-RU" sz="3200" dirty="0" err="1"/>
              <a:t>академік</a:t>
            </a:r>
            <a:r>
              <a:rPr lang="ru-RU" sz="3200" dirty="0"/>
              <a:t> І. Курчатов разом з </a:t>
            </a:r>
            <a:r>
              <a:rPr lang="ru-RU" sz="3200" dirty="0" err="1"/>
              <a:t>іншими</a:t>
            </a:r>
            <a:r>
              <a:rPr lang="ru-RU" sz="3200" dirty="0"/>
              <a:t> </a:t>
            </a:r>
            <a:r>
              <a:rPr lang="ru-RU" sz="3200" dirty="0" err="1"/>
              <a:t>вченими</a:t>
            </a:r>
            <a:r>
              <a:rPr lang="ru-RU" sz="3200" dirty="0"/>
              <a:t> </a:t>
            </a:r>
            <a:r>
              <a:rPr lang="ru-RU" sz="3200" dirty="0" err="1"/>
              <a:t>теж</a:t>
            </a:r>
            <a:r>
              <a:rPr lang="ru-RU" sz="3200" dirty="0"/>
              <a:t> </a:t>
            </a:r>
            <a:r>
              <a:rPr lang="ru-RU" sz="3200" dirty="0" err="1"/>
              <a:t>працював</a:t>
            </a:r>
            <a:r>
              <a:rPr lang="ru-RU" sz="3200" dirty="0"/>
              <a:t> над </a:t>
            </a:r>
            <a:r>
              <a:rPr lang="ru-RU" sz="3200" dirty="0" err="1"/>
              <a:t>створенням</a:t>
            </a:r>
            <a:r>
              <a:rPr lang="ru-RU" sz="3200" dirty="0"/>
              <a:t> </a:t>
            </a:r>
            <a:r>
              <a:rPr lang="ru-RU" sz="3200" dirty="0" err="1"/>
              <a:t>атомної</a:t>
            </a:r>
            <a:r>
              <a:rPr lang="ru-RU" sz="3200" dirty="0"/>
              <a:t> </a:t>
            </a:r>
            <a:r>
              <a:rPr lang="ru-RU" sz="3200" dirty="0" err="1"/>
              <a:t>зброї</a:t>
            </a:r>
            <a:r>
              <a:rPr lang="ru-RU" sz="3200" dirty="0"/>
              <a:t>.</a:t>
            </a:r>
            <a:r>
              <a:rPr lang="ru-RU" dirty="0"/>
              <a:t>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458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mage.tsn.ua/media/images2/original/Jun2011/38343833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6048672" cy="36670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87824" y="4149080"/>
            <a:ext cx="55597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Епохальні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в </a:t>
            </a:r>
            <a:r>
              <a:rPr lang="ru-RU" dirty="0" err="1"/>
              <a:t>ядерній</a:t>
            </a:r>
            <a:r>
              <a:rPr lang="ru-RU" dirty="0"/>
              <a:t> </a:t>
            </a:r>
            <a:r>
              <a:rPr lang="ru-RU" dirty="0" err="1"/>
              <a:t>фізиці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зробили</a:t>
            </a:r>
            <a:r>
              <a:rPr lang="ru-RU" dirty="0"/>
              <a:t> переворот у </a:t>
            </a:r>
            <a:r>
              <a:rPr lang="ru-RU" dirty="0" err="1"/>
              <a:t>науці</a:t>
            </a:r>
            <a:r>
              <a:rPr lang="ru-RU" dirty="0"/>
              <a:t> й </a:t>
            </a:r>
            <a:r>
              <a:rPr lang="ru-RU" dirty="0" err="1"/>
              <a:t>техніці</a:t>
            </a:r>
            <a:r>
              <a:rPr lang="ru-RU" dirty="0"/>
              <a:t>, але </a:t>
            </a:r>
            <a:r>
              <a:rPr lang="ru-RU" dirty="0" err="1"/>
              <a:t>спричинилися</a:t>
            </a:r>
            <a:r>
              <a:rPr lang="ru-RU" dirty="0"/>
              <a:t> до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страхітливої</a:t>
            </a:r>
            <a:r>
              <a:rPr lang="ru-RU" dirty="0"/>
              <a:t> </a:t>
            </a:r>
            <a:r>
              <a:rPr lang="ru-RU" dirty="0" err="1"/>
              <a:t>ядерної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, яка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застосована</a:t>
            </a:r>
            <a:r>
              <a:rPr lang="ru-RU" dirty="0"/>
              <a:t> при </a:t>
            </a:r>
            <a:r>
              <a:rPr lang="ru-RU" dirty="0" err="1"/>
              <a:t>бомбардуванні</a:t>
            </a:r>
            <a:r>
              <a:rPr lang="ru-RU" dirty="0"/>
              <a:t> </a:t>
            </a:r>
            <a:r>
              <a:rPr lang="ru-RU" dirty="0" err="1"/>
              <a:t>японських</a:t>
            </a:r>
            <a:r>
              <a:rPr lang="ru-RU" dirty="0"/>
              <a:t>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Хіросіма</a:t>
            </a:r>
            <a:r>
              <a:rPr lang="ru-RU" dirty="0"/>
              <a:t> і </a:t>
            </a:r>
            <a:r>
              <a:rPr lang="ru-RU" dirty="0" err="1"/>
              <a:t>Нагасакі</a:t>
            </a:r>
            <a:r>
              <a:rPr lang="ru-RU" dirty="0"/>
              <a:t> 6-9 </a:t>
            </a:r>
            <a:r>
              <a:rPr lang="ru-RU" dirty="0" err="1"/>
              <a:t>серпня</a:t>
            </a:r>
            <a:r>
              <a:rPr lang="ru-RU" dirty="0"/>
              <a:t> 1945 р. </a:t>
            </a:r>
            <a:r>
              <a:rPr lang="ru-RU" dirty="0" err="1"/>
              <a:t>американськими</a:t>
            </a:r>
            <a:r>
              <a:rPr lang="ru-RU" dirty="0"/>
              <a:t> </a:t>
            </a:r>
            <a:r>
              <a:rPr lang="ru-RU" dirty="0" err="1"/>
              <a:t>військово-повітряними</a:t>
            </a:r>
            <a:r>
              <a:rPr lang="ru-RU" dirty="0"/>
              <a:t> силами.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7271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uk-UA" dirty="0" smtClean="0"/>
              <a:t>Математика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</a:rPr>
              <a:t>У 20-30-х роках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розгорнулися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дослідження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і в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галузі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математики. Широко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відомими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стали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математичні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школи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Німеччині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США,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Франції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Радянському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Союзі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У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Франції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працювали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видатні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математики Ж. Адамар. Е. Борель, А.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Леберг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А. Вейль та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Німеччині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математичну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школу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очолював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видатний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вчений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Д.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Гільберг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а в США – Дж.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Біркгоф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та Н.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Вінер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пізніше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до них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приєдналися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емігранти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Німеччини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Р. Курант, Дж. Нейман,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спеціалісти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зі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світовими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іменами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 В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Радянському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Союзі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діяла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група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талановитих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вчених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серед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С. Бернштейн, І. Виноградов, М.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Келдиш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, А. Колмогоров, П. Новиков, I.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Петровський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+mn-lt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. </a:t>
            </a:r>
            <a:endParaRPr lang="uk-UA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436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</TotalTime>
  <Words>704</Words>
  <Application>Microsoft Office PowerPoint</Application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Розвиток науки в міжвоєнний період</vt:lpstr>
      <vt:lpstr>Фізика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Математика</vt:lpstr>
      <vt:lpstr>Астрономія</vt:lpstr>
      <vt:lpstr>Хімія</vt:lpstr>
      <vt:lpstr>Презентация PowerPoint</vt:lpstr>
      <vt:lpstr>Медицина</vt:lpstr>
      <vt:lpstr>Узагальнення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науки в міжвоєнний період</dc:title>
  <dc:creator>User</dc:creator>
  <cp:lastModifiedBy>User</cp:lastModifiedBy>
  <cp:revision>5</cp:revision>
  <dcterms:created xsi:type="dcterms:W3CDTF">2013-05-15T12:00:17Z</dcterms:created>
  <dcterms:modified xsi:type="dcterms:W3CDTF">2013-05-15T12:43:14Z</dcterms:modified>
</cp:coreProperties>
</file>