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1"/>
  </p:notesMasterIdLst>
  <p:sldIdLst>
    <p:sldId id="268" r:id="rId2"/>
    <p:sldId id="259" r:id="rId3"/>
    <p:sldId id="263" r:id="rId4"/>
    <p:sldId id="264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7B05"/>
    <a:srgbClr val="3B3326"/>
    <a:srgbClr val="7D35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4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9DAC2-88B5-48E8-B394-C83612E0F849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84329-EBC4-481F-9DA0-E8C36A84DE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39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84329-EBC4-481F-9DA0-E8C36A84DEF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86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978" y="5177494"/>
            <a:ext cx="7747687" cy="1470455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18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477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7817" y="278627"/>
            <a:ext cx="205662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9558" y="278626"/>
            <a:ext cx="598839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1537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30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692" y="2903838"/>
            <a:ext cx="7793896" cy="165863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6692" y="4589465"/>
            <a:ext cx="7793896" cy="11687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751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330" y="1585302"/>
            <a:ext cx="4026529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585302"/>
            <a:ext cx="4050180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6845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842" y="234778"/>
            <a:ext cx="8241957" cy="11801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444842" y="1581665"/>
            <a:ext cx="4053340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4843" y="2505075"/>
            <a:ext cx="4053339" cy="3684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581665"/>
            <a:ext cx="4057649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057649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980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1657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74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914" y="321273"/>
            <a:ext cx="29982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3458" y="321273"/>
            <a:ext cx="5128055" cy="57953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1914" y="1921473"/>
            <a:ext cx="2998249" cy="419512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87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659" y="593124"/>
            <a:ext cx="5535827" cy="80319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74376" y="1581664"/>
            <a:ext cx="5516110" cy="458435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602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330" y="253914"/>
            <a:ext cx="8208000" cy="115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000" y="1606379"/>
            <a:ext cx="8208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E185-EA17-4D4E-B145-7865663D73B4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5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5%D1%80%D0%B1%D1%96%D1%8F" TargetMode="External"/><Relationship Id="rId13" Type="http://schemas.openxmlformats.org/officeDocument/2006/relationships/hyperlink" Target="http://uk.wikipedia.org/wiki/%D0%9B%D0%B5%D0%B2_(%D0%B2%D0%B0%D0%BB%D1%8E%D1%82%D0%B0)" TargetMode="External"/><Relationship Id="rId3" Type="http://schemas.openxmlformats.org/officeDocument/2006/relationships/hyperlink" Target="http://uk.wikipedia.org/wiki/%D0%91%D0%B0%D0%BB%D0%BA%D0%B0%D0%BD%D1%81%D1%8C%D0%BA%D0%B8%D0%B9_%D0%BF%D1%96%D0%B2%D0%BE%D1%81%D1%82%D1%80%D1%96%D0%B2" TargetMode="External"/><Relationship Id="rId7" Type="http://schemas.openxmlformats.org/officeDocument/2006/relationships/hyperlink" Target="http://uk.wikipedia.org/wiki/%D0%A2%D1%83%D1%80%D0%B5%D1%87%D1%87%D0%B8%D0%BD%D0%B0" TargetMode="External"/><Relationship Id="rId12" Type="http://schemas.openxmlformats.org/officeDocument/2006/relationships/hyperlink" Target="http://uk.wikipedia.org/wiki/%D0%91%D0%BE%D0%BB%D0%B3%D0%B0%D1%80%D1%81%D1%8C%D0%BA%D0%B0_%D0%BC%D0%BE%D0%B2%D0%B0" TargetMode="External"/><Relationship Id="rId17" Type="http://schemas.openxmlformats.org/officeDocument/2006/relationships/image" Target="../media/image3.gif"/><Relationship Id="rId2" Type="http://schemas.openxmlformats.org/officeDocument/2006/relationships/hyperlink" Target="http://uk.wikipedia.org/wiki/%D0%9F%D1%96%D0%B2%D0%B4%D0%B5%D0%BD%D0%BD%D0%BE-%D0%A1%D1%85%D1%96%D0%B4%D0%BD%D0%B0_%D0%84%D0%B2%D1%80%D0%BE%D0%BF%D0%B0" TargetMode="External"/><Relationship Id="rId16" Type="http://schemas.openxmlformats.org/officeDocument/2006/relationships/hyperlink" Target="http://uk.wikipedia.org/wiki/%D0%9D%D0%90%D0%A2%D0%9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1%80%D0%B5%D1%86%D1%96%D1%8F" TargetMode="External"/><Relationship Id="rId11" Type="http://schemas.openxmlformats.org/officeDocument/2006/relationships/hyperlink" Target="http://uk.wikipedia.org/wiki/%D0%A1%D0%BE%D1%84%D1%96%D1%8F_(%D0%BC%D1%96%D1%81%D1%82%D0%BE)" TargetMode="External"/><Relationship Id="rId5" Type="http://schemas.openxmlformats.org/officeDocument/2006/relationships/hyperlink" Target="http://uk.wikipedia.org/wiki/%D0%94%D1%83%D0%BD%D0%B0%D0%B9" TargetMode="External"/><Relationship Id="rId15" Type="http://schemas.openxmlformats.org/officeDocument/2006/relationships/hyperlink" Target="http://uk.wikipedia.org/wiki/%D0%84%D0%A1" TargetMode="External"/><Relationship Id="rId10" Type="http://schemas.openxmlformats.org/officeDocument/2006/relationships/hyperlink" Target="http://uk.wikipedia.org/wiki/%D0%A7%D0%BE%D1%80%D0%BD%D0%B5_%D0%BC%D0%BE%D1%80%D0%B5" TargetMode="External"/><Relationship Id="rId4" Type="http://schemas.openxmlformats.org/officeDocument/2006/relationships/hyperlink" Target="http://uk.wikipedia.org/wiki/%D0%A0%D1%83%D0%BC%D1%83%D0%BD%D1%96%D1%8F" TargetMode="External"/><Relationship Id="rId9" Type="http://schemas.openxmlformats.org/officeDocument/2006/relationships/hyperlink" Target="http://uk.wikipedia.org/wiki/%D0%A0%D0%B5%D1%81%D0%BF%D1%83%D0%B1%D0%BB%D1%96%D0%BA%D0%B0_%D0%9C%D0%B0%D0%BA%D0%B5%D0%B4%D0%BE%D0%BD%D1%96%D1%8F" TargetMode="External"/><Relationship Id="rId14" Type="http://schemas.openxmlformats.org/officeDocument/2006/relationships/hyperlink" Target="http://uk.wikipedia.org/wiki/%D0%9E%D0%9E%D0%9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33020" y="1004207"/>
            <a:ext cx="7793896" cy="5347606"/>
          </a:xfrm>
        </p:spPr>
        <p:txBody>
          <a:bodyPr>
            <a:prstTxWarp prst="textCascadeUp">
              <a:avLst/>
            </a:prstTxWarp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sz="6000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Болгарія після другої світової війни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71501" y="285749"/>
            <a:ext cx="8254092" cy="627017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</a:t>
            </a:r>
            <a:r>
              <a:rPr lang="ru-RU" sz="36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Презентація</a:t>
            </a:r>
            <a:r>
              <a:rPr lang="ru-RU" sz="3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тему</a:t>
            </a:r>
            <a:r>
              <a:rPr lang="ru-RU" sz="3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36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                                                             </a:t>
            </a:r>
            <a:r>
              <a:rPr lang="ru-RU" sz="20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підготувала</a:t>
            </a:r>
            <a:r>
              <a:rPr lang="ru-RU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учениця</a:t>
            </a:r>
            <a:r>
              <a:rPr lang="ru-RU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11А </a:t>
            </a:r>
            <a:r>
              <a:rPr lang="ru-RU" sz="20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класу</a:t>
            </a:r>
            <a:r>
              <a:rPr lang="en-US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r>
              <a:rPr lang="en-US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                                                                                 </a:t>
            </a:r>
            <a:r>
              <a:rPr lang="ru-RU" sz="20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Сенюк</a:t>
            </a:r>
            <a:r>
              <a:rPr lang="ru-RU" sz="2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Вікторія</a:t>
            </a:r>
            <a:endParaRPr lang="ru-RU" sz="2000" dirty="0" smtClean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relaxedInset"/>
              <a:contourClr>
                <a:srgbClr val="DDDDDD"/>
              </a:contourClr>
            </a:sp3d>
          </a:bodyPr>
          <a:lstStyle/>
          <a:p>
            <a:r>
              <a:rPr lang="ru-RU" sz="48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План</a:t>
            </a:r>
            <a:endParaRPr lang="ru-RU" sz="4800" b="1" spc="150" dirty="0">
              <a:ln w="11430"/>
              <a:solidFill>
                <a:srgbClr val="92D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700" y="1606379"/>
            <a:ext cx="8208000" cy="4572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dirty="0" smtClean="0">
                <a:solidFill>
                  <a:srgbClr val="92D050"/>
                </a:solidFill>
              </a:rPr>
              <a:t>1.</a:t>
            </a:r>
            <a:r>
              <a:rPr lang="uk-UA" sz="2800" dirty="0" smtClean="0">
                <a:solidFill>
                  <a:srgbClr val="92D050"/>
                </a:solidFill>
              </a:rPr>
              <a:t> </a:t>
            </a:r>
            <a:r>
              <a:rPr lang="uk-UA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Загальні </a:t>
            </a:r>
            <a:r>
              <a:rPr lang="uk-UA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відомості</a:t>
            </a:r>
            <a:r>
              <a:rPr lang="uk-UA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800" b="1" spc="150" dirty="0" err="1" smtClean="0">
                <a:ln w="1143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Державні</a:t>
            </a:r>
            <a:r>
              <a:rPr lang="ru-RU" sz="2800" b="1" spc="150" dirty="0" smtClean="0">
                <a:ln w="1143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800" b="1" spc="150" dirty="0" err="1" smtClean="0">
                <a:ln w="1143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символи</a:t>
            </a:r>
            <a:endParaRPr lang="ru-RU" sz="28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sz="2800" dirty="0" smtClean="0">
                <a:solidFill>
                  <a:srgbClr val="92D050"/>
                </a:solidFill>
              </a:rPr>
              <a:t>2.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Прихід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комуністів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влади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Ліквідація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монархії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Правління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Т.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Живкова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endParaRPr lang="en-US" sz="28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sz="2800" dirty="0" smtClean="0">
                <a:solidFill>
                  <a:srgbClr val="92D050"/>
                </a:solidFill>
              </a:rPr>
              <a:t>3.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Революція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1989р.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Сучасне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становище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Болгарії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37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1.</a:t>
            </a:r>
            <a:r>
              <a:rPr lang="uk-UA" sz="48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Загальні </a:t>
            </a:r>
            <a:r>
              <a:rPr lang="uk-UA" sz="48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відомості.</a:t>
            </a:r>
            <a:endParaRPr lang="ru-RU" sz="4800" b="1" spc="150" dirty="0">
              <a:ln w="11430"/>
              <a:solidFill>
                <a:srgbClr val="92D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000" y="1606379"/>
            <a:ext cx="8422907" cy="47777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vi-VN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  <a:r>
              <a:rPr lang="vi-VN" b="1" dirty="0" smtClean="0">
                <a:solidFill>
                  <a:srgbClr val="92D050"/>
                </a:solidFill>
              </a:rPr>
              <a:t>Респу́бліка Болга́рія</a:t>
            </a:r>
            <a:r>
              <a:rPr lang="vi-VN" dirty="0" smtClean="0">
                <a:solidFill>
                  <a:srgbClr val="92D050"/>
                </a:solidFill>
              </a:rPr>
              <a:t>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— держава у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2" tooltip="Південно-Східна Європа"/>
              </a:rPr>
              <a:t>Південно-Східній Європі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розташована в східній частині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3" tooltip="Балканський півострів"/>
              </a:rPr>
              <a:t>Балканського півострова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займає 22% його території. Межує на півночі з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4" tooltip="Румунія"/>
              </a:rPr>
              <a:t>Румунією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вздовж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5" tooltip="Дунай"/>
              </a:rPr>
              <a:t>Дунаю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на півдні — з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6" tooltip="Греція"/>
              </a:rPr>
              <a:t>Грецією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і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7" tooltip="Туреччина"/>
              </a:rPr>
              <a:t>Туреччиною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на заході — з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8" tooltip="Сербія"/>
              </a:rPr>
              <a:t>Сербією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і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9" tooltip="Республіка Македонія"/>
              </a:rPr>
              <a:t>Македонією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На сході омивається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0" tooltip="Чорне море"/>
              </a:rPr>
              <a:t>Чорним морем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Загальна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довжина державного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кордону2245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км, з них 1181 км — сухоземний, 686 км — річковий, і 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морський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378 км. 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Площа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110,9 тис. км², населення 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—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7,576 млн (2010), столиця і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найбільше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місто —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1" tooltip="Софія (місто)"/>
              </a:rPr>
              <a:t>Софія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офіційна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мова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2" tooltip="Болгарська мова"/>
              </a:rPr>
              <a:t>болгарська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грошова 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одиниця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3" tooltip="Лев (валюта)"/>
              </a:rPr>
              <a:t>лев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Болгарія — член міжнародних 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організацій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4" tooltip="ООН"/>
              </a:rPr>
              <a:t>ООН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5" tooltip="ЄС"/>
              </a:rPr>
              <a:t>ЄС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 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  <a:hlinkClick r:id="rId16" tooltip="НАТО"/>
              </a:rPr>
              <a:t>НАТО</a:t>
            </a:r>
            <a:r>
              <a:rPr lang="vi-VN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bulgaria_map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834983" y="3352255"/>
            <a:ext cx="4192640" cy="33892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400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Державні</a:t>
            </a:r>
            <a:r>
              <a:rPr lang="ru-RU" sz="44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4400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символи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999" y="1347107"/>
            <a:ext cx="4659171" cy="48312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Державний</a:t>
            </a: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прапор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Біла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смуга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символ миру та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свободи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зелена —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природні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багатства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країни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червона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символ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мужності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крові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патріотів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яку пролито в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боротьбі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незалежність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Прапор у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нинішньому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варіанті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існує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1947 року.</a:t>
            </a:r>
          </a:p>
          <a:p>
            <a:r>
              <a:rPr lang="ru-RU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Державний</a:t>
            </a: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герб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: Герб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Республіки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Болгарія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золотий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коронований лев,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стоїть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задніх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лапах, на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червоному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тлі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формі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щиту,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яким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напис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: «Сила в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об'єднанні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». </a:t>
            </a:r>
          </a:p>
          <a:p>
            <a:r>
              <a:rPr lang="ru-RU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Державний</a:t>
            </a: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гімн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Державним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гімном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пісня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«Мила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Батьківщино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».</a:t>
            </a:r>
          </a:p>
          <a:p>
            <a:endParaRPr lang="ru-RU" dirty="0"/>
          </a:p>
        </p:txBody>
      </p:sp>
      <p:pic>
        <p:nvPicPr>
          <p:cNvPr id="4" name="Рисунок 3" descr="C3E5F0E120C1EEEBE3E0F0E8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1496" y="1187904"/>
            <a:ext cx="3143250" cy="2686050"/>
          </a:xfrm>
          <a:prstGeom prst="rect">
            <a:avLst/>
          </a:prstGeom>
        </p:spPr>
      </p:pic>
      <p:pic>
        <p:nvPicPr>
          <p:cNvPr id="5" name="Рисунок 4" descr="e232917bf3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1087" y="3992337"/>
            <a:ext cx="3186802" cy="21206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330" y="253913"/>
            <a:ext cx="8208000" cy="2326001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Прихід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комуністів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до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влади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Ліквідація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монархії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Правління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Т. </a:t>
            </a:r>
            <a:r>
              <a:rPr lang="ru-RU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Живкова</a:t>
            </a:r>
            <a:r>
              <a:rPr lang="ru-RU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000" y="1934936"/>
            <a:ext cx="8208000" cy="358412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Після вересневого повстання 1944 року в Болгарії влада перейшла до рук вітчизняного фронту, провідні ролі в якому відігравали </a:t>
            </a:r>
            <a:r>
              <a:rPr lang="uk-UA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комуністи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– члени болгарської робітничої партії. Коаліційний уряд в основному складався з представників правих партій, але комуністам належали ключові міністерства – внутрішніх справ,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юстицій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Була проведена аграрна реформа. В вересні 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</a:rPr>
              <a:t>1946 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року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був проведений референдум, за результатами якого було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ліквідовано монархію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Болгарію проголошено народною республікою. У грудні 1947 року прийнята нова конституція країни, яка узаконила всевладдя комуністів і проголосила будівництво соціалізму за радянським зразком: розпочато індустріалізацію в країні та кооперування селян.</a:t>
            </a:r>
            <a:endParaRPr lang="ru-RU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999" y="530679"/>
            <a:ext cx="4651008" cy="56477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60-ті рр. стали роками розквіту культу Генерального секретаря ЦК БРП </a:t>
            </a:r>
            <a:r>
              <a:rPr lang="uk-UA" sz="2000" i="1" dirty="0" smtClean="0">
                <a:solidFill>
                  <a:schemeClr val="accent5">
                    <a:lumMod val="75000"/>
                  </a:schemeClr>
                </a:solidFill>
              </a:rPr>
              <a:t>В.</a:t>
            </a:r>
            <a:r>
              <a:rPr lang="uk-UA" sz="2000" i="1" dirty="0" err="1" smtClean="0">
                <a:solidFill>
                  <a:schemeClr val="accent5">
                    <a:lumMod val="75000"/>
                  </a:schemeClr>
                </a:solidFill>
              </a:rPr>
              <a:t>Червенкова</a:t>
            </a:r>
            <a:r>
              <a:rPr lang="uk-UA" sz="20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uk-UA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 1954 році болгарську комуністичну партію (нова назва) очолив </a:t>
            </a:r>
            <a:r>
              <a:rPr lang="uk-UA" sz="2000" i="1" dirty="0" smtClean="0">
                <a:solidFill>
                  <a:schemeClr val="accent5">
                    <a:lumMod val="75000"/>
                  </a:schemeClr>
                </a:solidFill>
              </a:rPr>
              <a:t>Т. </a:t>
            </a:r>
            <a:r>
              <a:rPr lang="uk-UA" sz="2000" i="1" dirty="0" err="1" smtClean="0">
                <a:solidFill>
                  <a:schemeClr val="accent5">
                    <a:lumMod val="75000"/>
                  </a:schemeClr>
                </a:solidFill>
              </a:rPr>
              <a:t>Живков</a:t>
            </a:r>
            <a:r>
              <a:rPr lang="uk-UA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який взяв курс на прискорене будівництво соціалізму. За короткий час було націоналізовано 98% промисловості, а у 1958 році Болгарія першою серед країн соціалізму завершила кооперування селянства. Наприкінці 60рр. уряд сповістив про побудову основ соціалізму. Болгарія перетворилася на індустріально-аграрну країну. Водночас вона зберігала високі темпи зростання сільськогосподарського виробництва і стала великим постачальником його на світовий ринок. 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 descr="280px-Bundesarchiv_Bild_183-B0115-0010-066,_Berlin,_VI._SED-Parteitag,_Warnke,_Shiwkow_-_Zhivk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9479" y="3084740"/>
            <a:ext cx="2667000" cy="2762250"/>
          </a:xfrm>
          <a:prstGeom prst="rect">
            <a:avLst/>
          </a:prstGeom>
        </p:spPr>
      </p:pic>
      <p:pic>
        <p:nvPicPr>
          <p:cNvPr id="5" name="Рисунок 4" descr="valko thervenko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02765" y="377598"/>
            <a:ext cx="1800225" cy="25431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000" y="587829"/>
            <a:ext cx="8208000" cy="55905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 1971 році була прийнята нова програма БКП, нова конституція НРБ, що проголосили план побудови </a:t>
            </a:r>
            <a:r>
              <a:rPr lang="uk-UA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„розвинутого</a:t>
            </a:r>
            <a:r>
              <a:rPr lang="uk-UA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соціалістичного </a:t>
            </a:r>
            <a:r>
              <a:rPr lang="uk-UA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суспільства”</a:t>
            </a:r>
            <a:r>
              <a:rPr lang="uk-UA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Болгарії. Монополія БКП призвела до зосередження всіх важелів управління в руках сімейного клану </a:t>
            </a:r>
            <a:r>
              <a:rPr lang="uk-UA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Живкова</a:t>
            </a:r>
            <a:r>
              <a:rPr lang="uk-UA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В тоталітарному суспільстві не допускалося інакомислення, думки рядових комуністів ігнорувалися, а друга політична партія країни – Болгарський землеробський народний союз, була цілком залежна від компартії</a:t>
            </a:r>
            <a:r>
              <a:rPr lang="uk-UA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У 70-ті рр. розпочинається спад виробництва, а з 80-х рр. – наростання кризових явищ в болгарському суспільстві. Загострило ситуацію в країні і рішення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Живкова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у 1984 році асимілювати турецьке населення півдня Болгарії (1 млн. з 9 млн. жителів країни): туркам примусом нав’язувалися болгарські прізвища.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Живков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як і інші керівники-диктатори соціалізму негативно поставився до Горбачовської перебудови в СРСР, але в суспільстві усвідомлювалась необхідність рішучих реформ. В листопаді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1989 року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не пленумі ЦК БКП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Живков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був звинувачений у злочинних методах керівництва і вимушений був піти у відставку.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Падіння авторитарного режиму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Живкова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сприяло поступовій ліквідації монополії компартії на владу, в якій відбулися радикальні зміни і з початку 1990 року вона стала називатись </a:t>
            </a:r>
            <a:r>
              <a:rPr lang="uk-UA" b="1" i="1" dirty="0" smtClean="0">
                <a:solidFill>
                  <a:schemeClr val="accent5">
                    <a:lumMod val="75000"/>
                  </a:schemeClr>
                </a:solidFill>
              </a:rPr>
              <a:t>Болгарською соціалістичною партією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(БСП).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4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</a:t>
            </a:r>
            <a:r>
              <a:rPr lang="ru-RU" sz="4400" b="1" spc="150" dirty="0" err="1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Революція</a:t>
            </a:r>
            <a:r>
              <a:rPr lang="ru-RU" sz="4400" b="1" spc="150" dirty="0" smtClean="0">
                <a:ln w="11430"/>
                <a:solidFill>
                  <a:srgbClr val="92D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1989р. </a:t>
            </a:r>
            <a:r>
              <a:rPr 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999" y="1028700"/>
            <a:ext cx="5222507" cy="514967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 короткий час на політичній арені Болгарії виникло понад 50 різних партій. Головною опозиційною силою в країні став, створений у грудні 1989 року,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Союз демократичних сил (СДС),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до якого увійшли 16 партій, об’єднань і рухів. Його очолив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Ж. 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</a:rPr>
              <a:t>Желєв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який після виборів у болгарський парламент – Великі народні збори, незважаючи на перемогу БСП, у серпні 1990 року був обраним депутатами президентом країни. В липні 1991 року була прийнята нова демократична Конституція республіки Болгарія. Почалися ринкові перетворення, але слабкість економіки, відсутність досвіду приватизації спричинили різкий спад виробництва. </a:t>
            </a:r>
            <a:r>
              <a:rPr lang="uk-UA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 середину 1994 року 80% населення за рівнем доходів опинилося за межею бідності.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Це призвело до загострення політичного протистояння в болгарському суспільстві. 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 descr="sds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4679" y="1045028"/>
            <a:ext cx="2471929" cy="2471929"/>
          </a:xfrm>
          <a:prstGeom prst="rect">
            <a:avLst/>
          </a:prstGeom>
        </p:spPr>
      </p:pic>
      <p:pic>
        <p:nvPicPr>
          <p:cNvPr id="6" name="Рисунок 5" descr="t245_2375497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8745" y="3761272"/>
            <a:ext cx="2420711" cy="26715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000" y="334737"/>
            <a:ext cx="8208000" cy="296363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 виборах 1994 року перемогла соціалістична партія, але й вона не змогла розв’язати економічні проблеми: результатом стало катастрофічне падіння ВЛЦ (середня заробітна плата стала складати 7 доларів на місяць, тоді як при демократах 30), інфляція досягла 150% за рік. Це стало причиною </a:t>
            </a:r>
            <a:r>
              <a:rPr lang="uk-UA" i="1" dirty="0" smtClean="0">
                <a:solidFill>
                  <a:schemeClr val="accent5">
                    <a:lumMod val="50000"/>
                  </a:schemeClr>
                </a:solidFill>
              </a:rPr>
              <a:t>повернення демократів до влади.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У 1996 році президент Болгарії – лідер СДС П. </a:t>
            </a:r>
            <a:r>
              <a:rPr lang="uk-UA" i="1" dirty="0" err="1" smtClean="0">
                <a:solidFill>
                  <a:schemeClr val="accent1">
                    <a:lumMod val="50000"/>
                  </a:schemeClr>
                </a:solidFill>
              </a:rPr>
              <a:t>Стоянов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Демократи перемогли і на парламентських виборах 1997 року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 сьогодні зовнішньополітичні та економічні зв’язки Болгарії поступово переорієнтовуються на Захід. На сьогодні середня заробітна плата становить близько 100 доларів в місяць, а пенсія 50. У 1992 році у Софії укладено договір про дружні відносини та співробітництво між Україною і Болгарією. </a:t>
            </a:r>
            <a:endParaRPr lang="ru-RU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 descr="petyr-stoqnov-gerb-i-reformatorskiqt-blok-shte-upravlqvat-zaedno-1619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57600"/>
            <a:ext cx="5695950" cy="3200400"/>
          </a:xfrm>
          <a:prstGeom prst="rect">
            <a:avLst/>
          </a:prstGeom>
        </p:spPr>
      </p:pic>
      <p:pic>
        <p:nvPicPr>
          <p:cNvPr id="5" name="Рисунок 4" descr="petar-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46863" y="3466191"/>
            <a:ext cx="3810000" cy="3175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0000"/>
  <p:tag name="ISPRING_RESOURCE_PATHS_HASH_2" val="db1da4eeea7f1aba6d9a5a5c29132766ce312b8"/>
</p:tagLst>
</file>

<file path=ppt/theme/theme1.xml><?xml version="1.0" encoding="utf-8"?>
<a:theme xmlns:a="http://schemas.openxmlformats.org/drawingml/2006/main" name="Текстура в коричневых тонах 1305251824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oronet"/>
        <a:ea typeface=""/>
        <a:cs typeface=""/>
      </a:majorFont>
      <a:minorFont>
        <a:latin typeface="Corone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кстура в коричневых тонах 1305251824" id="{41388EB3-C028-4ADB-8D8E-69E832C89FD1}" vid="{9151FF82-3115-4AC8-9126-43F24DFE9EF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714</Words>
  <Application>Microsoft Office PowerPoint</Application>
  <PresentationFormat>Экран (4:3)</PresentationFormat>
  <Paragraphs>37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Текстура в коричневых тонах 1305251824</vt:lpstr>
      <vt:lpstr>Болгарія після другої світової війни </vt:lpstr>
      <vt:lpstr>План</vt:lpstr>
      <vt:lpstr>1.Загальні відомості.</vt:lpstr>
      <vt:lpstr>Державні символи </vt:lpstr>
      <vt:lpstr>2. Прихід комуністів до влади. Ліквідація монархії. Правління Т. Живкова.  </vt:lpstr>
      <vt:lpstr>Слайд 6</vt:lpstr>
      <vt:lpstr>Слайд 7</vt:lpstr>
      <vt:lpstr>3.Революція 1989р. 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Болгарія після другої світової війни</dc:title>
  <dc:creator>Admin</dc:creator>
  <cp:lastModifiedBy>Admin</cp:lastModifiedBy>
  <cp:revision>9</cp:revision>
  <dcterms:created xsi:type="dcterms:W3CDTF">2014-02-11T21:40:18Z</dcterms:created>
  <dcterms:modified xsi:type="dcterms:W3CDTF">2014-02-11T23:04:46Z</dcterms:modified>
</cp:coreProperties>
</file>