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12"/>
  </p:notesMasterIdLst>
  <p:handoutMasterIdLst>
    <p:handoutMasterId r:id="rId13"/>
  </p:handoutMasterIdLst>
  <p:sldIdLst>
    <p:sldId id="332" r:id="rId2"/>
    <p:sldId id="321" r:id="rId3"/>
    <p:sldId id="333" r:id="rId4"/>
    <p:sldId id="334" r:id="rId5"/>
    <p:sldId id="335" r:id="rId6"/>
    <p:sldId id="326" r:id="rId7"/>
    <p:sldId id="323" r:id="rId8"/>
    <p:sldId id="325" r:id="rId9"/>
    <p:sldId id="327" r:id="rId10"/>
    <p:sldId id="336" r:id="rId11"/>
  </p:sldIdLst>
  <p:sldSz cx="9144000" cy="6858000" type="screen4x3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1BB4798-3AE6-4AA4-B37E-4A3977A25F49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6DF1786-28C9-4D32-86C7-2CEC385EC0E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6771F0-F571-43CE-9A76-404D5E7BC558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AAD56A-ACAD-444B-8082-F19401F5E79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74EEBD-30D0-4CC0-8E1C-A2E9D31165A6}" type="datetimeFigureOut">
              <a:rPr lang="en-US" smtClean="0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614D8F4-5A29-4650-9FA7-F819A9AE2EDD}" type="slidenum">
              <a:rPr lang="en-US" smtClean="0"/>
              <a:pPr>
                <a:defRPr/>
              </a:pPr>
              <a:t>‹№›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74EEBD-30D0-4CC0-8E1C-A2E9D31165A6}" type="datetimeFigureOut">
              <a:rPr lang="en-US" smtClean="0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4D8F4-5A29-4650-9FA7-F819A9AE2EDD}" type="slidenum">
              <a:rPr lang="en-US" smtClean="0"/>
              <a:pPr>
                <a:defRPr/>
              </a:pPr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1E74EEBD-30D0-4CC0-8E1C-A2E9D31165A6}" type="datetimeFigureOut">
              <a:rPr lang="en-US" smtClean="0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Прямокут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C614D8F4-5A29-4650-9FA7-F819A9AE2EDD}" type="slidenum">
              <a:rPr lang="en-US" smtClean="0"/>
              <a:pPr>
                <a:defRPr/>
              </a:pPr>
              <a:t>‹№›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74EEBD-30D0-4CC0-8E1C-A2E9D31165A6}" type="datetimeFigureOut">
              <a:rPr lang="en-US" smtClean="0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614D8F4-5A29-4650-9FA7-F819A9AE2EDD}" type="slidenum">
              <a:rPr lang="en-US" smtClean="0"/>
              <a:pPr>
                <a:defRPr/>
              </a:pPr>
              <a:t>‹№›</a:t>
            </a:fld>
            <a:endParaRPr lang="en-US" dirty="0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Прямокут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74EEBD-30D0-4CC0-8E1C-A2E9D31165A6}" type="datetimeFigureOut">
              <a:rPr lang="en-US" smtClean="0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13" name="Місце для номера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614D8F4-5A29-4650-9FA7-F819A9AE2EDD}" type="slidenum">
              <a:rPr lang="en-US" smtClean="0"/>
              <a:pPr>
                <a:defRPr/>
              </a:pPr>
              <a:t>‹№›</a:t>
            </a:fld>
            <a:endParaRPr lang="en-US" dirty="0"/>
          </a:p>
        </p:txBody>
      </p:sp>
      <p:sp>
        <p:nvSpPr>
          <p:cNvPr id="14" name="Місце для нижнього колонтитула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1E74EEBD-30D0-4CC0-8E1C-A2E9D31165A6}" type="datetimeFigureOut">
              <a:rPr lang="en-US" smtClean="0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C614D8F4-5A29-4650-9FA7-F819A9AE2EDD}" type="slidenum">
              <a:rPr lang="en-US" smtClean="0"/>
              <a:pPr>
                <a:defRPr/>
              </a:pPr>
              <a:t>‹№›</a:t>
            </a:fld>
            <a:endParaRPr lang="en-US" dirty="0"/>
          </a:p>
        </p:txBody>
      </p:sp>
      <p:sp>
        <p:nvSpPr>
          <p:cNvPr id="12" name="Місце для нижнього колонтитула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1E74EEBD-30D0-4CC0-8E1C-A2E9D31165A6}" type="datetimeFigureOut">
              <a:rPr lang="en-US" smtClean="0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12" name="Місце для номера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C614D8F4-5A29-4650-9FA7-F819A9AE2EDD}" type="slidenum">
              <a:rPr lang="en-US" smtClean="0"/>
              <a:pPr>
                <a:defRPr/>
              </a:pPr>
              <a:t>‹№›</a:t>
            </a:fld>
            <a:endParaRPr lang="en-US" dirty="0"/>
          </a:p>
        </p:txBody>
      </p:sp>
      <p:sp>
        <p:nvSpPr>
          <p:cNvPr id="14" name="Місце для нижнього колонтитула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Місце для тексту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5" name="Місце для тексту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74EEBD-30D0-4CC0-8E1C-A2E9D31165A6}" type="datetimeFigureOut">
              <a:rPr lang="en-US" smtClean="0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614D8F4-5A29-4650-9FA7-F819A9AE2EDD}" type="slidenum">
              <a:rPr lang="en-US" smtClean="0"/>
              <a:pPr>
                <a:defRPr/>
              </a:pPr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74EEBD-30D0-4CC0-8E1C-A2E9D31165A6}" type="datetimeFigureOut">
              <a:rPr lang="en-US" smtClean="0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614D8F4-5A29-4650-9FA7-F819A9AE2EDD}" type="slidenum">
              <a:rPr lang="en-US" smtClean="0"/>
              <a:pPr>
                <a:defRPr/>
              </a:pPr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74EEBD-30D0-4CC0-8E1C-A2E9D31165A6}" type="datetimeFigureOut">
              <a:rPr lang="en-US" smtClean="0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614D8F4-5A29-4650-9FA7-F819A9AE2EDD}" type="slidenum">
              <a:rPr lang="en-US" smtClean="0"/>
              <a:pPr>
                <a:defRPr/>
              </a:pPr>
              <a:t>‹№›</a:t>
            </a:fld>
            <a:endParaRPr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Прямокут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1E74EEBD-30D0-4CC0-8E1C-A2E9D31165A6}" type="datetimeFigureOut">
              <a:rPr lang="en-US" smtClean="0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13" name="Місце для номера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614D8F4-5A29-4650-9FA7-F819A9AE2EDD}" type="slidenum">
              <a:rPr lang="en-US" smtClean="0"/>
              <a:pPr>
                <a:defRPr/>
              </a:pPr>
              <a:t>‹№›</a:t>
            </a:fld>
            <a:endParaRPr lang="en-US" dirty="0"/>
          </a:p>
        </p:txBody>
      </p:sp>
      <p:sp>
        <p:nvSpPr>
          <p:cNvPr id="14" name="Місце для нижнього колонтитула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E74EEBD-30D0-4CC0-8E1C-A2E9D31165A6}" type="datetimeFigureOut">
              <a:rPr lang="en-US" smtClean="0"/>
              <a:pPr>
                <a:defRPr/>
              </a:pPr>
              <a:t>4/17/2015</a:t>
            </a:fld>
            <a:endParaRPr lang="en-US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окут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614D8F4-5A29-4650-9FA7-F819A9AE2EDD}" type="slidenum">
              <a:rPr lang="en-US" smtClean="0"/>
              <a:pPr>
                <a:defRPr/>
              </a:pPr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5572140"/>
            <a:ext cx="5286412" cy="117635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Війна у В'єтнамі</a:t>
            </a:r>
            <a:endParaRPr lang="uk-UA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64" name="Picture 4" descr="http://www.cosmicintelligenceagency.com/wp-content/uploads/2014/04/hippyprot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14290"/>
            <a:ext cx="7937367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Представники руху хіпі</a:t>
            </a: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5429264"/>
            <a:ext cx="8153400" cy="14287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AU" sz="6000" i="1" dirty="0" smtClean="0">
                <a:latin typeface="Times New Roman" pitchFamily="18" charset="0"/>
                <a:cs typeface="Times New Roman" pitchFamily="18" charset="0"/>
              </a:rPr>
              <a:t>Make love, not war!</a:t>
            </a:r>
            <a:endParaRPr lang="uk-UA" sz="6000" i="1" dirty="0"/>
          </a:p>
        </p:txBody>
      </p:sp>
      <p:pic>
        <p:nvPicPr>
          <p:cNvPr id="6" name="Picture 5" descr="http://number-a.com/blog/wp-content/uploads/2010/11/yoko-lenn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252349" cy="41434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8792" name="Picture 8" descr="http://www.ukrinform.ua/upload/images/2013/July/28.07.2013/6196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285860"/>
            <a:ext cx="3286116" cy="410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8790" name="Picture 6" descr="http://www.okayplayer.com/wp-content/uploads/2013/02/jimi-hendrix-81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571612"/>
            <a:ext cx="3286116" cy="2853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/>
          </p:nvPr>
        </p:nvSpPr>
        <p:spPr>
          <a:xfrm>
            <a:off x="900113" y="1"/>
            <a:ext cx="7772400" cy="1214422"/>
          </a:xfrm>
        </p:spPr>
        <p:txBody>
          <a:bodyPr>
            <a:normAutofit/>
          </a:bodyPr>
          <a:lstStyle/>
          <a:p>
            <a:r>
              <a:rPr lang="ru-RU" i="1" dirty="0" err="1" smtClean="0">
                <a:latin typeface="Arial" charset="0"/>
              </a:rPr>
              <a:t>Короткі</a:t>
            </a:r>
            <a:r>
              <a:rPr lang="ru-RU" i="1" dirty="0" smtClean="0">
                <a:latin typeface="Arial" charset="0"/>
              </a:rPr>
              <a:t> </a:t>
            </a:r>
            <a:r>
              <a:rPr lang="ru-RU" i="1" dirty="0" err="1" smtClean="0">
                <a:latin typeface="Arial" charset="0"/>
              </a:rPr>
              <a:t>відомості</a:t>
            </a:r>
            <a:endParaRPr lang="ru-RU" i="1" dirty="0" smtClean="0">
              <a:latin typeface="Franklin Gothic Book" pitchFamily="34" charset="0"/>
            </a:endParaRPr>
          </a:p>
        </p:txBody>
      </p:sp>
      <p:sp>
        <p:nvSpPr>
          <p:cNvPr id="80899" name="Rectangle 3"/>
          <p:cNvSpPr>
            <a:spLocks noGrp="1"/>
          </p:cNvSpPr>
          <p:nvPr>
            <p:ph sz="quarter" idx="1"/>
          </p:nvPr>
        </p:nvSpPr>
        <p:spPr>
          <a:xfrm>
            <a:off x="323850" y="1643051"/>
            <a:ext cx="8362950" cy="2500329"/>
          </a:xfrm>
        </p:spPr>
        <p:txBody>
          <a:bodyPr>
            <a:normAutofit fontScale="92500" lnSpcReduction="20000"/>
          </a:bodyPr>
          <a:lstStyle/>
          <a:p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В'єтнамська війна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(1959–1975)  — 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війна між комуністичним Північним В'єтнамом(підтримуваним СРСР та КНР) і Південним В'єтнамом (підтримуваним США, Австралією, Новою Зеландією, Південною Кореєю тощо).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умовно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розділити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три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періоди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1.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Партизанська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Південному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В'єтнамі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(1955–1964).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2.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Повномасштабне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військове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втручання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США (1964–1973).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3.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Завершальний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(1973–1975).</a:t>
            </a:r>
          </a:p>
        </p:txBody>
      </p:sp>
      <p:pic>
        <p:nvPicPr>
          <p:cNvPr id="80902" name="Picture 6" descr="http://1tv.com.ua/uploads/announce/2013/02/14/9b306f5c32a4897cd6e222dcced842a686572b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6481" y="4143380"/>
            <a:ext cx="5857007" cy="2516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59352" cy="4495800"/>
          </a:xfrm>
        </p:spPr>
        <p:txBody>
          <a:bodyPr>
            <a:normAutofit fontScale="85000" lnSpcReduction="10000"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Війна почалася як громадянська війна у Південному В'єтнамі; надалі в неї втрутилися Північний В'єтнам і США за підтримки низки інших країн. Таким чином, з одного боку війна велася за возз'єднання двох частин В'єтнаму і створення єдиної держави, а з іншої — за збереження незалежності Південного В'єтнаму. По мірі розвитку подій В'єтнамська війна виявилася пов'язана з громадянськими війнами в Лаосі і Камбоджі, що йшли паралельно. Всі бойові дії в Південно-Східній Азії, які проходили з кінця 1950-х років і до 1975 року, відомі також як Друга індокитайська війна.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4692" name="Picture 4" descr="http://4.bp.blogspot.com/-FnAHzEZ3sv8/UYqbl_--daI/AAAAAAAAHP8/-FasvZvIxUI/s1600/tumblr_m99oovdpB81rw3hfvo1_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285860"/>
            <a:ext cx="3324226" cy="4966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85728"/>
            <a:ext cx="8153400" cy="933472"/>
          </a:xfrm>
        </p:spPr>
        <p:txBody>
          <a:bodyPr>
            <a:normAutofit/>
          </a:bodyPr>
          <a:lstStyle/>
          <a:p>
            <a:r>
              <a:rPr lang="uk-UA" i="1" dirty="0" smtClean="0"/>
              <a:t>Основні дати</a:t>
            </a: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030790" cy="4495800"/>
          </a:xfrm>
        </p:spPr>
        <p:txBody>
          <a:bodyPr>
            <a:noAutofit/>
          </a:bodyPr>
          <a:lstStyle/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1957 - початок збройної боротьби комуністичного підпілля в Південному В'єтнамі ;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Травень 1959 - прийняття керівництвом Північного В'єтнаму рішення про підтримку повстання на Півдні;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Січень 1960 - повстання в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Бенче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, офіційний початок партизанської боротьби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Грудень 1961 - в Південний В'єтнам прибули перші підрозділи Збройних сил США;</a:t>
            </a:r>
          </a:p>
        </p:txBody>
      </p:sp>
      <p:pic>
        <p:nvPicPr>
          <p:cNvPr id="116738" name="Picture 2" descr="http://lauramartinexploreproccess.files.wordpress.com/2011/03/vietnam_protest_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85860"/>
            <a:ext cx="4310061" cy="3284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02228" cy="4495800"/>
          </a:xfrm>
        </p:spPr>
        <p:txBody>
          <a:bodyPr>
            <a:normAutofit fontScale="92500"/>
          </a:bodyPr>
          <a:lstStyle/>
          <a:p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Серпень 1964 - два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тонкинських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інциденту , перший наліт авіації США на Північний В'єтнам , прийняття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тонкинських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резолюції;</a:t>
            </a:r>
          </a:p>
          <a:p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лютий-березень 1965 - початок повномасштабного збройного втручання США у війну.</a:t>
            </a:r>
          </a:p>
          <a:p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27 січня 1973 - підписання Паризької угоди про припинення вогню і відновлення миру у В'єтнамі(вихід США з війни ) ;</a:t>
            </a:r>
          </a:p>
          <a:p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30 квітня 1975 - падіння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південнов'єтнамського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режиму, завершення бойових дій.</a:t>
            </a:r>
          </a:p>
          <a:p>
            <a:endParaRPr lang="uk-UA" dirty="0"/>
          </a:p>
        </p:txBody>
      </p:sp>
      <p:pic>
        <p:nvPicPr>
          <p:cNvPr id="117762" name="Picture 2" descr="http://favim.com/orig/201104/08/Favim.com-147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6792" y="2357430"/>
            <a:ext cx="440720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19" name="Rectangle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030790" cy="4495800"/>
          </a:xfrm>
        </p:spPr>
        <p:txBody>
          <a:bodyPr/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 наслідок війни в Індокитаї його країни здобули незалежність, відбулося поширення комуністичних ідей та прихід комуністів до влади в цьому регіоні; що призвело до зміцнення позиції СРСР і зменшення впливу США.</a:t>
            </a:r>
          </a:p>
          <a:p>
            <a:endParaRPr lang="ru-RU" dirty="0" smtClean="0">
              <a:latin typeface="Arial" charset="0"/>
            </a:endParaRPr>
          </a:p>
        </p:txBody>
      </p:sp>
      <p:pic>
        <p:nvPicPr>
          <p:cNvPr id="86023" name="Picture 7" descr="http://vietnamartwork.files.wordpress.com/2011/05/anti-w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142984"/>
            <a:ext cx="3743325" cy="477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Втрати</a:t>
            </a:r>
            <a:r>
              <a:rPr lang="ru-RU" i="1" dirty="0" smtClean="0"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сторін</a:t>
            </a:r>
            <a:endParaRPr lang="ru-RU" sz="4400" i="1" dirty="0" smtClean="0">
              <a:latin typeface="Times New Roman" pitchFamily="18" charset="0"/>
              <a:ea typeface="DotumChe" pitchFamily="49" charset="-127"/>
              <a:cs typeface="Times New Roman" pitchFamily="18" charset="0"/>
            </a:endParaRPr>
          </a:p>
        </p:txBody>
      </p:sp>
      <p:sp>
        <p:nvSpPr>
          <p:cNvPr id="82947" name="Rectangle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673600" cy="449580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США: 58,000 вбито, 303,635 поранено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В'єтнам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220,375 вбито, 1,170,000 поранено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Північний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В'єтнам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1,100,000 вбито, 600,000 поранено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мирного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В'єтнам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1,581,000 вбито </a:t>
            </a: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Північний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В'єтнам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3,000,000 вбито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Камбоджа: 700,000 вбито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Лаос: 50,000 вбито</a:t>
            </a:r>
          </a:p>
        </p:txBody>
      </p:sp>
      <p:pic>
        <p:nvPicPr>
          <p:cNvPr id="82950" name="Picture 6" descr="http://www.personal.kent.edu/~bsmith30/TheSixties/images/DeathTo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3872" y="1285860"/>
            <a:ext cx="4910128" cy="3917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latin typeface="Arial" charset="0"/>
              </a:rPr>
              <a:t>Факти</a:t>
            </a:r>
            <a:endParaRPr lang="ru-RU" i="1" dirty="0" smtClean="0">
              <a:latin typeface="Arial" charset="0"/>
            </a:endParaRPr>
          </a:p>
        </p:txBody>
      </p:sp>
      <p:sp>
        <p:nvSpPr>
          <p:cNvPr id="84995" name="Rectangle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245104" cy="449580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latin typeface="Arial" charset="0"/>
              </a:rPr>
              <a:t>Величезна кількість військових злочинів з боку США </a:t>
            </a:r>
          </a:p>
          <a:p>
            <a:r>
              <a:rPr lang="uk-UA" dirty="0" smtClean="0">
                <a:latin typeface="Arial" charset="0"/>
              </a:rPr>
              <a:t>Використання засобів масового знищення (напалм, фосфор, отруйні гази і отруйні речовини) проти воїнів патріотичних сил і цивільного населення </a:t>
            </a:r>
          </a:p>
          <a:p>
            <a:r>
              <a:rPr lang="uk-UA" dirty="0" smtClean="0">
                <a:latin typeface="Arial" charset="0"/>
              </a:rPr>
              <a:t>За час бомбардувань В'єтнаму, військами США було скинуто 2,750,000 тонн бомб, що більше, ніж було скинуто Союзниками протягом Другої Світової війни</a:t>
            </a:r>
          </a:p>
        </p:txBody>
      </p:sp>
      <p:pic>
        <p:nvPicPr>
          <p:cNvPr id="84997" name="Picture 5" descr="http://allrock.in.ua/wp-content/uploads/2010/07/aktivizm_hippi_6-199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357298"/>
            <a:ext cx="2938008" cy="4429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культуру</a:t>
            </a:r>
          </a:p>
        </p:txBody>
      </p:sp>
      <p:sp>
        <p:nvSpPr>
          <p:cNvPr id="87043" name="Rectangle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02228" cy="449580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Хіпі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виражало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протест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загальноприйнятої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моралі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прагнення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повернутися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природної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чистоти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через пропаганду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пацифізму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протест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спрямований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В'єтнамської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pic>
        <p:nvPicPr>
          <p:cNvPr id="4" name="Picture 2" descr="http://smart-lab.ru/uploads/images/01/30/91/2013/10/06/49ed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214422"/>
            <a:ext cx="3643338" cy="5213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есічна">
  <a:themeElements>
    <a:clrScheme name="Пересічна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ересічна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ересічна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1107</TotalTime>
  <Words>303</Words>
  <Application>Microsoft Office PowerPoint</Application>
  <PresentationFormat>Екран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Пересічна</vt:lpstr>
      <vt:lpstr>Війна у В'єтнамі</vt:lpstr>
      <vt:lpstr>Короткі відомості</vt:lpstr>
      <vt:lpstr>Слайд 3</vt:lpstr>
      <vt:lpstr>Основні дати</vt:lpstr>
      <vt:lpstr>Слайд 5</vt:lpstr>
      <vt:lpstr>Наслідки війни</vt:lpstr>
      <vt:lpstr>Втрати сторін</vt:lpstr>
      <vt:lpstr>Факти</vt:lpstr>
      <vt:lpstr>Вплив на культуру</vt:lpstr>
      <vt:lpstr>Представники руху хіпі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США</dc:title>
  <dc:creator>Sergey Vorobyev</dc:creator>
  <cp:lastModifiedBy>Admin</cp:lastModifiedBy>
  <cp:revision>65</cp:revision>
  <dcterms:created xsi:type="dcterms:W3CDTF">2008-11-16T09:51:35Z</dcterms:created>
  <dcterms:modified xsi:type="dcterms:W3CDTF">2015-04-17T17:58:52Z</dcterms:modified>
</cp:coreProperties>
</file>