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58" r:id="rId5"/>
    <p:sldId id="259" r:id="rId6"/>
    <p:sldId id="263" r:id="rId7"/>
    <p:sldId id="261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BA540E-86CB-4235-93DB-AE537E230762}" type="doc">
      <dgm:prSet loTypeId="urn:microsoft.com/office/officeart/2005/8/layout/venn3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E6E51FA-33BD-47AD-A17B-337DBAB43D19}">
      <dgm:prSet phldrT="[Текст]"/>
      <dgm:spPr/>
      <dgm:t>
        <a:bodyPr/>
        <a:lstStyle/>
        <a:p>
          <a:r>
            <a:rPr lang="uk-UA" dirty="0" smtClean="0"/>
            <a:t>Війна і підготовка до неї</a:t>
          </a:r>
          <a:endParaRPr lang="ru-RU" dirty="0"/>
        </a:p>
      </dgm:t>
    </dgm:pt>
    <dgm:pt modelId="{6303773C-8888-4997-927A-2C4D8DC737F4}" type="parTrans" cxnId="{0F120D2F-A8E0-45BB-8BBF-F41A96C99E12}">
      <dgm:prSet/>
      <dgm:spPr/>
      <dgm:t>
        <a:bodyPr/>
        <a:lstStyle/>
        <a:p>
          <a:endParaRPr lang="ru-RU"/>
        </a:p>
      </dgm:t>
    </dgm:pt>
    <dgm:pt modelId="{75187584-5F73-466B-95E1-DA472224BEFF}" type="sibTrans" cxnId="{0F120D2F-A8E0-45BB-8BBF-F41A96C99E12}">
      <dgm:prSet/>
      <dgm:spPr/>
      <dgm:t>
        <a:bodyPr/>
        <a:lstStyle/>
        <a:p>
          <a:endParaRPr lang="ru-RU"/>
        </a:p>
      </dgm:t>
    </dgm:pt>
    <dgm:pt modelId="{5F64C52C-56C9-4DC1-B8BF-490BB591E98C}">
      <dgm:prSet phldrT="[Текст]"/>
      <dgm:spPr/>
      <dgm:t>
        <a:bodyPr/>
        <a:lstStyle/>
        <a:p>
          <a:r>
            <a:rPr lang="uk-UA" dirty="0" smtClean="0"/>
            <a:t>Суворе спартанське виховання</a:t>
          </a:r>
          <a:endParaRPr lang="ru-RU" dirty="0"/>
        </a:p>
      </dgm:t>
    </dgm:pt>
    <dgm:pt modelId="{D6220718-6D55-44C3-B7DA-4383D965090F}" type="parTrans" cxnId="{69815D0A-DCB8-4FEA-8460-0FFC4D4147B5}">
      <dgm:prSet/>
      <dgm:spPr/>
      <dgm:t>
        <a:bodyPr/>
        <a:lstStyle/>
        <a:p>
          <a:endParaRPr lang="ru-RU"/>
        </a:p>
      </dgm:t>
    </dgm:pt>
    <dgm:pt modelId="{821F2042-0E8B-4735-AB38-39B328A3EB80}" type="sibTrans" cxnId="{69815D0A-DCB8-4FEA-8460-0FFC4D4147B5}">
      <dgm:prSet/>
      <dgm:spPr/>
      <dgm:t>
        <a:bodyPr/>
        <a:lstStyle/>
        <a:p>
          <a:endParaRPr lang="ru-RU"/>
        </a:p>
      </dgm:t>
    </dgm:pt>
    <dgm:pt modelId="{93A214CC-AFE5-4F0B-8F0D-A65457BA5AB6}">
      <dgm:prSet phldrT="[Текст]"/>
      <dgm:spPr/>
      <dgm:t>
        <a:bodyPr/>
        <a:lstStyle/>
        <a:p>
          <a:r>
            <a:rPr lang="uk-UA" dirty="0" smtClean="0"/>
            <a:t>Ізоляція від зовнішнього світу</a:t>
          </a:r>
          <a:endParaRPr lang="ru-RU" dirty="0"/>
        </a:p>
      </dgm:t>
    </dgm:pt>
    <dgm:pt modelId="{F6F16AB0-E93B-466C-811E-39367AA165ED}" type="parTrans" cxnId="{3A2848BC-22BA-47F4-B069-CA86E9477CAF}">
      <dgm:prSet/>
      <dgm:spPr/>
      <dgm:t>
        <a:bodyPr/>
        <a:lstStyle/>
        <a:p>
          <a:endParaRPr lang="ru-RU"/>
        </a:p>
      </dgm:t>
    </dgm:pt>
    <dgm:pt modelId="{0B1B3932-561C-4C35-9F7A-9A3A59320F1A}" type="sibTrans" cxnId="{3A2848BC-22BA-47F4-B069-CA86E9477CAF}">
      <dgm:prSet/>
      <dgm:spPr/>
      <dgm:t>
        <a:bodyPr/>
        <a:lstStyle/>
        <a:p>
          <a:endParaRPr lang="ru-RU"/>
        </a:p>
      </dgm:t>
    </dgm:pt>
    <dgm:pt modelId="{53B11731-415D-4F67-B417-487484A51122}" type="pres">
      <dgm:prSet presAssocID="{14BA540E-86CB-4235-93DB-AE537E230762}" presName="Name0" presStyleCnt="0">
        <dgm:presLayoutVars>
          <dgm:dir/>
          <dgm:resizeHandles val="exact"/>
        </dgm:presLayoutVars>
      </dgm:prSet>
      <dgm:spPr/>
    </dgm:pt>
    <dgm:pt modelId="{2D5158D3-FCF3-42F3-9859-EBC96EF5DD92}" type="pres">
      <dgm:prSet presAssocID="{7E6E51FA-33BD-47AD-A17B-337DBAB43D19}" presName="Name5" presStyleLbl="vennNode1" presStyleIdx="0" presStyleCnt="3">
        <dgm:presLayoutVars>
          <dgm:bulletEnabled val="1"/>
        </dgm:presLayoutVars>
      </dgm:prSet>
      <dgm:spPr/>
    </dgm:pt>
    <dgm:pt modelId="{BB28D63F-8FFC-4BB9-A144-F31AC49702EC}" type="pres">
      <dgm:prSet presAssocID="{75187584-5F73-466B-95E1-DA472224BEFF}" presName="space" presStyleCnt="0"/>
      <dgm:spPr/>
    </dgm:pt>
    <dgm:pt modelId="{325EE7C0-CE2E-4B8A-985A-7FC580DB1592}" type="pres">
      <dgm:prSet presAssocID="{5F64C52C-56C9-4DC1-B8BF-490BB591E98C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D2B009-05F5-4948-8EE7-E927C66E8AC6}" type="pres">
      <dgm:prSet presAssocID="{821F2042-0E8B-4735-AB38-39B328A3EB80}" presName="space" presStyleCnt="0"/>
      <dgm:spPr/>
    </dgm:pt>
    <dgm:pt modelId="{8EAE05E2-99A1-43E8-A7E5-A3A846638487}" type="pres">
      <dgm:prSet presAssocID="{93A214CC-AFE5-4F0B-8F0D-A65457BA5AB6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0F120D2F-A8E0-45BB-8BBF-F41A96C99E12}" srcId="{14BA540E-86CB-4235-93DB-AE537E230762}" destId="{7E6E51FA-33BD-47AD-A17B-337DBAB43D19}" srcOrd="0" destOrd="0" parTransId="{6303773C-8888-4997-927A-2C4D8DC737F4}" sibTransId="{75187584-5F73-466B-95E1-DA472224BEFF}"/>
    <dgm:cxn modelId="{C45A4904-06AA-4B65-8096-0705BC6D7675}" type="presOf" srcId="{7E6E51FA-33BD-47AD-A17B-337DBAB43D19}" destId="{2D5158D3-FCF3-42F3-9859-EBC96EF5DD92}" srcOrd="0" destOrd="0" presId="urn:microsoft.com/office/officeart/2005/8/layout/venn3"/>
    <dgm:cxn modelId="{2D918D51-6F94-4383-8B46-1481918B5C6E}" type="presOf" srcId="{5F64C52C-56C9-4DC1-B8BF-490BB591E98C}" destId="{325EE7C0-CE2E-4B8A-985A-7FC580DB1592}" srcOrd="0" destOrd="0" presId="urn:microsoft.com/office/officeart/2005/8/layout/venn3"/>
    <dgm:cxn modelId="{23D9AF2B-4F13-4160-AF66-CFF4B2AA00D3}" type="presOf" srcId="{14BA540E-86CB-4235-93DB-AE537E230762}" destId="{53B11731-415D-4F67-B417-487484A51122}" srcOrd="0" destOrd="0" presId="urn:microsoft.com/office/officeart/2005/8/layout/venn3"/>
    <dgm:cxn modelId="{3A2848BC-22BA-47F4-B069-CA86E9477CAF}" srcId="{14BA540E-86CB-4235-93DB-AE537E230762}" destId="{93A214CC-AFE5-4F0B-8F0D-A65457BA5AB6}" srcOrd="2" destOrd="0" parTransId="{F6F16AB0-E93B-466C-811E-39367AA165ED}" sibTransId="{0B1B3932-561C-4C35-9F7A-9A3A59320F1A}"/>
    <dgm:cxn modelId="{FAC7A081-2F1B-4D26-800C-16302894C7A8}" type="presOf" srcId="{93A214CC-AFE5-4F0B-8F0D-A65457BA5AB6}" destId="{8EAE05E2-99A1-43E8-A7E5-A3A846638487}" srcOrd="0" destOrd="0" presId="urn:microsoft.com/office/officeart/2005/8/layout/venn3"/>
    <dgm:cxn modelId="{69815D0A-DCB8-4FEA-8460-0FFC4D4147B5}" srcId="{14BA540E-86CB-4235-93DB-AE537E230762}" destId="{5F64C52C-56C9-4DC1-B8BF-490BB591E98C}" srcOrd="1" destOrd="0" parTransId="{D6220718-6D55-44C3-B7DA-4383D965090F}" sibTransId="{821F2042-0E8B-4735-AB38-39B328A3EB80}"/>
    <dgm:cxn modelId="{85B7681C-52CF-437F-A552-2FD6BC1361E2}" type="presParOf" srcId="{53B11731-415D-4F67-B417-487484A51122}" destId="{2D5158D3-FCF3-42F3-9859-EBC96EF5DD92}" srcOrd="0" destOrd="0" presId="urn:microsoft.com/office/officeart/2005/8/layout/venn3"/>
    <dgm:cxn modelId="{D02EFCAE-AD21-4697-8683-059A319D45EF}" type="presParOf" srcId="{53B11731-415D-4F67-B417-487484A51122}" destId="{BB28D63F-8FFC-4BB9-A144-F31AC49702EC}" srcOrd="1" destOrd="0" presId="urn:microsoft.com/office/officeart/2005/8/layout/venn3"/>
    <dgm:cxn modelId="{FB04C270-63E1-40E9-9AB0-2A28D12FC337}" type="presParOf" srcId="{53B11731-415D-4F67-B417-487484A51122}" destId="{325EE7C0-CE2E-4B8A-985A-7FC580DB1592}" srcOrd="2" destOrd="0" presId="urn:microsoft.com/office/officeart/2005/8/layout/venn3"/>
    <dgm:cxn modelId="{FD4A7BC3-D4FF-4116-BAC0-98816B271351}" type="presParOf" srcId="{53B11731-415D-4F67-B417-487484A51122}" destId="{65D2B009-05F5-4948-8EE7-E927C66E8AC6}" srcOrd="3" destOrd="0" presId="urn:microsoft.com/office/officeart/2005/8/layout/venn3"/>
    <dgm:cxn modelId="{20174DAD-09A8-438B-ADD1-4E8B5CF95CF2}" type="presParOf" srcId="{53B11731-415D-4F67-B417-487484A51122}" destId="{8EAE05E2-99A1-43E8-A7E5-A3A846638487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5158D3-FCF3-42F3-9859-EBC96EF5DD92}">
      <dsp:nvSpPr>
        <dsp:cNvPr id="0" name=""/>
        <dsp:cNvSpPr/>
      </dsp:nvSpPr>
      <dsp:spPr>
        <a:xfrm>
          <a:off x="2678" y="428674"/>
          <a:ext cx="2342554" cy="2342554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8919" tIns="22860" rIns="128919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Війна і підготовка до неї</a:t>
          </a:r>
          <a:endParaRPr lang="ru-RU" sz="1800" kern="1200" dirty="0"/>
        </a:p>
      </dsp:txBody>
      <dsp:txXfrm>
        <a:off x="345737" y="771733"/>
        <a:ext cx="1656436" cy="1656436"/>
      </dsp:txXfrm>
    </dsp:sp>
    <dsp:sp modelId="{325EE7C0-CE2E-4B8A-985A-7FC580DB1592}">
      <dsp:nvSpPr>
        <dsp:cNvPr id="0" name=""/>
        <dsp:cNvSpPr/>
      </dsp:nvSpPr>
      <dsp:spPr>
        <a:xfrm>
          <a:off x="1876722" y="428674"/>
          <a:ext cx="2342554" cy="2342554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8919" tIns="22860" rIns="128919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Суворе спартанське виховання</a:t>
          </a:r>
          <a:endParaRPr lang="ru-RU" sz="1800" kern="1200" dirty="0"/>
        </a:p>
      </dsp:txBody>
      <dsp:txXfrm>
        <a:off x="2219781" y="771733"/>
        <a:ext cx="1656436" cy="1656436"/>
      </dsp:txXfrm>
    </dsp:sp>
    <dsp:sp modelId="{8EAE05E2-99A1-43E8-A7E5-A3A846638487}">
      <dsp:nvSpPr>
        <dsp:cNvPr id="0" name=""/>
        <dsp:cNvSpPr/>
      </dsp:nvSpPr>
      <dsp:spPr>
        <a:xfrm>
          <a:off x="3750766" y="428674"/>
          <a:ext cx="2342554" cy="2342554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8919" tIns="22860" rIns="128919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Ізоляція від зовнішнього світу</a:t>
          </a:r>
          <a:endParaRPr lang="ru-RU" sz="1800" kern="1200" dirty="0"/>
        </a:p>
      </dsp:txBody>
      <dsp:txXfrm>
        <a:off x="4093825" y="771733"/>
        <a:ext cx="1656436" cy="1656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212976"/>
            <a:ext cx="9144000" cy="1242864"/>
          </a:xfrm>
          <a:solidFill>
            <a:schemeClr val="bg1">
              <a:lumMod val="95000"/>
              <a:alpha val="13000"/>
            </a:schemeClr>
          </a:solidFill>
          <a:effectLst>
            <a:softEdge rad="304800"/>
          </a:effectLst>
        </p:spPr>
        <p:txBody>
          <a:bodyPr/>
          <a:lstStyle/>
          <a:p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Спартанц</a:t>
            </a:r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і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5805264"/>
            <a:ext cx="6400800" cy="864096"/>
          </a:xfrm>
        </p:spPr>
        <p:txBody>
          <a:bodyPr>
            <a:normAutofit/>
          </a:bodyPr>
          <a:lstStyle/>
          <a:p>
            <a:pPr algn="r"/>
            <a:r>
              <a:rPr lang="uk-UA" sz="2000" dirty="0" smtClean="0"/>
              <a:t>Підготували учениці 11-Б класу</a:t>
            </a:r>
          </a:p>
          <a:p>
            <a:pPr algn="r"/>
            <a:r>
              <a:rPr lang="uk-UA" sz="2000" dirty="0" smtClean="0"/>
              <a:t>Пархомова Ю., Мироненко Т., </a:t>
            </a:r>
            <a:r>
              <a:rPr lang="uk-UA" sz="2000" dirty="0" err="1" smtClean="0"/>
              <a:t>Філімоненко</a:t>
            </a:r>
            <a:r>
              <a:rPr lang="uk-UA" sz="2000" dirty="0" smtClean="0"/>
              <a:t> 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47671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33567"/>
            <a:ext cx="8229600" cy="1196752"/>
          </a:xfrm>
        </p:spPr>
        <p:txBody>
          <a:bodyPr/>
          <a:lstStyle/>
          <a:p>
            <a:r>
              <a:rPr lang="uk-UA" dirty="0" smtClean="0"/>
              <a:t>6. Релігія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1684784"/>
          </a:xfrm>
        </p:spPr>
        <p:txBody>
          <a:bodyPr/>
          <a:lstStyle/>
          <a:p>
            <a:pPr algn="ctr"/>
            <a:r>
              <a:rPr lang="uk-UA" dirty="0" smtClean="0"/>
              <a:t>Спартанці були багатобожними. </a:t>
            </a:r>
            <a:r>
              <a:rPr lang="ru-RU" dirty="0" err="1"/>
              <a:t>В</a:t>
            </a:r>
            <a:r>
              <a:rPr lang="ru-RU" dirty="0" err="1" smtClean="0"/>
              <a:t>сіх</a:t>
            </a:r>
            <a:r>
              <a:rPr lang="ru-RU" dirty="0" smtClean="0"/>
              <a:t> </a:t>
            </a:r>
            <a:r>
              <a:rPr lang="ru-RU" dirty="0" err="1"/>
              <a:t>богів</a:t>
            </a:r>
            <a:r>
              <a:rPr lang="ru-RU" dirty="0"/>
              <a:t> і богинь </a:t>
            </a:r>
            <a:r>
              <a:rPr lang="ru-RU" dirty="0" err="1"/>
              <a:t>зображають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списом</a:t>
            </a:r>
            <a:r>
              <a:rPr lang="ru-RU" dirty="0"/>
              <a:t> у </a:t>
            </a:r>
            <a:r>
              <a:rPr lang="ru-RU" dirty="0" err="1"/>
              <a:t>руці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вважають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всім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властива</a:t>
            </a:r>
            <a:r>
              <a:rPr lang="ru-RU" dirty="0"/>
              <a:t> </a:t>
            </a:r>
            <a:r>
              <a:rPr lang="ru-RU" dirty="0" err="1"/>
              <a:t>військова</a:t>
            </a:r>
            <a:r>
              <a:rPr lang="ru-RU" dirty="0"/>
              <a:t> доблесть.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177" y="2708920"/>
            <a:ext cx="5466184" cy="3648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815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7. Традиційна кухня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780928"/>
            <a:ext cx="8229600" cy="168478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/>
              <a:t>Найбільше</a:t>
            </a:r>
            <a:r>
              <a:rPr lang="ru-RU" dirty="0"/>
              <a:t> </a:t>
            </a:r>
            <a:r>
              <a:rPr lang="ru-RU" dirty="0" err="1"/>
              <a:t>спартанці</a:t>
            </a:r>
            <a:r>
              <a:rPr lang="ru-RU" dirty="0"/>
              <a:t> </a:t>
            </a:r>
            <a:r>
              <a:rPr lang="ru-RU" dirty="0" err="1"/>
              <a:t>цінують</a:t>
            </a:r>
            <a:r>
              <a:rPr lang="ru-RU" dirty="0"/>
              <a:t> так </a:t>
            </a:r>
            <a:r>
              <a:rPr lang="ru-RU" dirty="0" err="1"/>
              <a:t>звану</a:t>
            </a:r>
            <a:r>
              <a:rPr lang="ru-RU" dirty="0"/>
              <a:t> </a:t>
            </a:r>
            <a:r>
              <a:rPr lang="ru-RU" dirty="0" err="1"/>
              <a:t>чорну</a:t>
            </a:r>
            <a:r>
              <a:rPr lang="ru-RU" dirty="0"/>
              <a:t> юшку, так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старі</a:t>
            </a:r>
            <a:r>
              <a:rPr lang="ru-RU" dirty="0"/>
              <a:t> люди </a:t>
            </a:r>
            <a:r>
              <a:rPr lang="ru-RU" dirty="0" err="1"/>
              <a:t>навіть</a:t>
            </a:r>
            <a:r>
              <a:rPr lang="ru-RU" dirty="0"/>
              <a:t> не </a:t>
            </a:r>
            <a:r>
              <a:rPr lang="ru-RU" dirty="0" err="1"/>
              <a:t>беруть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шматок </a:t>
            </a:r>
            <a:r>
              <a:rPr lang="ru-RU" dirty="0" err="1"/>
              <a:t>м'яса</a:t>
            </a:r>
            <a:r>
              <a:rPr lang="ru-RU" dirty="0"/>
              <a:t>, </a:t>
            </a:r>
            <a:r>
              <a:rPr lang="ru-RU" dirty="0" err="1"/>
              <a:t>але</a:t>
            </a:r>
            <a:r>
              <a:rPr lang="ru-RU" dirty="0"/>
              <a:t> </a:t>
            </a:r>
            <a:r>
              <a:rPr lang="ru-RU" dirty="0" err="1"/>
              <a:t>поступаються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smtClean="0"/>
              <a:t>юнакам. </a:t>
            </a:r>
          </a:p>
          <a:p>
            <a:pPr marL="0" indent="0" algn="r">
              <a:buNone/>
            </a:pPr>
            <a:r>
              <a:rPr lang="ru-RU" dirty="0" smtClean="0"/>
              <a:t>Плутарх «</a:t>
            </a:r>
            <a:r>
              <a:rPr lang="ru-RU" dirty="0" err="1" smtClean="0"/>
              <a:t>Звичаї</a:t>
            </a:r>
            <a:r>
              <a:rPr lang="ru-RU" dirty="0" smtClean="0"/>
              <a:t> </a:t>
            </a:r>
            <a:r>
              <a:rPr lang="ru-RU" dirty="0" err="1" smtClean="0"/>
              <a:t>спартанців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6157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654" y="116632"/>
            <a:ext cx="8229600" cy="1123528"/>
          </a:xfrm>
        </p:spPr>
        <p:txBody>
          <a:bodyPr/>
          <a:lstStyle/>
          <a:p>
            <a:r>
              <a:rPr lang="uk-UA" dirty="0" smtClean="0"/>
              <a:t>1. Загальні відомості: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9825" y="2640614"/>
            <a:ext cx="4782902" cy="2224846"/>
          </a:xfrm>
        </p:spPr>
        <p:txBody>
          <a:bodyPr/>
          <a:lstStyle/>
          <a:p>
            <a:pPr algn="ctr"/>
            <a:r>
              <a:rPr lang="uk-UA" dirty="0" smtClean="0"/>
              <a:t>Спартанці – древній народ, що мешкав на території міста-держави Спарта у Стародавній Греції.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5"/>
            <a:ext cx="3761399" cy="3816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022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115616" y="908720"/>
            <a:ext cx="6702896" cy="936103"/>
          </a:xfrm>
        </p:spPr>
        <p:txBody>
          <a:bodyPr/>
          <a:lstStyle/>
          <a:p>
            <a:pPr algn="ctr"/>
            <a:r>
              <a:rPr lang="uk-UA" dirty="0" err="1" smtClean="0"/>
              <a:t>Мессенія</a:t>
            </a:r>
            <a:r>
              <a:rPr lang="uk-UA" dirty="0" smtClean="0"/>
              <a:t> і </a:t>
            </a:r>
            <a:r>
              <a:rPr lang="uk-UA" dirty="0" err="1" smtClean="0"/>
              <a:t>Лаконіка</a:t>
            </a:r>
            <a:r>
              <a:rPr lang="uk-UA" dirty="0" smtClean="0"/>
              <a:t> – це території які заселяли спартанці.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24398"/>
            <a:ext cx="5334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24399"/>
            <a:ext cx="260266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548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03232" cy="980728"/>
          </a:xfrm>
        </p:spPr>
        <p:txBody>
          <a:bodyPr/>
          <a:lstStyle/>
          <a:p>
            <a:r>
              <a:rPr lang="uk-UA" dirty="0" smtClean="0"/>
              <a:t>Походження: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2764904"/>
          </a:xfrm>
        </p:spPr>
        <p:txBody>
          <a:bodyPr/>
          <a:lstStyle/>
          <a:p>
            <a:r>
              <a:rPr lang="uk-UA" dirty="0" smtClean="0"/>
              <a:t>Войовничі племена дорійців захопили територію ахейської культури. За розвитком дорійці поступалися народам ахейської культури, але володіли зброєю із заліза. Це і відіграло вирішальну роль у війні. І на завойованих землях дорійці створили державу Спарту.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" t="22652" r="1369" b="37189"/>
          <a:stretch/>
        </p:blipFill>
        <p:spPr bwMode="auto">
          <a:xfrm>
            <a:off x="683568" y="3487312"/>
            <a:ext cx="7638496" cy="23899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891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3643361" cy="378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412776"/>
          </a:xfrm>
        </p:spPr>
        <p:txBody>
          <a:bodyPr/>
          <a:lstStyle/>
          <a:p>
            <a:r>
              <a:rPr lang="uk-UA" dirty="0" smtClean="0"/>
              <a:t>2. Риси менталітету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" y="1700808"/>
            <a:ext cx="8229600" cy="1612776"/>
          </a:xfrm>
        </p:spPr>
        <p:txBody>
          <a:bodyPr/>
          <a:lstStyle/>
          <a:p>
            <a:r>
              <a:rPr lang="uk-UA" dirty="0" smtClean="0"/>
              <a:t>Спартанці були лаконічні,</a:t>
            </a:r>
            <a:r>
              <a:rPr lang="uk-UA" dirty="0"/>
              <a:t> фізично </a:t>
            </a:r>
            <a:r>
              <a:rPr lang="uk-UA" dirty="0" smtClean="0"/>
              <a:t>витривалі, невибагливі у побуті. У спартанців у всьому була жорстка дисципліна.</a:t>
            </a:r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25809045"/>
              </p:ext>
            </p:extLst>
          </p:nvPr>
        </p:nvGraphicFramePr>
        <p:xfrm>
          <a:off x="2843808" y="3497589"/>
          <a:ext cx="6096000" cy="3199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63888" y="3238273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i="1" dirty="0" smtClean="0"/>
              <a:t>Спосіб життя спартанців</a:t>
            </a:r>
            <a:r>
              <a:rPr lang="uk-UA" i="1" dirty="0" smtClean="0"/>
              <a:t>: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620910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3. Мова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871942"/>
            <a:ext cx="6336704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/>
              <a:t>Дорійська </a:t>
            </a:r>
            <a:r>
              <a:rPr lang="uk-UA" b="1" dirty="0"/>
              <a:t>давньогрецька мова -  </a:t>
            </a:r>
            <a:r>
              <a:rPr lang="uk-UA" dirty="0" err="1"/>
              <a:t>мова</a:t>
            </a:r>
            <a:r>
              <a:rPr lang="uk-UA" dirty="0"/>
              <a:t> індоєвропейської групи, «пращур» сучасної грецької </a:t>
            </a:r>
            <a:r>
              <a:rPr lang="uk-UA" dirty="0" smtClean="0"/>
              <a:t>мови.</a:t>
            </a:r>
            <a:endParaRPr lang="ru-RU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348175"/>
            <a:ext cx="1287016" cy="4343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559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uk-UA" dirty="0" smtClean="0"/>
              <a:t>4. Культура та звичаї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136904" cy="4680520"/>
          </a:xfrm>
        </p:spPr>
        <p:txBody>
          <a:bodyPr/>
          <a:lstStyle/>
          <a:p>
            <a:r>
              <a:rPr lang="uk-UA" dirty="0" err="1" smtClean="0"/>
              <a:t>Сиситії</a:t>
            </a:r>
            <a:r>
              <a:rPr lang="uk-UA" dirty="0" smtClean="0"/>
              <a:t> – спільні обіди 10-15 сусідських родин. Страви готувались у загальному котлі. </a:t>
            </a:r>
            <a:r>
              <a:rPr lang="ru-RU" dirty="0"/>
              <a:t>Кожного, </a:t>
            </a:r>
            <a:r>
              <a:rPr lang="ru-RU" dirty="0" err="1"/>
              <a:t>хто</a:t>
            </a:r>
            <a:r>
              <a:rPr lang="ru-RU" dirty="0"/>
              <a:t> входить в </a:t>
            </a:r>
            <a:r>
              <a:rPr lang="ru-RU" dirty="0" err="1" smtClean="0"/>
              <a:t>сисситії</a:t>
            </a:r>
            <a:r>
              <a:rPr lang="ru-RU" dirty="0" smtClean="0"/>
              <a:t> </a:t>
            </a:r>
            <a:r>
              <a:rPr lang="ru-RU" dirty="0"/>
              <a:t>старший, </a:t>
            </a:r>
            <a:r>
              <a:rPr lang="ru-RU" dirty="0" err="1"/>
              <a:t>вказуючи</a:t>
            </a:r>
            <a:r>
              <a:rPr lang="ru-RU" dirty="0"/>
              <a:t> на </a:t>
            </a:r>
            <a:r>
              <a:rPr lang="ru-RU" dirty="0" err="1"/>
              <a:t>двері</a:t>
            </a:r>
            <a:r>
              <a:rPr lang="ru-RU" dirty="0"/>
              <a:t>, </a:t>
            </a:r>
            <a:r>
              <a:rPr lang="ru-RU" dirty="0" err="1"/>
              <a:t>попереджає</a:t>
            </a:r>
            <a:r>
              <a:rPr lang="ru-RU" dirty="0"/>
              <a:t>: «</a:t>
            </a:r>
            <a:r>
              <a:rPr lang="ru-RU" dirty="0" err="1"/>
              <a:t>Жодне</a:t>
            </a:r>
            <a:r>
              <a:rPr lang="ru-RU" dirty="0"/>
              <a:t> слово не </a:t>
            </a:r>
            <a:r>
              <a:rPr lang="ru-RU" dirty="0" err="1"/>
              <a:t>виходить</a:t>
            </a:r>
            <a:r>
              <a:rPr lang="ru-RU" dirty="0"/>
              <a:t> за них</a:t>
            </a:r>
            <a:r>
              <a:rPr lang="ru-RU" dirty="0" smtClean="0"/>
              <a:t>».</a:t>
            </a:r>
          </a:p>
          <a:p>
            <a:endParaRPr lang="uk-UA" dirty="0"/>
          </a:p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спартанцям</a:t>
            </a:r>
            <a:r>
              <a:rPr lang="ru-RU" dirty="0"/>
              <a:t> </a:t>
            </a:r>
            <a:r>
              <a:rPr lang="ru-RU" dirty="0" err="1"/>
              <a:t>вдається</a:t>
            </a:r>
            <a:r>
              <a:rPr lang="ru-RU" dirty="0"/>
              <a:t> </a:t>
            </a:r>
            <a:r>
              <a:rPr lang="ru-RU" dirty="0" err="1"/>
              <a:t>перемогти</a:t>
            </a:r>
            <a:r>
              <a:rPr lang="ru-RU" dirty="0"/>
              <a:t> ворога </a:t>
            </a:r>
            <a:r>
              <a:rPr lang="ru-RU" dirty="0" err="1"/>
              <a:t>хитрістю</a:t>
            </a:r>
            <a:r>
              <a:rPr lang="ru-RU" dirty="0"/>
              <a:t>, вони </a:t>
            </a:r>
            <a:r>
              <a:rPr lang="ru-RU" dirty="0" err="1"/>
              <a:t>жертвують</a:t>
            </a:r>
            <a:r>
              <a:rPr lang="ru-RU" dirty="0"/>
              <a:t> богу </a:t>
            </a:r>
            <a:r>
              <a:rPr lang="ru-RU" dirty="0" err="1"/>
              <a:t>Арею</a:t>
            </a:r>
            <a:r>
              <a:rPr lang="ru-RU" dirty="0"/>
              <a:t> </a:t>
            </a:r>
            <a:r>
              <a:rPr lang="ru-RU" dirty="0" err="1"/>
              <a:t>бика</a:t>
            </a:r>
            <a:r>
              <a:rPr lang="ru-RU" dirty="0"/>
              <a:t>, а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перемога</a:t>
            </a:r>
            <a:r>
              <a:rPr lang="ru-RU" dirty="0"/>
              <a:t> </a:t>
            </a:r>
            <a:r>
              <a:rPr lang="ru-RU" dirty="0" err="1"/>
              <a:t>здобута</a:t>
            </a:r>
            <a:r>
              <a:rPr lang="ru-RU" dirty="0"/>
              <a:t> у </a:t>
            </a:r>
            <a:r>
              <a:rPr lang="ru-RU" dirty="0" err="1"/>
              <a:t>відкритому</a:t>
            </a:r>
            <a:r>
              <a:rPr lang="ru-RU" dirty="0"/>
              <a:t> бою, - то </a:t>
            </a:r>
            <a:r>
              <a:rPr lang="ru-RU" dirty="0" err="1"/>
              <a:t>півня</a:t>
            </a:r>
            <a:r>
              <a:rPr lang="ru-RU" dirty="0"/>
              <a:t>. Таким чином вони </a:t>
            </a:r>
            <a:r>
              <a:rPr lang="ru-RU" dirty="0" err="1"/>
              <a:t>привчають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воєначальників</a:t>
            </a:r>
            <a:r>
              <a:rPr lang="ru-RU" dirty="0"/>
              <a:t> бути не просто </a:t>
            </a:r>
            <a:r>
              <a:rPr lang="ru-RU" dirty="0" err="1"/>
              <a:t>войовничими</a:t>
            </a:r>
            <a:r>
              <a:rPr lang="ru-RU" dirty="0"/>
              <a:t>, а й </a:t>
            </a:r>
            <a:r>
              <a:rPr lang="ru-RU" dirty="0" err="1"/>
              <a:t>освоювати</a:t>
            </a:r>
            <a:r>
              <a:rPr lang="ru-RU" dirty="0"/>
              <a:t> </a:t>
            </a:r>
            <a:r>
              <a:rPr lang="ru-RU" dirty="0" err="1"/>
              <a:t>полководницьке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8860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435280" cy="2764904"/>
          </a:xfrm>
        </p:spPr>
        <p:txBody>
          <a:bodyPr/>
          <a:lstStyle/>
          <a:p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воєн</a:t>
            </a:r>
            <a:r>
              <a:rPr lang="ru-RU" dirty="0"/>
              <a:t> </a:t>
            </a:r>
            <a:r>
              <a:rPr lang="ru-RU" dirty="0" err="1" smtClean="0"/>
              <a:t>спартанці</a:t>
            </a:r>
            <a:r>
              <a:rPr lang="ru-RU" dirty="0" smtClean="0"/>
              <a:t> </a:t>
            </a:r>
            <a:r>
              <a:rPr lang="ru-RU" dirty="0"/>
              <a:t>носили </a:t>
            </a:r>
            <a:r>
              <a:rPr lang="ru-RU" dirty="0" err="1" smtClean="0"/>
              <a:t>одяг</a:t>
            </a:r>
            <a:r>
              <a:rPr lang="ru-RU" dirty="0" smtClean="0"/>
              <a:t> </a:t>
            </a:r>
            <a:r>
              <a:rPr lang="ru-RU" dirty="0" err="1"/>
              <a:t>червоного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: </a:t>
            </a:r>
            <a:r>
              <a:rPr lang="ru-RU" dirty="0" err="1"/>
              <a:t>по-перше</a:t>
            </a:r>
            <a:r>
              <a:rPr lang="ru-RU" dirty="0"/>
              <a:t>, вони </a:t>
            </a:r>
            <a:r>
              <a:rPr lang="ru-RU" dirty="0" err="1"/>
              <a:t>вважали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колір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мужнім</a:t>
            </a:r>
            <a:r>
              <a:rPr lang="ru-RU" dirty="0"/>
              <a:t>, а </a:t>
            </a:r>
            <a:r>
              <a:rPr lang="ru-RU" dirty="0" err="1"/>
              <a:t>по-друге</a:t>
            </a:r>
            <a:r>
              <a:rPr lang="ru-RU" dirty="0"/>
              <a:t>,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здавалося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криваво-червоний</a:t>
            </a:r>
            <a:r>
              <a:rPr lang="ru-RU" dirty="0"/>
              <a:t> </a:t>
            </a:r>
            <a:r>
              <a:rPr lang="ru-RU" dirty="0" err="1"/>
              <a:t>колір</a:t>
            </a:r>
            <a:r>
              <a:rPr lang="ru-RU" dirty="0"/>
              <a:t> повинен </a:t>
            </a:r>
            <a:r>
              <a:rPr lang="ru-RU" dirty="0" err="1"/>
              <a:t>наганяти</a:t>
            </a:r>
            <a:r>
              <a:rPr lang="ru-RU" dirty="0"/>
              <a:t> </a:t>
            </a:r>
            <a:r>
              <a:rPr lang="ru-RU" dirty="0" err="1"/>
              <a:t>жах</a:t>
            </a:r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супротивників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хто</a:t>
            </a:r>
            <a:r>
              <a:rPr lang="ru-RU" dirty="0"/>
              <a:t> з </a:t>
            </a:r>
            <a:r>
              <a:rPr lang="ru-RU" dirty="0" err="1"/>
              <a:t>спартанців</a:t>
            </a:r>
            <a:r>
              <a:rPr lang="ru-RU" dirty="0"/>
              <a:t> буде поранений, ворогам </a:t>
            </a:r>
            <a:r>
              <a:rPr lang="ru-RU" dirty="0" err="1"/>
              <a:t>це</a:t>
            </a:r>
            <a:r>
              <a:rPr lang="ru-RU" dirty="0"/>
              <a:t> буде </a:t>
            </a:r>
            <a:r>
              <a:rPr lang="ru-RU" dirty="0" err="1"/>
              <a:t>непомітно</a:t>
            </a:r>
            <a:r>
              <a:rPr lang="ru-RU" dirty="0"/>
              <a:t>, так як </a:t>
            </a:r>
            <a:r>
              <a:rPr lang="ru-RU" dirty="0" err="1"/>
              <a:t>подібність</a:t>
            </a:r>
            <a:r>
              <a:rPr lang="ru-RU" dirty="0"/>
              <a:t> </a:t>
            </a:r>
            <a:r>
              <a:rPr lang="ru-RU" dirty="0" err="1" smtClean="0"/>
              <a:t>кольорів</a:t>
            </a:r>
            <a:r>
              <a:rPr lang="ru-RU" dirty="0" smtClean="0"/>
              <a:t> дозволить </a:t>
            </a:r>
            <a:r>
              <a:rPr lang="ru-RU" dirty="0" err="1"/>
              <a:t>приховати</a:t>
            </a:r>
            <a:r>
              <a:rPr lang="ru-RU" dirty="0"/>
              <a:t> кров.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7272808" cy="3100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753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uk-UA" dirty="0" smtClean="0"/>
              <a:t>5.Фольклор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5576" y="1844824"/>
            <a:ext cx="7488832" cy="3528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спартанців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хори: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кожен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свят представляв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певний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старців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починаючи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співав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r>
              <a:rPr lang="ru-RU" i="1" dirty="0" smtClean="0"/>
              <a:t>«Колись </a:t>
            </a:r>
            <a:r>
              <a:rPr lang="ru-RU" i="1" dirty="0" err="1"/>
              <a:t>були</a:t>
            </a:r>
            <a:r>
              <a:rPr lang="ru-RU" i="1" dirty="0"/>
              <a:t> ми </a:t>
            </a:r>
            <a:r>
              <a:rPr lang="ru-RU" i="1" dirty="0" err="1"/>
              <a:t>сильні</a:t>
            </a:r>
            <a:r>
              <a:rPr lang="ru-RU" i="1" dirty="0"/>
              <a:t> і </a:t>
            </a:r>
            <a:r>
              <a:rPr lang="ru-RU" i="1" dirty="0" err="1"/>
              <a:t>молоді</a:t>
            </a:r>
            <a:r>
              <a:rPr lang="ru-RU" i="1" dirty="0" smtClean="0"/>
              <a:t>!»</a:t>
            </a:r>
            <a:endParaRPr lang="ru-RU" i="1" dirty="0"/>
          </a:p>
          <a:p>
            <a:pPr marL="0" indent="0">
              <a:buNone/>
            </a:pP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змінював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хор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мужів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i="1" dirty="0" smtClean="0"/>
              <a:t>«А </a:t>
            </a:r>
            <a:r>
              <a:rPr lang="ru-RU" i="1" dirty="0"/>
              <a:t>ми </a:t>
            </a:r>
            <a:r>
              <a:rPr lang="ru-RU" i="1" dirty="0" err="1"/>
              <a:t>сильні</a:t>
            </a:r>
            <a:r>
              <a:rPr lang="ru-RU" i="1" dirty="0"/>
              <a:t> і </a:t>
            </a:r>
            <a:r>
              <a:rPr lang="ru-RU" i="1" dirty="0" err="1"/>
              <a:t>нині</a:t>
            </a:r>
            <a:r>
              <a:rPr lang="ru-RU" i="1" dirty="0"/>
              <a:t>. - </a:t>
            </a:r>
            <a:r>
              <a:rPr lang="ru-RU" i="1" dirty="0" err="1"/>
              <a:t>Хочеш</a:t>
            </a:r>
            <a:r>
              <a:rPr lang="ru-RU" i="1" dirty="0"/>
              <a:t>, так </a:t>
            </a:r>
            <a:r>
              <a:rPr lang="ru-RU" i="1" dirty="0" err="1"/>
              <a:t>спробуй</a:t>
            </a:r>
            <a:r>
              <a:rPr lang="ru-RU" i="1" dirty="0"/>
              <a:t> сам</a:t>
            </a:r>
            <a:r>
              <a:rPr lang="ru-RU" i="1" dirty="0" smtClean="0"/>
              <a:t>.»</a:t>
            </a:r>
            <a:endParaRPr lang="ru-RU" i="1" dirty="0"/>
          </a:p>
          <a:p>
            <a:pPr marL="0" indent="0">
              <a:buNone/>
            </a:pP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Третій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хлопчиків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підхоплював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r>
              <a:rPr lang="ru-RU" i="1" dirty="0" smtClean="0"/>
              <a:t>«А </a:t>
            </a:r>
            <a:r>
              <a:rPr lang="ru-RU" i="1" dirty="0"/>
              <a:t>ми </a:t>
            </a:r>
            <a:r>
              <a:rPr lang="ru-RU" i="1" dirty="0" err="1"/>
              <a:t>проявимо</a:t>
            </a:r>
            <a:r>
              <a:rPr lang="ru-RU" i="1" dirty="0"/>
              <a:t> доблесть </a:t>
            </a:r>
            <a:r>
              <a:rPr lang="ru-RU" i="1" dirty="0" err="1"/>
              <a:t>навіть</a:t>
            </a:r>
            <a:r>
              <a:rPr lang="ru-RU" i="1" dirty="0"/>
              <a:t> </a:t>
            </a:r>
            <a:r>
              <a:rPr lang="ru-RU" i="1" dirty="0" err="1"/>
              <a:t>більшу</a:t>
            </a:r>
            <a:r>
              <a:rPr lang="ru-RU" i="1" dirty="0" smtClean="0"/>
              <a:t>!»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1853484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111</TotalTime>
  <Words>404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Исполнительная</vt:lpstr>
      <vt:lpstr>Спартанці</vt:lpstr>
      <vt:lpstr>1. Загальні відомості:</vt:lpstr>
      <vt:lpstr>Презентация PowerPoint</vt:lpstr>
      <vt:lpstr>Походження:</vt:lpstr>
      <vt:lpstr>2. Риси менталітету</vt:lpstr>
      <vt:lpstr>3. Мова</vt:lpstr>
      <vt:lpstr>4. Культура та звичаї</vt:lpstr>
      <vt:lpstr>Презентация PowerPoint</vt:lpstr>
      <vt:lpstr>5.Фольклор</vt:lpstr>
      <vt:lpstr>6. Релігія</vt:lpstr>
      <vt:lpstr>7. Традиційна кухня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Спартанці</dc:title>
  <dc:creator>urchik</dc:creator>
  <cp:lastModifiedBy>urchik</cp:lastModifiedBy>
  <cp:revision>12</cp:revision>
  <dcterms:created xsi:type="dcterms:W3CDTF">2013-11-25T13:42:06Z</dcterms:created>
  <dcterms:modified xsi:type="dcterms:W3CDTF">2013-11-25T16:48:53Z</dcterms:modified>
</cp:coreProperties>
</file>