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7" r:id="rId4"/>
    <p:sldId id="263" r:id="rId5"/>
    <p:sldId id="260" r:id="rId6"/>
    <p:sldId id="261" r:id="rId7"/>
    <p:sldId id="264" r:id="rId8"/>
    <p:sldId id="266" r:id="rId9"/>
    <p:sldId id="267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476275535207697E-2"/>
          <c:y val="0.13036703834254107"/>
          <c:w val="0.58042925549296198"/>
          <c:h val="0.777986999760969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Поставки</c:v>
                </c:pt>
              </c:strCache>
            </c:strRef>
          </c:tx>
          <c:dLbls>
            <c:txPr>
              <a:bodyPr/>
              <a:lstStyle/>
              <a:p>
                <a:pPr>
                  <a:defRPr lang="ru-RU" sz="2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продовольствие, топливо, удобрения</c:v>
                </c:pt>
                <c:pt idx="1">
                  <c:v>сельскохозяйственная продукция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306031684977279"/>
          <c:y val="0.35245662939808037"/>
          <c:w val="0.38845883650797469"/>
          <c:h val="0.29508674120383932"/>
        </c:manualLayout>
      </c:layout>
      <c:overlay val="0"/>
      <c:txPr>
        <a:bodyPr/>
        <a:lstStyle/>
        <a:p>
          <a:pPr>
            <a:defRPr lang="ru-RU" sz="2000" b="1" i="1" kern="1200">
              <a:solidFill>
                <a:srgbClr val="C00000"/>
              </a:solidFill>
              <a:latin typeface="Book Antiqua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3841CF-7BF1-47BB-8BBD-4127813D45CF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18B7407-19E2-4C64-AAB2-170E3789D523}">
      <dgm:prSet phldrT="[Текст]"/>
      <dgm:spPr/>
      <dgm:t>
        <a:bodyPr/>
        <a:lstStyle/>
        <a:p>
          <a:r>
            <a:rPr lang="ru-RU" dirty="0" smtClean="0">
              <a:latin typeface="Book Antiqua" pitchFamily="18" charset="0"/>
            </a:rPr>
            <a:t>Оказание прямой финансовой помощи европейским государствам для восстановления разрушенной экономики, модернизации индустрии и развития Европы в целом</a:t>
          </a:r>
          <a:endParaRPr lang="ru-RU" dirty="0"/>
        </a:p>
      </dgm:t>
    </dgm:pt>
    <dgm:pt modelId="{7595A224-7162-48EF-9C3E-E389464B951E}" type="parTrans" cxnId="{52955471-90F6-4F12-B093-8F3DCA3A4C18}">
      <dgm:prSet/>
      <dgm:spPr/>
      <dgm:t>
        <a:bodyPr/>
        <a:lstStyle/>
        <a:p>
          <a:endParaRPr lang="ru-RU"/>
        </a:p>
      </dgm:t>
    </dgm:pt>
    <dgm:pt modelId="{3458F104-7210-4F4B-BAAD-FA962383071E}" type="sibTrans" cxnId="{52955471-90F6-4F12-B093-8F3DCA3A4C18}">
      <dgm:prSet/>
      <dgm:spPr/>
      <dgm:t>
        <a:bodyPr/>
        <a:lstStyle/>
        <a:p>
          <a:endParaRPr lang="ru-RU"/>
        </a:p>
      </dgm:t>
    </dgm:pt>
    <dgm:pt modelId="{6442F147-86C4-4E7E-84CB-4B150D931F89}">
      <dgm:prSet phldrT="[Текст]"/>
      <dgm:spPr/>
      <dgm:t>
        <a:bodyPr/>
        <a:lstStyle/>
        <a:p>
          <a:r>
            <a:rPr lang="ru-RU" dirty="0" smtClean="0">
              <a:latin typeface="Book Antiqua" pitchFamily="18" charset="0"/>
            </a:rPr>
            <a:t>Противодействие распространения влияния СССР и социалистических идей в страны Западной Европы</a:t>
          </a:r>
          <a:endParaRPr lang="ru-RU" dirty="0"/>
        </a:p>
      </dgm:t>
    </dgm:pt>
    <dgm:pt modelId="{EDDBC332-26C1-46A6-BC15-59CBC6D05E08}" type="parTrans" cxnId="{5AA8D867-CCB2-42ED-BAC1-5FD098B1D5C1}">
      <dgm:prSet/>
      <dgm:spPr/>
      <dgm:t>
        <a:bodyPr/>
        <a:lstStyle/>
        <a:p>
          <a:endParaRPr lang="ru-RU"/>
        </a:p>
      </dgm:t>
    </dgm:pt>
    <dgm:pt modelId="{B3D6287C-B0D9-4A3D-AF6A-BB3A7A9F1B6F}" type="sibTrans" cxnId="{5AA8D867-CCB2-42ED-BAC1-5FD098B1D5C1}">
      <dgm:prSet/>
      <dgm:spPr/>
      <dgm:t>
        <a:bodyPr/>
        <a:lstStyle/>
        <a:p>
          <a:endParaRPr lang="ru-RU"/>
        </a:p>
      </dgm:t>
    </dgm:pt>
    <dgm:pt modelId="{16C25691-7A7A-4B06-9723-38EC164DC86F}">
      <dgm:prSet/>
      <dgm:spPr/>
      <dgm:t>
        <a:bodyPr/>
        <a:lstStyle/>
        <a:p>
          <a:r>
            <a:rPr lang="ru-RU" dirty="0" smtClean="0">
              <a:latin typeface="Book Antiqua" pitchFamily="18" charset="0"/>
            </a:rPr>
            <a:t>Устранение торговых барьеров, развитие торгово-экономического сотрудничества, и создание европейского рынка для сбыта американской продукции</a:t>
          </a:r>
          <a:endParaRPr lang="ru-RU" dirty="0">
            <a:latin typeface="Book Antiqua" pitchFamily="18" charset="0"/>
          </a:endParaRPr>
        </a:p>
      </dgm:t>
    </dgm:pt>
    <dgm:pt modelId="{928F6896-3662-442D-819E-02BCD230292D}" type="parTrans" cxnId="{02616929-5218-46B9-8BDD-0056403BC00C}">
      <dgm:prSet/>
      <dgm:spPr/>
      <dgm:t>
        <a:bodyPr/>
        <a:lstStyle/>
        <a:p>
          <a:endParaRPr lang="ru-RU"/>
        </a:p>
      </dgm:t>
    </dgm:pt>
    <dgm:pt modelId="{D36FB438-88B5-461E-8AF2-22138A249425}" type="sibTrans" cxnId="{02616929-5218-46B9-8BDD-0056403BC00C}">
      <dgm:prSet/>
      <dgm:spPr/>
      <dgm:t>
        <a:bodyPr/>
        <a:lstStyle/>
        <a:p>
          <a:endParaRPr lang="ru-RU"/>
        </a:p>
      </dgm:t>
    </dgm:pt>
    <dgm:pt modelId="{519FFBC2-1BF3-4EF2-B29E-A304AE03F9AA}" type="pres">
      <dgm:prSet presAssocID="{CF3841CF-7BF1-47BB-8BBD-4127813D45C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FC5EDB4-23DC-4046-9E14-80D03A2EA077}" type="pres">
      <dgm:prSet presAssocID="{CF3841CF-7BF1-47BB-8BBD-4127813D45CF}" presName="Name1" presStyleCnt="0"/>
      <dgm:spPr/>
    </dgm:pt>
    <dgm:pt modelId="{80200814-D4C4-4F90-8039-24EE1ABE74A3}" type="pres">
      <dgm:prSet presAssocID="{CF3841CF-7BF1-47BB-8BBD-4127813D45CF}" presName="cycle" presStyleCnt="0"/>
      <dgm:spPr/>
    </dgm:pt>
    <dgm:pt modelId="{AEABA9E9-5FD5-4897-94D4-A67BB8F373D3}" type="pres">
      <dgm:prSet presAssocID="{CF3841CF-7BF1-47BB-8BBD-4127813D45CF}" presName="srcNode" presStyleLbl="node1" presStyleIdx="0" presStyleCnt="3"/>
      <dgm:spPr/>
    </dgm:pt>
    <dgm:pt modelId="{828ADF9C-9A1C-41A3-A7A9-64BBACF47F35}" type="pres">
      <dgm:prSet presAssocID="{CF3841CF-7BF1-47BB-8BBD-4127813D45CF}" presName="conn" presStyleLbl="parChTrans1D2" presStyleIdx="0" presStyleCnt="1"/>
      <dgm:spPr/>
      <dgm:t>
        <a:bodyPr/>
        <a:lstStyle/>
        <a:p>
          <a:endParaRPr lang="ru-RU"/>
        </a:p>
      </dgm:t>
    </dgm:pt>
    <dgm:pt modelId="{926D5DDA-A942-40D5-BEB1-8D37903A117F}" type="pres">
      <dgm:prSet presAssocID="{CF3841CF-7BF1-47BB-8BBD-4127813D45CF}" presName="extraNode" presStyleLbl="node1" presStyleIdx="0" presStyleCnt="3"/>
      <dgm:spPr/>
    </dgm:pt>
    <dgm:pt modelId="{3504BF89-60D0-49F4-9CBF-20AC5044D25F}" type="pres">
      <dgm:prSet presAssocID="{CF3841CF-7BF1-47BB-8BBD-4127813D45CF}" presName="dstNode" presStyleLbl="node1" presStyleIdx="0" presStyleCnt="3"/>
      <dgm:spPr/>
    </dgm:pt>
    <dgm:pt modelId="{FE5BE366-3657-4D8E-92BC-A2F2C9CCE3C5}" type="pres">
      <dgm:prSet presAssocID="{F18B7407-19E2-4C64-AAB2-170E3789D52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79220-A2E9-43F9-B469-D3D18BDFCB6A}" type="pres">
      <dgm:prSet presAssocID="{F18B7407-19E2-4C64-AAB2-170E3789D523}" presName="accent_1" presStyleCnt="0"/>
      <dgm:spPr/>
    </dgm:pt>
    <dgm:pt modelId="{7B584095-95C2-47D9-A28C-5F100479E1D9}" type="pres">
      <dgm:prSet presAssocID="{F18B7407-19E2-4C64-AAB2-170E3789D523}" presName="accentRepeatNode" presStyleLbl="solidFgAcc1" presStyleIdx="0" presStyleCnt="3"/>
      <dgm:spPr/>
    </dgm:pt>
    <dgm:pt modelId="{D632172D-B84C-419A-B3DC-8B28EF35B2DF}" type="pres">
      <dgm:prSet presAssocID="{16C25691-7A7A-4B06-9723-38EC164DC86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DDB14-56C3-4D2E-8641-360FC3F602DA}" type="pres">
      <dgm:prSet presAssocID="{16C25691-7A7A-4B06-9723-38EC164DC86F}" presName="accent_2" presStyleCnt="0"/>
      <dgm:spPr/>
    </dgm:pt>
    <dgm:pt modelId="{714AEE16-1711-4137-B6A7-84F3CFFDD138}" type="pres">
      <dgm:prSet presAssocID="{16C25691-7A7A-4B06-9723-38EC164DC86F}" presName="accentRepeatNode" presStyleLbl="solidFgAcc1" presStyleIdx="1" presStyleCnt="3"/>
      <dgm:spPr/>
    </dgm:pt>
    <dgm:pt modelId="{483EEBF4-6BEE-4368-B6D0-7BC318A70863}" type="pres">
      <dgm:prSet presAssocID="{6442F147-86C4-4E7E-84CB-4B150D931F8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14B37-B46D-4F3A-AC97-107E8FE93B4B}" type="pres">
      <dgm:prSet presAssocID="{6442F147-86C4-4E7E-84CB-4B150D931F89}" presName="accent_3" presStyleCnt="0"/>
      <dgm:spPr/>
    </dgm:pt>
    <dgm:pt modelId="{5D6CBFB4-7191-428B-81C3-60EC4A182350}" type="pres">
      <dgm:prSet presAssocID="{6442F147-86C4-4E7E-84CB-4B150D931F89}" presName="accentRepeatNode" presStyleLbl="solidFgAcc1" presStyleIdx="2" presStyleCnt="3"/>
      <dgm:spPr/>
    </dgm:pt>
  </dgm:ptLst>
  <dgm:cxnLst>
    <dgm:cxn modelId="{8BA87AA8-C09B-4BB2-A7A4-05C3BFEC50C7}" type="presOf" srcId="{16C25691-7A7A-4B06-9723-38EC164DC86F}" destId="{D632172D-B84C-419A-B3DC-8B28EF35B2DF}" srcOrd="0" destOrd="0" presId="urn:microsoft.com/office/officeart/2008/layout/VerticalCurvedList"/>
    <dgm:cxn modelId="{41813AD1-8D75-4EED-99FF-079D4B42674A}" type="presOf" srcId="{3458F104-7210-4F4B-BAAD-FA962383071E}" destId="{828ADF9C-9A1C-41A3-A7A9-64BBACF47F35}" srcOrd="0" destOrd="0" presId="urn:microsoft.com/office/officeart/2008/layout/VerticalCurvedList"/>
    <dgm:cxn modelId="{5AA8D867-CCB2-42ED-BAC1-5FD098B1D5C1}" srcId="{CF3841CF-7BF1-47BB-8BBD-4127813D45CF}" destId="{6442F147-86C4-4E7E-84CB-4B150D931F89}" srcOrd="2" destOrd="0" parTransId="{EDDBC332-26C1-46A6-BC15-59CBC6D05E08}" sibTransId="{B3D6287C-B0D9-4A3D-AF6A-BB3A7A9F1B6F}"/>
    <dgm:cxn modelId="{CADA5A78-9243-4623-8F16-EA184CAA2049}" type="presOf" srcId="{6442F147-86C4-4E7E-84CB-4B150D931F89}" destId="{483EEBF4-6BEE-4368-B6D0-7BC318A70863}" srcOrd="0" destOrd="0" presId="urn:microsoft.com/office/officeart/2008/layout/VerticalCurvedList"/>
    <dgm:cxn modelId="{52955471-90F6-4F12-B093-8F3DCA3A4C18}" srcId="{CF3841CF-7BF1-47BB-8BBD-4127813D45CF}" destId="{F18B7407-19E2-4C64-AAB2-170E3789D523}" srcOrd="0" destOrd="0" parTransId="{7595A224-7162-48EF-9C3E-E389464B951E}" sibTransId="{3458F104-7210-4F4B-BAAD-FA962383071E}"/>
    <dgm:cxn modelId="{02616929-5218-46B9-8BDD-0056403BC00C}" srcId="{CF3841CF-7BF1-47BB-8BBD-4127813D45CF}" destId="{16C25691-7A7A-4B06-9723-38EC164DC86F}" srcOrd="1" destOrd="0" parTransId="{928F6896-3662-442D-819E-02BCD230292D}" sibTransId="{D36FB438-88B5-461E-8AF2-22138A249425}"/>
    <dgm:cxn modelId="{9510A373-58AE-44E8-A5B1-1FDF70FB5BA8}" type="presOf" srcId="{F18B7407-19E2-4C64-AAB2-170E3789D523}" destId="{FE5BE366-3657-4D8E-92BC-A2F2C9CCE3C5}" srcOrd="0" destOrd="0" presId="urn:microsoft.com/office/officeart/2008/layout/VerticalCurvedList"/>
    <dgm:cxn modelId="{4AFA7273-C7FA-416D-B530-1A678A2854BE}" type="presOf" srcId="{CF3841CF-7BF1-47BB-8BBD-4127813D45CF}" destId="{519FFBC2-1BF3-4EF2-B29E-A304AE03F9AA}" srcOrd="0" destOrd="0" presId="urn:microsoft.com/office/officeart/2008/layout/VerticalCurvedList"/>
    <dgm:cxn modelId="{E66953FD-6469-4A32-B7D9-FD75FD6C39F5}" type="presParOf" srcId="{519FFBC2-1BF3-4EF2-B29E-A304AE03F9AA}" destId="{3FC5EDB4-23DC-4046-9E14-80D03A2EA077}" srcOrd="0" destOrd="0" presId="urn:microsoft.com/office/officeart/2008/layout/VerticalCurvedList"/>
    <dgm:cxn modelId="{EEB5B465-7340-4405-9451-D1E29B2A90E3}" type="presParOf" srcId="{3FC5EDB4-23DC-4046-9E14-80D03A2EA077}" destId="{80200814-D4C4-4F90-8039-24EE1ABE74A3}" srcOrd="0" destOrd="0" presId="urn:microsoft.com/office/officeart/2008/layout/VerticalCurvedList"/>
    <dgm:cxn modelId="{F1700D66-7D99-4D90-A24A-3DF228820525}" type="presParOf" srcId="{80200814-D4C4-4F90-8039-24EE1ABE74A3}" destId="{AEABA9E9-5FD5-4897-94D4-A67BB8F373D3}" srcOrd="0" destOrd="0" presId="urn:microsoft.com/office/officeart/2008/layout/VerticalCurvedList"/>
    <dgm:cxn modelId="{457FC793-55D6-41B7-9EE3-E769FB79045B}" type="presParOf" srcId="{80200814-D4C4-4F90-8039-24EE1ABE74A3}" destId="{828ADF9C-9A1C-41A3-A7A9-64BBACF47F35}" srcOrd="1" destOrd="0" presId="urn:microsoft.com/office/officeart/2008/layout/VerticalCurvedList"/>
    <dgm:cxn modelId="{9DCBF00D-9A70-4B53-AFCF-D5114BB491A0}" type="presParOf" srcId="{80200814-D4C4-4F90-8039-24EE1ABE74A3}" destId="{926D5DDA-A942-40D5-BEB1-8D37903A117F}" srcOrd="2" destOrd="0" presId="urn:microsoft.com/office/officeart/2008/layout/VerticalCurvedList"/>
    <dgm:cxn modelId="{FF81F052-ECAA-46D3-B04F-4BE208C5C56E}" type="presParOf" srcId="{80200814-D4C4-4F90-8039-24EE1ABE74A3}" destId="{3504BF89-60D0-49F4-9CBF-20AC5044D25F}" srcOrd="3" destOrd="0" presId="urn:microsoft.com/office/officeart/2008/layout/VerticalCurvedList"/>
    <dgm:cxn modelId="{575F1561-AE8B-4A96-9DAE-F611D759E7E4}" type="presParOf" srcId="{3FC5EDB4-23DC-4046-9E14-80D03A2EA077}" destId="{FE5BE366-3657-4D8E-92BC-A2F2C9CCE3C5}" srcOrd="1" destOrd="0" presId="urn:microsoft.com/office/officeart/2008/layout/VerticalCurvedList"/>
    <dgm:cxn modelId="{6D639DE6-C3FD-4DBD-85CF-37E5B7C493EF}" type="presParOf" srcId="{3FC5EDB4-23DC-4046-9E14-80D03A2EA077}" destId="{B4F79220-A2E9-43F9-B469-D3D18BDFCB6A}" srcOrd="2" destOrd="0" presId="urn:microsoft.com/office/officeart/2008/layout/VerticalCurvedList"/>
    <dgm:cxn modelId="{1E7F018C-2FAC-4276-9B51-E26729D74288}" type="presParOf" srcId="{B4F79220-A2E9-43F9-B469-D3D18BDFCB6A}" destId="{7B584095-95C2-47D9-A28C-5F100479E1D9}" srcOrd="0" destOrd="0" presId="urn:microsoft.com/office/officeart/2008/layout/VerticalCurvedList"/>
    <dgm:cxn modelId="{7D674C59-B7AB-4F44-A61B-C34CF206B95E}" type="presParOf" srcId="{3FC5EDB4-23DC-4046-9E14-80D03A2EA077}" destId="{D632172D-B84C-419A-B3DC-8B28EF35B2DF}" srcOrd="3" destOrd="0" presId="urn:microsoft.com/office/officeart/2008/layout/VerticalCurvedList"/>
    <dgm:cxn modelId="{DF3B4E04-91A9-407B-8F5C-16D5DB7E1D35}" type="presParOf" srcId="{3FC5EDB4-23DC-4046-9E14-80D03A2EA077}" destId="{DCDDDB14-56C3-4D2E-8641-360FC3F602DA}" srcOrd="4" destOrd="0" presId="urn:microsoft.com/office/officeart/2008/layout/VerticalCurvedList"/>
    <dgm:cxn modelId="{1362FC47-CE2D-4375-8BEF-B9D93125FB31}" type="presParOf" srcId="{DCDDDB14-56C3-4D2E-8641-360FC3F602DA}" destId="{714AEE16-1711-4137-B6A7-84F3CFFDD138}" srcOrd="0" destOrd="0" presId="urn:microsoft.com/office/officeart/2008/layout/VerticalCurvedList"/>
    <dgm:cxn modelId="{41AFE5C9-D9E2-4234-9785-D5437FDA632D}" type="presParOf" srcId="{3FC5EDB4-23DC-4046-9E14-80D03A2EA077}" destId="{483EEBF4-6BEE-4368-B6D0-7BC318A70863}" srcOrd="5" destOrd="0" presId="urn:microsoft.com/office/officeart/2008/layout/VerticalCurvedList"/>
    <dgm:cxn modelId="{C146B6EC-F472-4115-9803-376F60448DD6}" type="presParOf" srcId="{3FC5EDB4-23DC-4046-9E14-80D03A2EA077}" destId="{DCB14B37-B46D-4F3A-AC97-107E8FE93B4B}" srcOrd="6" destOrd="0" presId="urn:microsoft.com/office/officeart/2008/layout/VerticalCurvedList"/>
    <dgm:cxn modelId="{80CAE4C5-CBA0-49BC-A680-F28D8B3313E9}" type="presParOf" srcId="{DCB14B37-B46D-4F3A-AC97-107E8FE93B4B}" destId="{5D6CBFB4-7191-428B-81C3-60EC4A1823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604A40-F60A-4775-AAAA-87166DE31023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1BE708-0756-43D3-B4BF-93B87DAD4F47}">
      <dgm:prSet phldrT="[Текст]"/>
      <dgm:spPr/>
      <dgm:t>
        <a:bodyPr/>
        <a:lstStyle/>
        <a:p>
          <a:pPr algn="ctr"/>
          <a:r>
            <a:rPr lang="ru-RU" dirty="0" smtClean="0">
              <a:latin typeface="Book Antiqua" pitchFamily="18" charset="0"/>
            </a:rPr>
            <a:t>США и Канада получили прекрасный рынок сбыта излишков продукции</a:t>
          </a:r>
          <a:endParaRPr lang="ru-RU" dirty="0"/>
        </a:p>
      </dgm:t>
    </dgm:pt>
    <dgm:pt modelId="{8CC6862C-3BCC-4366-BF69-8C1132F5E56C}" type="parTrans" cxnId="{D2A69DEF-869D-4062-93C4-65FB0B7C892E}">
      <dgm:prSet/>
      <dgm:spPr/>
      <dgm:t>
        <a:bodyPr/>
        <a:lstStyle/>
        <a:p>
          <a:pPr algn="ctr"/>
          <a:endParaRPr lang="ru-RU"/>
        </a:p>
      </dgm:t>
    </dgm:pt>
    <dgm:pt modelId="{ED3E456D-0BEE-43B4-9FC1-40FCA8D2C9E4}" type="sibTrans" cxnId="{D2A69DEF-869D-4062-93C4-65FB0B7C892E}">
      <dgm:prSet/>
      <dgm:spPr/>
      <dgm:t>
        <a:bodyPr/>
        <a:lstStyle/>
        <a:p>
          <a:pPr algn="ctr"/>
          <a:endParaRPr lang="ru-RU"/>
        </a:p>
      </dgm:t>
    </dgm:pt>
    <dgm:pt modelId="{E5C198DB-FE25-4042-A1A6-F42D85ABCE1E}">
      <dgm:prSet phldrT="[Текст]"/>
      <dgm:spPr/>
      <dgm:t>
        <a:bodyPr/>
        <a:lstStyle/>
        <a:p>
          <a:pPr algn="ctr"/>
          <a:r>
            <a:rPr lang="ru-RU" dirty="0" smtClean="0">
              <a:latin typeface="Book Antiqua" pitchFamily="18" charset="0"/>
            </a:rPr>
            <a:t>Экономика западноевропейских стран была быстро восстановлена, отсталые отрасли промышленности модернизированы</a:t>
          </a:r>
          <a:endParaRPr lang="ru-RU" dirty="0"/>
        </a:p>
      </dgm:t>
    </dgm:pt>
    <dgm:pt modelId="{259C35CB-DB06-4BD2-91C5-316A654F962B}" type="parTrans" cxnId="{FE03D8A1-800E-4C0B-8965-BF1BA7C0D504}">
      <dgm:prSet/>
      <dgm:spPr/>
      <dgm:t>
        <a:bodyPr/>
        <a:lstStyle/>
        <a:p>
          <a:pPr algn="ctr"/>
          <a:endParaRPr lang="ru-RU"/>
        </a:p>
      </dgm:t>
    </dgm:pt>
    <dgm:pt modelId="{6D25190F-2B88-4F0C-AB8E-ACA4AA558D50}" type="sibTrans" cxnId="{FE03D8A1-800E-4C0B-8965-BF1BA7C0D504}">
      <dgm:prSet/>
      <dgm:spPr/>
      <dgm:t>
        <a:bodyPr/>
        <a:lstStyle/>
        <a:p>
          <a:pPr algn="ctr"/>
          <a:endParaRPr lang="ru-RU"/>
        </a:p>
      </dgm:t>
    </dgm:pt>
    <dgm:pt modelId="{9246EB71-978E-40C8-BA02-E1E1953FF6F8}">
      <dgm:prSet phldrT="[Текст]"/>
      <dgm:spPr/>
      <dgm:t>
        <a:bodyPr/>
        <a:lstStyle/>
        <a:p>
          <a:pPr algn="ctr"/>
          <a:r>
            <a:rPr lang="ru-RU" dirty="0" smtClean="0">
              <a:latin typeface="Book Antiqua" pitchFamily="18" charset="0"/>
            </a:rPr>
            <a:t>Европейские страны смогли расплатиться по своим внешним обязательствам, мир избежал экономического кризиса</a:t>
          </a:r>
          <a:endParaRPr lang="ru-RU" dirty="0"/>
        </a:p>
      </dgm:t>
    </dgm:pt>
    <dgm:pt modelId="{428EDFB0-EC1F-4582-962C-26E7E8828343}" type="parTrans" cxnId="{951E4DCC-7FE7-445C-A9E5-A6D6A317E974}">
      <dgm:prSet/>
      <dgm:spPr/>
      <dgm:t>
        <a:bodyPr/>
        <a:lstStyle/>
        <a:p>
          <a:pPr algn="ctr"/>
          <a:endParaRPr lang="ru-RU"/>
        </a:p>
      </dgm:t>
    </dgm:pt>
    <dgm:pt modelId="{84F9DB65-543F-4062-BB25-D9116669BA93}" type="sibTrans" cxnId="{951E4DCC-7FE7-445C-A9E5-A6D6A317E974}">
      <dgm:prSet/>
      <dgm:spPr/>
      <dgm:t>
        <a:bodyPr/>
        <a:lstStyle/>
        <a:p>
          <a:pPr algn="ctr"/>
          <a:endParaRPr lang="ru-RU"/>
        </a:p>
      </dgm:t>
    </dgm:pt>
    <dgm:pt modelId="{411EE087-C875-4A0C-BF44-7B4AE18B429E}">
      <dgm:prSet phldrT="[Текст]"/>
      <dgm:spPr/>
      <dgm:t>
        <a:bodyPr/>
        <a:lstStyle/>
        <a:p>
          <a:pPr algn="ctr"/>
          <a:r>
            <a:rPr lang="ru-RU" dirty="0" smtClean="0">
              <a:latin typeface="Book Antiqua" pitchFamily="18" charset="0"/>
            </a:rPr>
            <a:t>Было остановлено распространение влияния СССР и социалистических идей в страны Западной Европы</a:t>
          </a:r>
          <a:endParaRPr lang="ru-RU" dirty="0"/>
        </a:p>
      </dgm:t>
    </dgm:pt>
    <dgm:pt modelId="{032C03EC-9FA5-459E-A6DF-DA7D51A1F4C5}" type="parTrans" cxnId="{355F008D-699D-4703-B4EF-38C1EC68F61B}">
      <dgm:prSet/>
      <dgm:spPr/>
      <dgm:t>
        <a:bodyPr/>
        <a:lstStyle/>
        <a:p>
          <a:pPr algn="ctr"/>
          <a:endParaRPr lang="ru-RU"/>
        </a:p>
      </dgm:t>
    </dgm:pt>
    <dgm:pt modelId="{2AB3F867-39DC-4881-BBDD-1C9ED6DAC808}" type="sibTrans" cxnId="{355F008D-699D-4703-B4EF-38C1EC68F61B}">
      <dgm:prSet/>
      <dgm:spPr/>
      <dgm:t>
        <a:bodyPr/>
        <a:lstStyle/>
        <a:p>
          <a:pPr algn="ctr"/>
          <a:endParaRPr lang="ru-RU"/>
        </a:p>
      </dgm:t>
    </dgm:pt>
    <dgm:pt modelId="{837ED719-452A-4264-A47A-B06BCFC45A51}">
      <dgm:prSet phldrT="[Текст]"/>
      <dgm:spPr/>
      <dgm:t>
        <a:bodyPr/>
        <a:lstStyle/>
        <a:p>
          <a:pPr algn="ctr"/>
          <a:r>
            <a:rPr lang="ru-RU" dirty="0" smtClean="0">
              <a:latin typeface="Book Antiqua" pitchFamily="18" charset="0"/>
            </a:rPr>
            <a:t>В Европе возродился и окреп оплот политической стабильности – средний класс</a:t>
          </a:r>
          <a:endParaRPr lang="ru-RU" dirty="0"/>
        </a:p>
      </dgm:t>
    </dgm:pt>
    <dgm:pt modelId="{2AF2A711-0151-4C33-A993-FF979DD30E45}" type="parTrans" cxnId="{9BF3802A-5E9E-41A5-ADCB-3884142627F5}">
      <dgm:prSet/>
      <dgm:spPr/>
      <dgm:t>
        <a:bodyPr/>
        <a:lstStyle/>
        <a:p>
          <a:pPr algn="ctr"/>
          <a:endParaRPr lang="ru-RU"/>
        </a:p>
      </dgm:t>
    </dgm:pt>
    <dgm:pt modelId="{3BFDC0A1-A9E0-4E02-89CF-349CAB27E6F3}" type="sibTrans" cxnId="{9BF3802A-5E9E-41A5-ADCB-3884142627F5}">
      <dgm:prSet/>
      <dgm:spPr/>
      <dgm:t>
        <a:bodyPr/>
        <a:lstStyle/>
        <a:p>
          <a:pPr algn="ctr"/>
          <a:endParaRPr lang="ru-RU"/>
        </a:p>
      </dgm:t>
    </dgm:pt>
    <dgm:pt modelId="{C0E04E65-86B5-45A2-AAC1-12DF217C0483}">
      <dgm:prSet/>
      <dgm:spPr/>
      <dgm:t>
        <a:bodyPr/>
        <a:lstStyle/>
        <a:p>
          <a:pPr algn="ctr"/>
          <a:r>
            <a:rPr lang="ru-RU" dirty="0" smtClean="0">
              <a:latin typeface="Book Antiqua" pitchFamily="18" charset="0"/>
            </a:rPr>
            <a:t>Западные страны научились работать в атмосфере сотрудничества и взаимопомощи, что явилось хорошим стартом для европейской интеграции с последующим созданием Евросоюза</a:t>
          </a:r>
          <a:endParaRPr lang="ru-RU" dirty="0">
            <a:latin typeface="Book Antiqua" pitchFamily="18" charset="0"/>
          </a:endParaRPr>
        </a:p>
      </dgm:t>
    </dgm:pt>
    <dgm:pt modelId="{C34FBC52-C5B3-4F25-9E2F-B2B5B2F0C942}" type="parTrans" cxnId="{FC4E9077-3674-43E4-A9AF-15B40AC04BE2}">
      <dgm:prSet/>
      <dgm:spPr/>
      <dgm:t>
        <a:bodyPr/>
        <a:lstStyle/>
        <a:p>
          <a:pPr algn="ctr"/>
          <a:endParaRPr lang="ru-RU"/>
        </a:p>
      </dgm:t>
    </dgm:pt>
    <dgm:pt modelId="{E3874C47-2EE6-4741-A3A0-2BD7213E922E}" type="sibTrans" cxnId="{FC4E9077-3674-43E4-A9AF-15B40AC04BE2}">
      <dgm:prSet/>
      <dgm:spPr/>
      <dgm:t>
        <a:bodyPr/>
        <a:lstStyle/>
        <a:p>
          <a:pPr algn="ctr"/>
          <a:endParaRPr lang="ru-RU"/>
        </a:p>
      </dgm:t>
    </dgm:pt>
    <dgm:pt modelId="{6D720F26-A516-45A5-8966-47D129E522B8}" type="pres">
      <dgm:prSet presAssocID="{F1604A40-F60A-4775-AAAA-87166DE31023}" presName="diagram" presStyleCnt="0">
        <dgm:presLayoutVars>
          <dgm:dir/>
          <dgm:resizeHandles val="exact"/>
        </dgm:presLayoutVars>
      </dgm:prSet>
      <dgm:spPr/>
    </dgm:pt>
    <dgm:pt modelId="{F81D7250-ADCC-4C50-A9A5-D90D369F16FD}" type="pres">
      <dgm:prSet presAssocID="{E51BE708-0756-43D3-B4BF-93B87DAD4F4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E8BF4-DC83-47C3-B8E4-3023B039DD8D}" type="pres">
      <dgm:prSet presAssocID="{ED3E456D-0BEE-43B4-9FC1-40FCA8D2C9E4}" presName="sibTrans" presStyleCnt="0"/>
      <dgm:spPr/>
    </dgm:pt>
    <dgm:pt modelId="{DEEC6A39-4B1D-4F57-AC55-52E6F5D24CF0}" type="pres">
      <dgm:prSet presAssocID="{E5C198DB-FE25-4042-A1A6-F42D85ABCE1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E04D7-ADD3-404A-8A77-345EB84BBE09}" type="pres">
      <dgm:prSet presAssocID="{6D25190F-2B88-4F0C-AB8E-ACA4AA558D50}" presName="sibTrans" presStyleCnt="0"/>
      <dgm:spPr/>
    </dgm:pt>
    <dgm:pt modelId="{D4C6AF82-D90D-474C-8F1D-5F6E81104E54}" type="pres">
      <dgm:prSet presAssocID="{9246EB71-978E-40C8-BA02-E1E1953FF6F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47386-7E73-4E28-8154-2453D4A05DE8}" type="pres">
      <dgm:prSet presAssocID="{84F9DB65-543F-4062-BB25-D9116669BA93}" presName="sibTrans" presStyleCnt="0"/>
      <dgm:spPr/>
    </dgm:pt>
    <dgm:pt modelId="{C7C6FD39-DB8E-4B34-B743-F359BE26CC86}" type="pres">
      <dgm:prSet presAssocID="{411EE087-C875-4A0C-BF44-7B4AE18B429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42B13E-EB36-4BC8-BCE9-58E0757C91F0}" type="pres">
      <dgm:prSet presAssocID="{2AB3F867-39DC-4881-BBDD-1C9ED6DAC808}" presName="sibTrans" presStyleCnt="0"/>
      <dgm:spPr/>
    </dgm:pt>
    <dgm:pt modelId="{846C02DE-6E16-488A-B593-942B3338C44F}" type="pres">
      <dgm:prSet presAssocID="{837ED719-452A-4264-A47A-B06BCFC45A5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573C7-045A-45F4-844A-E521CB24A3D2}" type="pres">
      <dgm:prSet presAssocID="{3BFDC0A1-A9E0-4E02-89CF-349CAB27E6F3}" presName="sibTrans" presStyleCnt="0"/>
      <dgm:spPr/>
    </dgm:pt>
    <dgm:pt modelId="{78CEE68A-3DEC-4378-AC04-C68107595E65}" type="pres">
      <dgm:prSet presAssocID="{C0E04E65-86B5-45A2-AAC1-12DF217C048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A69DEF-869D-4062-93C4-65FB0B7C892E}" srcId="{F1604A40-F60A-4775-AAAA-87166DE31023}" destId="{E51BE708-0756-43D3-B4BF-93B87DAD4F47}" srcOrd="0" destOrd="0" parTransId="{8CC6862C-3BCC-4366-BF69-8C1132F5E56C}" sibTransId="{ED3E456D-0BEE-43B4-9FC1-40FCA8D2C9E4}"/>
    <dgm:cxn modelId="{951E4DCC-7FE7-445C-A9E5-A6D6A317E974}" srcId="{F1604A40-F60A-4775-AAAA-87166DE31023}" destId="{9246EB71-978E-40C8-BA02-E1E1953FF6F8}" srcOrd="2" destOrd="0" parTransId="{428EDFB0-EC1F-4582-962C-26E7E8828343}" sibTransId="{84F9DB65-543F-4062-BB25-D9116669BA93}"/>
    <dgm:cxn modelId="{FE03D8A1-800E-4C0B-8965-BF1BA7C0D504}" srcId="{F1604A40-F60A-4775-AAAA-87166DE31023}" destId="{E5C198DB-FE25-4042-A1A6-F42D85ABCE1E}" srcOrd="1" destOrd="0" parTransId="{259C35CB-DB06-4BD2-91C5-316A654F962B}" sibTransId="{6D25190F-2B88-4F0C-AB8E-ACA4AA558D50}"/>
    <dgm:cxn modelId="{3A563067-2C99-4A36-8057-DE7B0E873EC9}" type="presOf" srcId="{E5C198DB-FE25-4042-A1A6-F42D85ABCE1E}" destId="{DEEC6A39-4B1D-4F57-AC55-52E6F5D24CF0}" srcOrd="0" destOrd="0" presId="urn:microsoft.com/office/officeart/2005/8/layout/default"/>
    <dgm:cxn modelId="{9BF3802A-5E9E-41A5-ADCB-3884142627F5}" srcId="{F1604A40-F60A-4775-AAAA-87166DE31023}" destId="{837ED719-452A-4264-A47A-B06BCFC45A51}" srcOrd="4" destOrd="0" parTransId="{2AF2A711-0151-4C33-A993-FF979DD30E45}" sibTransId="{3BFDC0A1-A9E0-4E02-89CF-349CAB27E6F3}"/>
    <dgm:cxn modelId="{51454B99-159F-4ECB-B553-23EEE5DD00B7}" type="presOf" srcId="{9246EB71-978E-40C8-BA02-E1E1953FF6F8}" destId="{D4C6AF82-D90D-474C-8F1D-5F6E81104E54}" srcOrd="0" destOrd="0" presId="urn:microsoft.com/office/officeart/2005/8/layout/default"/>
    <dgm:cxn modelId="{21D0C95A-66E4-479C-8F63-3A13DED34C82}" type="presOf" srcId="{F1604A40-F60A-4775-AAAA-87166DE31023}" destId="{6D720F26-A516-45A5-8966-47D129E522B8}" srcOrd="0" destOrd="0" presId="urn:microsoft.com/office/officeart/2005/8/layout/default"/>
    <dgm:cxn modelId="{1277B329-6F6C-4A0F-8462-2D1F43D6FAE1}" type="presOf" srcId="{837ED719-452A-4264-A47A-B06BCFC45A51}" destId="{846C02DE-6E16-488A-B593-942B3338C44F}" srcOrd="0" destOrd="0" presId="urn:microsoft.com/office/officeart/2005/8/layout/default"/>
    <dgm:cxn modelId="{FC4E9077-3674-43E4-A9AF-15B40AC04BE2}" srcId="{F1604A40-F60A-4775-AAAA-87166DE31023}" destId="{C0E04E65-86B5-45A2-AAC1-12DF217C0483}" srcOrd="5" destOrd="0" parTransId="{C34FBC52-C5B3-4F25-9E2F-B2B5B2F0C942}" sibTransId="{E3874C47-2EE6-4741-A3A0-2BD7213E922E}"/>
    <dgm:cxn modelId="{355F008D-699D-4703-B4EF-38C1EC68F61B}" srcId="{F1604A40-F60A-4775-AAAA-87166DE31023}" destId="{411EE087-C875-4A0C-BF44-7B4AE18B429E}" srcOrd="3" destOrd="0" parTransId="{032C03EC-9FA5-459E-A6DF-DA7D51A1F4C5}" sibTransId="{2AB3F867-39DC-4881-BBDD-1C9ED6DAC808}"/>
    <dgm:cxn modelId="{E2B0D093-11D0-4A44-BF44-510979268F67}" type="presOf" srcId="{C0E04E65-86B5-45A2-AAC1-12DF217C0483}" destId="{78CEE68A-3DEC-4378-AC04-C68107595E65}" srcOrd="0" destOrd="0" presId="urn:microsoft.com/office/officeart/2005/8/layout/default"/>
    <dgm:cxn modelId="{7B108EB3-8675-4EE4-A947-26C4FEA4E6BF}" type="presOf" srcId="{411EE087-C875-4A0C-BF44-7B4AE18B429E}" destId="{C7C6FD39-DB8E-4B34-B743-F359BE26CC86}" srcOrd="0" destOrd="0" presId="urn:microsoft.com/office/officeart/2005/8/layout/default"/>
    <dgm:cxn modelId="{540F994C-5C43-4843-BF5D-02C0882C3C56}" type="presOf" srcId="{E51BE708-0756-43D3-B4BF-93B87DAD4F47}" destId="{F81D7250-ADCC-4C50-A9A5-D90D369F16FD}" srcOrd="0" destOrd="0" presId="urn:microsoft.com/office/officeart/2005/8/layout/default"/>
    <dgm:cxn modelId="{B7FCB074-DB14-4271-BFE6-2A5EF5BE3860}" type="presParOf" srcId="{6D720F26-A516-45A5-8966-47D129E522B8}" destId="{F81D7250-ADCC-4C50-A9A5-D90D369F16FD}" srcOrd="0" destOrd="0" presId="urn:microsoft.com/office/officeart/2005/8/layout/default"/>
    <dgm:cxn modelId="{C4D6B6F6-1992-4F1E-82F4-C7652791D50B}" type="presParOf" srcId="{6D720F26-A516-45A5-8966-47D129E522B8}" destId="{E38E8BF4-DC83-47C3-B8E4-3023B039DD8D}" srcOrd="1" destOrd="0" presId="urn:microsoft.com/office/officeart/2005/8/layout/default"/>
    <dgm:cxn modelId="{923E81F1-78DC-4D90-8672-58E9B737DE27}" type="presParOf" srcId="{6D720F26-A516-45A5-8966-47D129E522B8}" destId="{DEEC6A39-4B1D-4F57-AC55-52E6F5D24CF0}" srcOrd="2" destOrd="0" presId="urn:microsoft.com/office/officeart/2005/8/layout/default"/>
    <dgm:cxn modelId="{A55939E4-AC71-46D5-95F8-3D76D32B43BD}" type="presParOf" srcId="{6D720F26-A516-45A5-8966-47D129E522B8}" destId="{609E04D7-ADD3-404A-8A77-345EB84BBE09}" srcOrd="3" destOrd="0" presId="urn:microsoft.com/office/officeart/2005/8/layout/default"/>
    <dgm:cxn modelId="{49C9A1E6-6552-4A14-9C9E-5C7B29DA526F}" type="presParOf" srcId="{6D720F26-A516-45A5-8966-47D129E522B8}" destId="{D4C6AF82-D90D-474C-8F1D-5F6E81104E54}" srcOrd="4" destOrd="0" presId="urn:microsoft.com/office/officeart/2005/8/layout/default"/>
    <dgm:cxn modelId="{5C1DE39A-73D1-4C3D-8F8B-47399C533011}" type="presParOf" srcId="{6D720F26-A516-45A5-8966-47D129E522B8}" destId="{82647386-7E73-4E28-8154-2453D4A05DE8}" srcOrd="5" destOrd="0" presId="urn:microsoft.com/office/officeart/2005/8/layout/default"/>
    <dgm:cxn modelId="{118D8531-B0A2-4CA2-A128-7C56E918C363}" type="presParOf" srcId="{6D720F26-A516-45A5-8966-47D129E522B8}" destId="{C7C6FD39-DB8E-4B34-B743-F359BE26CC86}" srcOrd="6" destOrd="0" presId="urn:microsoft.com/office/officeart/2005/8/layout/default"/>
    <dgm:cxn modelId="{22D6B8DC-EC4A-4797-9478-CE74CC405771}" type="presParOf" srcId="{6D720F26-A516-45A5-8966-47D129E522B8}" destId="{1A42B13E-EB36-4BC8-BCE9-58E0757C91F0}" srcOrd="7" destOrd="0" presId="urn:microsoft.com/office/officeart/2005/8/layout/default"/>
    <dgm:cxn modelId="{7869A048-913B-46FA-9195-617E8DC11CBD}" type="presParOf" srcId="{6D720F26-A516-45A5-8966-47D129E522B8}" destId="{846C02DE-6E16-488A-B593-942B3338C44F}" srcOrd="8" destOrd="0" presId="urn:microsoft.com/office/officeart/2005/8/layout/default"/>
    <dgm:cxn modelId="{1B5DCCAD-B28E-4D7C-AE06-162D9B896065}" type="presParOf" srcId="{6D720F26-A516-45A5-8966-47D129E522B8}" destId="{005573C7-045A-45F4-844A-E521CB24A3D2}" srcOrd="9" destOrd="0" presId="urn:microsoft.com/office/officeart/2005/8/layout/default"/>
    <dgm:cxn modelId="{BC3E164B-DAD3-45CC-9432-048DC042A642}" type="presParOf" srcId="{6D720F26-A516-45A5-8966-47D129E522B8}" destId="{78CEE68A-3DEC-4378-AC04-C68107595E6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ADF9C-9A1C-41A3-A7A9-64BBACF47F35}">
      <dsp:nvSpPr>
        <dsp:cNvPr id="0" name=""/>
        <dsp:cNvSpPr/>
      </dsp:nvSpPr>
      <dsp:spPr>
        <a:xfrm>
          <a:off x="-569814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BE366-3657-4D8E-92BC-A2F2C9CCE3C5}">
      <dsp:nvSpPr>
        <dsp:cNvPr id="0" name=""/>
        <dsp:cNvSpPr/>
      </dsp:nvSpPr>
      <dsp:spPr>
        <a:xfrm>
          <a:off x="699629" y="504056"/>
          <a:ext cx="7655746" cy="100811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Оказание прямой финансовой помощи европейским государствам для восстановления разрушенной экономики, модернизации индустрии и развития Европы в целом</a:t>
          </a:r>
          <a:endParaRPr lang="ru-RU" sz="1800" kern="1200" dirty="0"/>
        </a:p>
      </dsp:txBody>
      <dsp:txXfrm>
        <a:off x="699629" y="504056"/>
        <a:ext cx="7655746" cy="1008112"/>
      </dsp:txXfrm>
    </dsp:sp>
    <dsp:sp modelId="{7B584095-95C2-47D9-A28C-5F100479E1D9}">
      <dsp:nvSpPr>
        <dsp:cNvPr id="0" name=""/>
        <dsp:cNvSpPr/>
      </dsp:nvSpPr>
      <dsp:spPr>
        <a:xfrm>
          <a:off x="69559" y="378042"/>
          <a:ext cx="1260140" cy="12601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32172D-B84C-419A-B3DC-8B28EF35B2DF}">
      <dsp:nvSpPr>
        <dsp:cNvPr id="0" name=""/>
        <dsp:cNvSpPr/>
      </dsp:nvSpPr>
      <dsp:spPr>
        <a:xfrm>
          <a:off x="1066078" y="2016224"/>
          <a:ext cx="7289297" cy="1008112"/>
        </a:xfrm>
        <a:prstGeom prst="rect">
          <a:avLst/>
        </a:prstGeom>
        <a:gradFill rotWithShape="0">
          <a:gsLst>
            <a:gs pos="0">
              <a:schemeClr val="accent5">
                <a:hueOff val="-419932"/>
                <a:satOff val="22824"/>
                <a:lumOff val="-4216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419932"/>
                <a:satOff val="22824"/>
                <a:lumOff val="-4216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419932"/>
                <a:satOff val="22824"/>
                <a:lumOff val="-4216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419932"/>
                <a:satOff val="22824"/>
                <a:lumOff val="-4216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419932"/>
                <a:satOff val="22824"/>
                <a:lumOff val="-4216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419932"/>
                <a:satOff val="22824"/>
                <a:lumOff val="-4216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419932"/>
              <a:satOff val="22824"/>
              <a:lumOff val="-4216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Устранение торговых барьеров, развитие торгово-экономического сотрудничества, и создание европейского рынка для сбыта американской продукции</a:t>
          </a:r>
          <a:endParaRPr lang="ru-RU" sz="1800" kern="1200" dirty="0">
            <a:latin typeface="Book Antiqua" pitchFamily="18" charset="0"/>
          </a:endParaRPr>
        </a:p>
      </dsp:txBody>
      <dsp:txXfrm>
        <a:off x="1066078" y="2016224"/>
        <a:ext cx="7289297" cy="1008112"/>
      </dsp:txXfrm>
    </dsp:sp>
    <dsp:sp modelId="{714AEE16-1711-4137-B6A7-84F3CFFDD138}">
      <dsp:nvSpPr>
        <dsp:cNvPr id="0" name=""/>
        <dsp:cNvSpPr/>
      </dsp:nvSpPr>
      <dsp:spPr>
        <a:xfrm>
          <a:off x="436008" y="1890209"/>
          <a:ext cx="1260140" cy="12601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419932"/>
              <a:satOff val="22824"/>
              <a:lumOff val="-4216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3EEBF4-6BEE-4368-B6D0-7BC318A70863}">
      <dsp:nvSpPr>
        <dsp:cNvPr id="0" name=""/>
        <dsp:cNvSpPr/>
      </dsp:nvSpPr>
      <dsp:spPr>
        <a:xfrm>
          <a:off x="699629" y="3528392"/>
          <a:ext cx="7655746" cy="1008112"/>
        </a:xfrm>
        <a:prstGeom prst="rect">
          <a:avLst/>
        </a:prstGeom>
        <a:gradFill rotWithShape="0">
          <a:gsLst>
            <a:gs pos="0">
              <a:schemeClr val="accent5">
                <a:hueOff val="-839865"/>
                <a:satOff val="45647"/>
                <a:lumOff val="-8432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-839865"/>
                <a:satOff val="45647"/>
                <a:lumOff val="-8432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-839865"/>
                <a:satOff val="45647"/>
                <a:lumOff val="-8432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-839865"/>
                <a:satOff val="45647"/>
                <a:lumOff val="-8432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-839865"/>
                <a:satOff val="45647"/>
                <a:lumOff val="-8432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-839865"/>
                <a:satOff val="45647"/>
                <a:lumOff val="-8432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5">
              <a:hueOff val="-839865"/>
              <a:satOff val="45647"/>
              <a:lumOff val="-8432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Противодействие распространения влияния СССР и социалистических идей в страны Западной Европы</a:t>
          </a:r>
          <a:endParaRPr lang="ru-RU" sz="1800" kern="1200" dirty="0"/>
        </a:p>
      </dsp:txBody>
      <dsp:txXfrm>
        <a:off x="699629" y="3528392"/>
        <a:ext cx="7655746" cy="1008112"/>
      </dsp:txXfrm>
    </dsp:sp>
    <dsp:sp modelId="{5D6CBFB4-7191-428B-81C3-60EC4A182350}">
      <dsp:nvSpPr>
        <dsp:cNvPr id="0" name=""/>
        <dsp:cNvSpPr/>
      </dsp:nvSpPr>
      <dsp:spPr>
        <a:xfrm>
          <a:off x="69559" y="3402378"/>
          <a:ext cx="1260140" cy="12601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-839865"/>
              <a:satOff val="45647"/>
              <a:lumOff val="-8432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D7250-ADCC-4C50-A9A5-D90D369F16FD}">
      <dsp:nvSpPr>
        <dsp:cNvPr id="0" name=""/>
        <dsp:cNvSpPr/>
      </dsp:nvSpPr>
      <dsp:spPr>
        <a:xfrm>
          <a:off x="0" y="184479"/>
          <a:ext cx="2790309" cy="16741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США и Канада получили прекрасный рынок сбыта излишков продукции</a:t>
          </a:r>
          <a:endParaRPr lang="ru-RU" sz="1300" kern="1200" dirty="0"/>
        </a:p>
      </dsp:txBody>
      <dsp:txXfrm>
        <a:off x="0" y="184479"/>
        <a:ext cx="2790309" cy="1674186"/>
      </dsp:txXfrm>
    </dsp:sp>
    <dsp:sp modelId="{DEEC6A39-4B1D-4F57-AC55-52E6F5D24CF0}">
      <dsp:nvSpPr>
        <dsp:cNvPr id="0" name=""/>
        <dsp:cNvSpPr/>
      </dsp:nvSpPr>
      <dsp:spPr>
        <a:xfrm>
          <a:off x="3069341" y="184479"/>
          <a:ext cx="2790309" cy="16741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3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Экономика западноевропейских стран была быстро восстановлена, отсталые отрасли промышленности модернизированы</a:t>
          </a:r>
          <a:endParaRPr lang="ru-RU" sz="1300" kern="1200" dirty="0"/>
        </a:p>
      </dsp:txBody>
      <dsp:txXfrm>
        <a:off x="3069341" y="184479"/>
        <a:ext cx="2790309" cy="1674186"/>
      </dsp:txXfrm>
    </dsp:sp>
    <dsp:sp modelId="{D4C6AF82-D90D-474C-8F1D-5F6E81104E54}">
      <dsp:nvSpPr>
        <dsp:cNvPr id="0" name=""/>
        <dsp:cNvSpPr/>
      </dsp:nvSpPr>
      <dsp:spPr>
        <a:xfrm>
          <a:off x="6138681" y="184479"/>
          <a:ext cx="2790309" cy="16741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Европейские страны смогли расплатиться по своим внешним обязательствам, мир избежал экономического кризиса</a:t>
          </a:r>
          <a:endParaRPr lang="ru-RU" sz="1300" kern="1200" dirty="0"/>
        </a:p>
      </dsp:txBody>
      <dsp:txXfrm>
        <a:off x="6138681" y="184479"/>
        <a:ext cx="2790309" cy="1674186"/>
      </dsp:txXfrm>
    </dsp:sp>
    <dsp:sp modelId="{C7C6FD39-DB8E-4B34-B743-F359BE26CC86}">
      <dsp:nvSpPr>
        <dsp:cNvPr id="0" name=""/>
        <dsp:cNvSpPr/>
      </dsp:nvSpPr>
      <dsp:spPr>
        <a:xfrm>
          <a:off x="0" y="2137696"/>
          <a:ext cx="2790309" cy="167418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Было остановлено распространение влияния СССР и социалистических идей в страны Западной Европы</a:t>
          </a:r>
          <a:endParaRPr lang="ru-RU" sz="1300" kern="1200" dirty="0"/>
        </a:p>
      </dsp:txBody>
      <dsp:txXfrm>
        <a:off x="0" y="2137696"/>
        <a:ext cx="2790309" cy="1674186"/>
      </dsp:txXfrm>
    </dsp:sp>
    <dsp:sp modelId="{846C02DE-6E16-488A-B593-942B3338C44F}">
      <dsp:nvSpPr>
        <dsp:cNvPr id="0" name=""/>
        <dsp:cNvSpPr/>
      </dsp:nvSpPr>
      <dsp:spPr>
        <a:xfrm>
          <a:off x="3069341" y="2137696"/>
          <a:ext cx="2790309" cy="167418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6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В Европе возродился и окреп оплот политической стабильности – средний класс</a:t>
          </a:r>
          <a:endParaRPr lang="ru-RU" sz="1300" kern="1200" dirty="0"/>
        </a:p>
      </dsp:txBody>
      <dsp:txXfrm>
        <a:off x="3069341" y="2137696"/>
        <a:ext cx="2790309" cy="1674186"/>
      </dsp:txXfrm>
    </dsp:sp>
    <dsp:sp modelId="{78CEE68A-3DEC-4378-AC04-C68107595E65}">
      <dsp:nvSpPr>
        <dsp:cNvPr id="0" name=""/>
        <dsp:cNvSpPr/>
      </dsp:nvSpPr>
      <dsp:spPr>
        <a:xfrm>
          <a:off x="6138681" y="2137696"/>
          <a:ext cx="2790309" cy="16741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 Antiqua" pitchFamily="18" charset="0"/>
            </a:rPr>
            <a:t>Западные страны научились работать в атмосфере сотрудничества и взаимопомощи, что явилось хорошим стартом для европейской интеграции с последующим созданием Евросоюза</a:t>
          </a:r>
          <a:endParaRPr lang="ru-RU" sz="1300" kern="1200" dirty="0">
            <a:latin typeface="Book Antiqua" pitchFamily="18" charset="0"/>
          </a:endParaRPr>
        </a:p>
      </dsp:txBody>
      <dsp:txXfrm>
        <a:off x="6138681" y="2137696"/>
        <a:ext cx="2790309" cy="1674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23E674-4389-48AD-9570-A7C78AB93263}" type="datetimeFigureOut">
              <a:rPr lang="ru-RU" smtClean="0"/>
              <a:t>10.11.2013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BD1AC70-446D-4DEC-80CE-210D7468F6E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848" y="4271365"/>
            <a:ext cx="81369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 Маршалла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4431" y="5668238"/>
            <a:ext cx="78037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«Программа восстановления Европы»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2" name="Picture 8" descr="http://84d1f3.medialib.glogster.com/media/23/23bb04532f9b709dcb4fff171992a311c41977aa83046951af4cbb456c0ce396/marshallplan-jp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8908" y1="73554" x2="58908" y2="73554"/>
                        <a14:foregroundMark x1="61494" y1="75000" x2="62356" y2="78099"/>
                        <a14:foregroundMark x1="58333" y1="75620" x2="37931" y2="81198"/>
                        <a14:foregroundMark x1="35345" y1="81818" x2="35345" y2="81818"/>
                        <a14:foregroundMark x1="27299" y1="76446" x2="27299" y2="76446"/>
                        <a14:foregroundMark x1="30747" y1="77686" x2="30747" y2="77686"/>
                        <a14:foregroundMark x1="32184" y1="78306" x2="32184" y2="78306"/>
                        <a14:foregroundMark x1="34195" y1="79959" x2="29598" y2="76446"/>
                        <a14:foregroundMark x1="58621" y1="14876" x2="88793" y2="40496"/>
                        <a14:foregroundMark x1="88793" y1="40496" x2="88793" y2="46694"/>
                        <a14:foregroundMark x1="88793" y1="46694" x2="62356" y2="49587"/>
                        <a14:foregroundMark x1="62356" y1="49587" x2="60920" y2="45248"/>
                        <a14:foregroundMark x1="56897" y1="23760" x2="75862" y2="42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52740"/>
            <a:ext cx="33147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7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853" y="1556792"/>
            <a:ext cx="7994304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Презентацию выполнила: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ученица 11-А класса</a:t>
            </a:r>
          </a:p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Алчевской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ИТГ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Чернявская Карина</a:t>
            </a:r>
          </a:p>
        </p:txBody>
      </p:sp>
    </p:spTree>
    <p:extLst>
      <p:ext uri="{BB962C8B-B14F-4D97-AF65-F5344CB8AC3E}">
        <p14:creationId xmlns:p14="http://schemas.microsoft.com/office/powerpoint/2010/main" val="310422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696" y="332656"/>
            <a:ext cx="88537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На момент завершения Второй мировой войны значительная часть Европы оказалась разрушенной. Многие крупнейшие города лежали в руинах, экономика фактически была уничтожена, сельское хозяйство пришло в упадок, транспортная система была сильно повреждена, миллионы людей остались без крыши над головой</a:t>
            </a:r>
          </a:p>
        </p:txBody>
      </p:sp>
      <p:pic>
        <p:nvPicPr>
          <p:cNvPr id="3074" name="Picture 2" descr="http://www.govzpeople.ru/uploads/posts/2012-05/1335826144_ru102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13" y="2476872"/>
            <a:ext cx="4176910" cy="338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perkor.files.wordpress.com/2013/09/877677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" y="2476870"/>
            <a:ext cx="4495601" cy="33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85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344850"/>
            <a:ext cx="5652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План </a:t>
            </a:r>
            <a:r>
              <a:rPr lang="ru-RU" sz="2000" b="1" i="1" dirty="0" err="1" smtClean="0">
                <a:solidFill>
                  <a:srgbClr val="C00000"/>
                </a:solidFill>
                <a:latin typeface="Book Antiqua" pitchFamily="18" charset="0"/>
              </a:rPr>
              <a:t>Мáршалла</a:t>
            </a:r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2000" dirty="0" smtClean="0">
                <a:latin typeface="Book Antiqua" pitchFamily="18" charset="0"/>
              </a:rPr>
              <a:t>— программа помощи Европе после Второй мировой войны </a:t>
            </a:r>
            <a:endParaRPr lang="ru-RU" sz="2000" dirty="0"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371" y="1260376"/>
            <a:ext cx="5686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Был предложен государственным секретарем США Дж. Маршаллом  в  его выступлении в Гарвардском университете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в июне 1947г.</a:t>
            </a:r>
          </a:p>
        </p:txBody>
      </p:sp>
      <p:pic>
        <p:nvPicPr>
          <p:cNvPr id="2052" name="Picture 4" descr="http://upload.wikimedia.org/wikipedia/commons/9/91/General_George_C._Marshall,_official_military_photo,_194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34" y="211830"/>
            <a:ext cx="2422142" cy="366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48214" y="3789040"/>
            <a:ext cx="227498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Дж. Маршалл </a:t>
            </a:r>
            <a:endParaRPr lang="ru-RU" sz="2400" dirty="0"/>
          </a:p>
        </p:txBody>
      </p:sp>
      <p:sp>
        <p:nvSpPr>
          <p:cNvPr id="4" name="Выноска-облако 3"/>
          <p:cNvSpPr/>
          <p:nvPr/>
        </p:nvSpPr>
        <p:spPr>
          <a:xfrm rot="21309864">
            <a:off x="167669" y="2647157"/>
            <a:ext cx="4624943" cy="3503292"/>
          </a:xfrm>
          <a:prstGeom prst="cloudCallout">
            <a:avLst>
              <a:gd name="adj1" fmla="val 75752"/>
              <a:gd name="adj2" fmla="val -5546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Book Antiqua" pitchFamily="18" charset="0"/>
              </a:rPr>
              <a:t>«Соединенные Штаты должны сделать то, что в состоянии сделать, чтобы помочь в стабилизации мировой экономики, без которой не может быть никакой политической стабильности и никакой уверенности в мире»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4941167"/>
            <a:ext cx="358008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Book Antiqua" pitchFamily="18" charset="0"/>
              </a:rPr>
              <a:t>“План Маршалла” </a:t>
            </a:r>
            <a:r>
              <a:rPr lang="ru-RU" sz="2400" dirty="0" smtClean="0">
                <a:latin typeface="Book Antiqua" pitchFamily="18" charset="0"/>
              </a:rPr>
              <a:t>был </a:t>
            </a:r>
            <a:r>
              <a:rPr lang="ru-RU" sz="2400" dirty="0">
                <a:latin typeface="Book Antiqua" pitchFamily="18" charset="0"/>
              </a:rPr>
              <a:t>утвержден конгрессом </a:t>
            </a:r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2 апреля 1948 </a:t>
            </a:r>
            <a:r>
              <a:rPr lang="ru-RU" sz="2400" b="1" i="1" dirty="0" smtClean="0">
                <a:solidFill>
                  <a:srgbClr val="C00000"/>
                </a:solidFill>
                <a:latin typeface="Book Antiqua" pitchFamily="18" charset="0"/>
              </a:rPr>
              <a:t>года</a:t>
            </a:r>
            <a:endParaRPr lang="ru-RU" sz="2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3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88640"/>
            <a:ext cx="772789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Основные задачи «плана Маршалла</a:t>
            </a:r>
            <a:r>
              <a:rPr lang="ru-RU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»: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11444439"/>
              </p:ext>
            </p:extLst>
          </p:nvPr>
        </p:nvGraphicFramePr>
        <p:xfrm>
          <a:off x="249560" y="692696"/>
          <a:ext cx="842493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97122" y="1008956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0363" y="2492896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7121" y="407707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111" y="5733256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ook Antiqua" pitchFamily="18" charset="0"/>
              </a:rPr>
              <a:t>Основным требованием к правительствам было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отсутствие в их составе </a:t>
            </a:r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коммунистов</a:t>
            </a:r>
            <a:endParaRPr lang="ru-RU" sz="20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7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8ADF9C-9A1C-41A3-A7A9-64BBACF47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828ADF9C-9A1C-41A3-A7A9-64BBACF47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584095-95C2-47D9-A28C-5F100479E1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7B584095-95C2-47D9-A28C-5F100479E1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5BE366-3657-4D8E-92BC-A2F2C9CCE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FE5BE366-3657-4D8E-92BC-A2F2C9CCE3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4AEE16-1711-4137-B6A7-84F3CFFDD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714AEE16-1711-4137-B6A7-84F3CFFDD1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32172D-B84C-419A-B3DC-8B28EF35B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graphicEl>
                                              <a:dgm id="{D632172D-B84C-419A-B3DC-8B28EF35B2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6CBFB4-7191-428B-81C3-60EC4A182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5D6CBFB4-7191-428B-81C3-60EC4A182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3EEBF4-6BEE-4368-B6D0-7BC318A70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483EEBF4-6BEE-4368-B6D0-7BC318A70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Dgm bld="one"/>
        </p:bldSub>
      </p:bldGraphic>
      <p:bldP spid="5" grpId="0"/>
      <p:bldP spid="6" grpId="0"/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286" y="936526"/>
            <a:ext cx="48600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За 4 года действия программы общее вложение США в экономику Европы составило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12,731 млрд. долларов </a:t>
            </a:r>
            <a:r>
              <a:rPr lang="ru-RU" sz="2000" dirty="0">
                <a:latin typeface="Book Antiqua" pitchFamily="18" charset="0"/>
              </a:rPr>
              <a:t>в виде безвозмездной помощи, дешевых кредитов и долгосрочного лизинга.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21967" y="5157192"/>
            <a:ext cx="5508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Это позволило избежать гиперинфляции, возобновить международную торговлю и привлечь новые частные инвестиции, в основном от американских бизнесменов</a:t>
            </a:r>
          </a:p>
        </p:txBody>
      </p:sp>
      <p:pic>
        <p:nvPicPr>
          <p:cNvPr id="2050" name="Picture 2" descr="http://900igr.net/datai/istorija/SSSR-posle-vojny/0017-019-Plan-Marshalla-v-dejstv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32" y="936526"/>
            <a:ext cx="3648008" cy="4076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16632"/>
            <a:ext cx="786465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Реализация «плана Маршалла»</a:t>
            </a:r>
            <a:endParaRPr lang="ru-RU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028" name="Picture 4" descr="http://upload.wikimedia.org/wikipedia/commons/b/b3/Marshall_Plan_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2" y="2567742"/>
            <a:ext cx="3194992" cy="4163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1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184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Помощь по </a:t>
            </a:r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«плану Маршалла» </a:t>
            </a:r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выдавалась согласно предварительной договорённости и потребностей </a:t>
            </a:r>
            <a:r>
              <a:rPr lang="ru-RU" sz="2400" b="1" i="1" dirty="0">
                <a:solidFill>
                  <a:srgbClr val="C00000"/>
                </a:solidFill>
                <a:latin typeface="Book Antiqua" pitchFamily="18" charset="0"/>
              </a:rPr>
              <a:t>стран</a:t>
            </a:r>
            <a:endParaRPr lang="ru-RU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2050" name="Picture 2" descr="http://rewalls.com/large/201011/97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" y="1196752"/>
            <a:ext cx="2854565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1574" y="1859901"/>
            <a:ext cx="13917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2,8 млрд</a:t>
            </a:r>
            <a:endParaRPr lang="ru-RU" sz="2400" dirty="0"/>
          </a:p>
        </p:txBody>
      </p:sp>
      <p:pic>
        <p:nvPicPr>
          <p:cNvPr id="2052" name="Picture 4" descr="http://www.zastavki.com/pictures/1920x1200/2010/World_France_Flag_of_France_022049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12" y="1196752"/>
            <a:ext cx="2860743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39519" y="1859900"/>
            <a:ext cx="13917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2,5 млрд</a:t>
            </a:r>
            <a:endParaRPr lang="ru-RU" sz="2400" dirty="0"/>
          </a:p>
        </p:txBody>
      </p:sp>
      <p:pic>
        <p:nvPicPr>
          <p:cNvPr id="2054" name="Picture 6" descr="http://www.kartinkioboi.ru/_ph/20/257457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69" y="1196752"/>
            <a:ext cx="2860743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oldtimewallpapers.com/wallpapers/201211/13533346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95" y="3288298"/>
            <a:ext cx="2860743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t.gdefon.com/wallpapers_original/wallpapers/381204_gollandiya_niderlandy_flag_1680x1050_(www.GdeFon.ru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29" y="3288298"/>
            <a:ext cx="2854565" cy="17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74376" y="1859901"/>
            <a:ext cx="13917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1,3 млрд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19002" y="3951447"/>
            <a:ext cx="139172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1,3 млрд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472363" y="3951447"/>
            <a:ext cx="1160895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1 млрд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976" y="5301208"/>
            <a:ext cx="88912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Особый механизм распределения американской помощи не позволял европейцам за счёт неё латать дыры госбюджетов.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Средства шли непосредственно на закупку промышленного и сельскохозяйственной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122785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13" grpId="0" animBg="1"/>
      <p:bldP spid="14" grpId="0" animBg="1"/>
      <p:bldP spid="1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048" y="4869160"/>
            <a:ext cx="8733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Структура поставок на две трети состояла из продовольствия, топлива и удобрений, и около трети импорта пришлось на сельскохозяйственную продукцию, а именно на американскую муку. </a:t>
            </a:r>
            <a:r>
              <a:rPr lang="ru-RU" sz="2000" dirty="0">
                <a:latin typeface="Book Antiqua" pitchFamily="18" charset="0"/>
              </a:rPr>
              <a:t>В конечном итоге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весомая часть денежной помощи по плану Маршала вернулась назад в </a:t>
            </a:r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США</a:t>
            </a:r>
            <a:endParaRPr lang="ru-RU" sz="20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46736831"/>
              </p:ext>
            </p:extLst>
          </p:nvPr>
        </p:nvGraphicFramePr>
        <p:xfrm>
          <a:off x="159048" y="116632"/>
          <a:ext cx="898495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09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8640"/>
            <a:ext cx="8892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Уже в 1949 году была проведена общая девальвация европейских валют, что позволило относительно безболезненно расправиться с послевоенной инфляцией. Резко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снизился уровень безработицы. </a:t>
            </a:r>
            <a:r>
              <a:rPr lang="ru-RU" sz="2000" dirty="0">
                <a:latin typeface="Book Antiqua" pitchFamily="18" charset="0"/>
              </a:rPr>
              <a:t>Американские средства обеспечили порядка 11% ВВП Англии, 12% Франции, почти 22% Западной Германии и чуть более 33% </a:t>
            </a:r>
            <a:r>
              <a:rPr lang="ru-RU" sz="2000" dirty="0" smtClean="0">
                <a:latin typeface="Book Antiqua" pitchFamily="18" charset="0"/>
              </a:rPr>
              <a:t>Италии.</a:t>
            </a:r>
            <a:endParaRPr lang="ru-RU" sz="2000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229200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 Antiqua" pitchFamily="18" charset="0"/>
              </a:rPr>
              <a:t>За первые три года плана Маршалла экономики западных европейских держав продемонстрировали высокие темпы роста. Так,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промышленное производство превысило показатели довоенного периода на 40%, а сельское хозяйство – на 20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%</a:t>
            </a:r>
            <a:endParaRPr lang="ru-RU" sz="20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3076" name="Picture 4" descr="http://s47.radikal.ru/i117/1102/85/aaafd8a4968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688" y="1864438"/>
            <a:ext cx="4320480" cy="345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historiana.eu/assets/uploads/Sweden_-_Two_arms_pull_on_a_scar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4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1164"/>
            <a:ext cx="2952328" cy="3498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3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16632"/>
            <a:ext cx="7665881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Результаты программы</a:t>
            </a:r>
            <a:r>
              <a:rPr lang="ru-RU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:</a:t>
            </a:r>
            <a:endParaRPr lang="ru-RU" sz="4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46001123"/>
              </p:ext>
            </p:extLst>
          </p:nvPr>
        </p:nvGraphicFramePr>
        <p:xfrm>
          <a:off x="107504" y="944806"/>
          <a:ext cx="8928992" cy="399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4" y="486916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В конце 1951 года финансовая помощь, предоставляемая согласно плану Маршалла была </a:t>
            </a:r>
            <a:r>
              <a:rPr lang="ru-RU" sz="2000" b="1" i="1" dirty="0" smtClean="0">
                <a:solidFill>
                  <a:srgbClr val="C00000"/>
                </a:solidFill>
                <a:latin typeface="Book Antiqua" pitchFamily="18" charset="0"/>
              </a:rPr>
              <a:t>прекращена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. </a:t>
            </a:r>
            <a:r>
              <a:rPr lang="ru-RU" sz="2000" dirty="0">
                <a:latin typeface="Book Antiqua" pitchFamily="18" charset="0"/>
              </a:rPr>
              <a:t>Вместо неё вступила в действие программа военной помощи США своим европейским союзникам по Северо-Атлантическому Альянсу в соответствии с законом «О взаимном обеспечении безопасности».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Окончательно план Маршалла был свёрнут во второй половине 60-х </a:t>
            </a:r>
            <a:r>
              <a:rPr lang="ru-RU" sz="2000" b="1" i="1" dirty="0">
                <a:solidFill>
                  <a:srgbClr val="C00000"/>
                </a:solidFill>
                <a:latin typeface="Book Antiqua" pitchFamily="18" charset="0"/>
              </a:rPr>
              <a:t>годов</a:t>
            </a:r>
            <a:endParaRPr lang="ru-RU" sz="20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F81D7250-ADCC-4C50-A9A5-D90D369F1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EC6A39-4B1D-4F57-AC55-52E6F5D24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EC6A39-4B1D-4F57-AC55-52E6F5D24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DEEC6A39-4B1D-4F57-AC55-52E6F5D24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dgm id="{DEEC6A39-4B1D-4F57-AC55-52E6F5D24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dgm id="{DEEC6A39-4B1D-4F57-AC55-52E6F5D24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DEEC6A39-4B1D-4F57-AC55-52E6F5D24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C6AF82-D90D-474C-8F1D-5F6E81104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D4C6AF82-D90D-474C-8F1D-5F6E81104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dgm id="{D4C6AF82-D90D-474C-8F1D-5F6E81104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graphicEl>
                                              <a:dgm id="{D4C6AF82-D90D-474C-8F1D-5F6E81104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D4C6AF82-D90D-474C-8F1D-5F6E81104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D4C6AF82-D90D-474C-8F1D-5F6E81104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C6FD39-DB8E-4B34-B743-F359BE26C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C7C6FD39-DB8E-4B34-B743-F359BE26C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C7C6FD39-DB8E-4B34-B743-F359BE26C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dgm id="{C7C6FD39-DB8E-4B34-B743-F359BE26C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C7C6FD39-DB8E-4B34-B743-F359BE26C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C7C6FD39-DB8E-4B34-B743-F359BE26C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46C02DE-6E16-488A-B593-942B3338C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846C02DE-6E16-488A-B593-942B3338C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dgm id="{846C02DE-6E16-488A-B593-942B3338C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846C02DE-6E16-488A-B593-942B3338C4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846C02DE-6E16-488A-B593-942B3338C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846C02DE-6E16-488A-B593-942B3338C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8CEE68A-3DEC-4378-AC04-C68107595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78CEE68A-3DEC-4378-AC04-C68107595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78CEE68A-3DEC-4378-AC04-C68107595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graphicEl>
                                              <a:dgm id="{78CEE68A-3DEC-4378-AC04-C68107595E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dgm id="{78CEE68A-3DEC-4378-AC04-C68107595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dgm id="{78CEE68A-3DEC-4378-AC04-C68107595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Sub>
          <a:bldDgm bld="one"/>
        </p:bldSub>
      </p:bldGraphic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543</TotalTime>
  <Words>551</Words>
  <Application>Microsoft Office PowerPoint</Application>
  <PresentationFormat>Экран (4:3)</PresentationFormat>
  <Paragraphs>41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</dc:creator>
  <cp:lastModifiedBy>Карина</cp:lastModifiedBy>
  <cp:revision>27</cp:revision>
  <dcterms:created xsi:type="dcterms:W3CDTF">2013-11-09T08:10:41Z</dcterms:created>
  <dcterms:modified xsi:type="dcterms:W3CDTF">2013-11-10T13:19:28Z</dcterms:modified>
</cp:coreProperties>
</file>