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58" r:id="rId3"/>
    <p:sldId id="257" r:id="rId4"/>
    <p:sldId id="259" r:id="rId5"/>
    <p:sldId id="260" r:id="rId6"/>
    <p:sldId id="272" r:id="rId7"/>
    <p:sldId id="265" r:id="rId8"/>
    <p:sldId id="261" r:id="rId9"/>
    <p:sldId id="273" r:id="rId10"/>
    <p:sldId id="262" r:id="rId11"/>
    <p:sldId id="271" r:id="rId12"/>
    <p:sldId id="263" r:id="rId13"/>
    <p:sldId id="274" r:id="rId14"/>
    <p:sldId id="264" r:id="rId15"/>
    <p:sldId id="275" r:id="rId16"/>
    <p:sldId id="266" r:id="rId17"/>
    <p:sldId id="277" r:id="rId18"/>
    <p:sldId id="267" r:id="rId19"/>
    <p:sldId id="278" r:id="rId20"/>
    <p:sldId id="270" r:id="rId21"/>
    <p:sldId id="268" r:id="rId22"/>
    <p:sldId id="27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94615" autoAdjust="0"/>
  </p:normalViewPr>
  <p:slideViewPr>
    <p:cSldViewPr>
      <p:cViewPr varScale="1">
        <p:scale>
          <a:sx n="65" d="100"/>
          <a:sy n="65" d="100"/>
        </p:scale>
        <p:origin x="-9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BA1D60-EADB-4F3F-A4AB-5951A413F5C2}" type="datetimeFigureOut">
              <a:rPr lang="ru-RU"/>
              <a:pPr>
                <a:defRPr/>
              </a:pPr>
              <a:t>03.05.2012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89D468-7C4A-4DD0-93A3-1AA83875EAF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CE3CE-16F1-43E4-A69D-9A1784519DD0}" type="slidenum">
              <a:rPr lang="ru-RU">
                <a:cs typeface="Arial" charset="0"/>
              </a:rPr>
              <a:pPr fontAlgn="base">
                <a:spcBef>
                  <a:spcPct val="0"/>
                </a:spcBef>
                <a:spcAft>
                  <a:spcPct val="0"/>
                </a:spcAft>
                <a:defRPr/>
              </a:pPr>
              <a:t>3</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FB6FA87C-D572-40B3-997A-FD47328E8B14}" type="datetimeFigureOut">
              <a:rPr lang="ru-RU"/>
              <a:pPr>
                <a:defRPr/>
              </a:pPr>
              <a:t>03.05.2012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35F3945-EED4-4EA7-BCB9-CACB1F0DE6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2471C55-EB98-4DEF-8703-BE2436DE7386}" type="datetimeFigureOut">
              <a:rPr lang="ru-RU"/>
              <a:pPr>
                <a:defRPr/>
              </a:pPr>
              <a:t>03.05.2012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A84DE0F-C9B9-45A2-B729-8291DBCEEFF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9470E28-D2FF-40FC-AB16-6416A31B0B96}" type="datetimeFigureOut">
              <a:rPr lang="ru-RU"/>
              <a:pPr>
                <a:defRPr/>
              </a:pPr>
              <a:t>03.05.2012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A421A32-5820-4F27-9CE4-64E32ECC855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0E3B08E-F493-43F0-8D45-BB264F6E457B}" type="datetimeFigureOut">
              <a:rPr lang="ru-RU"/>
              <a:pPr>
                <a:defRPr/>
              </a:pPr>
              <a:t>03.05.2012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6EBCFD9-8B9D-4F50-8212-B7AF6D65871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65E0D7A-801E-470B-967F-4211CCF8CF72}" type="datetimeFigureOut">
              <a:rPr lang="ru-RU"/>
              <a:pPr>
                <a:defRPr/>
              </a:pPr>
              <a:t>03.05.2012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6508C2-0368-4031-81B0-726222DEF29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BAA5B69-6106-429C-B791-DDD2260814C3}" type="datetimeFigureOut">
              <a:rPr lang="ru-RU"/>
              <a:pPr>
                <a:defRPr/>
              </a:pPr>
              <a:t>03.05.2012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3B3A737-8BB1-4C56-B6AF-AB9C55A3FFE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39E25A6-1C6D-4CAE-B0D3-0166B1974A19}" type="datetimeFigureOut">
              <a:rPr lang="ru-RU"/>
              <a:pPr>
                <a:defRPr/>
              </a:pPr>
              <a:t>03.05.2012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269ED947-8FA9-4714-BB4B-311ABEED12F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C225209-D642-4B88-90AA-A168F814C881}" type="datetimeFigureOut">
              <a:rPr lang="ru-RU"/>
              <a:pPr>
                <a:defRPr/>
              </a:pPr>
              <a:t>03.05.2012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F5620A0B-66A0-445F-B3B0-F78CB5B59C6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DBFA296-0751-4968-8E02-2A5924E44D3A}" type="datetimeFigureOut">
              <a:rPr lang="ru-RU"/>
              <a:pPr>
                <a:defRPr/>
              </a:pPr>
              <a:t>03.05.2012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5D8B8F8-0097-4EAB-A114-EA2FF1C1FF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E37992C-FE6A-4AF1-96D6-ED0F63EC4BE6}" type="datetimeFigureOut">
              <a:rPr lang="ru-RU"/>
              <a:pPr>
                <a:defRPr/>
              </a:pPr>
              <a:t>03.05.2012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C593E11-99CD-4999-828D-A67F03ECF73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4B19F816-2545-4D5B-9B68-E2E59351CE3E}" type="datetimeFigureOut">
              <a:rPr lang="ru-RU"/>
              <a:pPr>
                <a:defRPr/>
              </a:pPr>
              <a:t>03.05.2012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6B48AD2-33CA-4570-8B4E-D6FD25C4DF5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B05F99B1-7737-4167-B682-4ED035F94FC8}" type="datetimeFigureOut">
              <a:rPr lang="ru-RU"/>
              <a:pPr>
                <a:defRPr/>
              </a:pPr>
              <a:t>03.05.2012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F9F167C-5A57-454F-9DA0-62349DF6A872}"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51" r:id="rId1"/>
    <p:sldLayoutId id="2147483850" r:id="rId2"/>
    <p:sldLayoutId id="2147483852"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90F0F3"/>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G:\Hawaii\hawaiianguitar_-_3_Pigs.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Users\&#1040;&#1085;&#1085;&#1072;\Documents\iWisoft%20Free%20Video%20Converter\Haleakala%20National%20Park,%20Maui,%20Hawaii%20-%20YouTube_1.avi"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1040;&#1085;&#1085;&#1072;\Documents\iWisoft%20Free%20Video%20Converter\Hawaii's%20Official%20Tourism%20Site%20--%20Stories%20of%20Hawaii2_1.avi"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C:\Users\&#1040;&#1085;&#1085;&#1072;\Documents\iWisoft%20Free%20Video%20Converter\Hawaii's%20Official%20Tourism%20Site%20--%20Stories%20of%20Hawaii_1.avi"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Users\&#1040;&#1085;&#1085;&#1072;\Documents\iWisoft%20Free%20Video%20Converter\Hawaii's%20Official%20Tourism%20Site%20--%20Stories%20of%20Hawaii5_1.avi"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Garla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en.wikipedia.org/wiki/Wreat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Users\&#1040;&#1085;&#1085;&#1072;\Documents\iWisoft%20Free%20Video%20Converter\Hawaii's%20Official%20Tourism%20Site%20--%20Stories%20of%20Hawaii6_1.avi"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1040;&#1085;&#1085;&#1072;\Documents\iWisoft%20Free%20Video%20Converter\Hawaii's%20Official%20Tourism%20Site%20--%20Stories%20of%20Hawaii4_1.avi"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photoreport_209_1980.jpg"/>
          <p:cNvPicPr>
            <a:picLocks noChangeAspect="1"/>
          </p:cNvPicPr>
          <p:nvPr/>
        </p:nvPicPr>
        <p:blipFill>
          <a:blip r:embed="rId4"/>
          <a:srcRect/>
          <a:stretch>
            <a:fillRect/>
          </a:stretch>
        </p:blipFill>
        <p:spPr bwMode="auto">
          <a:xfrm>
            <a:off x="0" y="-3175"/>
            <a:ext cx="9144000" cy="6861175"/>
          </a:xfrm>
          <a:prstGeom prst="rect">
            <a:avLst/>
          </a:prstGeom>
          <a:noFill/>
          <a:ln w="9525">
            <a:noFill/>
            <a:miter lim="800000"/>
            <a:headEnd/>
            <a:tailEnd/>
          </a:ln>
        </p:spPr>
      </p:pic>
      <p:pic>
        <p:nvPicPr>
          <p:cNvPr id="5" name="hawaiianguitar_-_3_Pigs.mp3">
            <a:hlinkClick r:id="" action="ppaction://media"/>
          </p:cNvPr>
          <p:cNvPicPr>
            <a:picLocks noRot="1" noChangeAspect="1"/>
          </p:cNvPicPr>
          <p:nvPr>
            <a:audioFile r:link="rId1"/>
          </p:nvPr>
        </p:nvPicPr>
        <p:blipFill>
          <a:blip r:embed="rId5"/>
          <a:srcRect/>
          <a:stretch>
            <a:fillRect/>
          </a:stretch>
        </p:blipFill>
        <p:spPr bwMode="auto">
          <a:xfrm>
            <a:off x="8643938" y="6286500"/>
            <a:ext cx="304800" cy="304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1000" numSld="4" showWhenStopped="0">
                <p:cTn id="7" repeatCount="indefinite" fill="remove"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Содержимое 3" descr="440px-Official_portrait_of_Barack_Obama.jpg"/>
          <p:cNvPicPr>
            <a:picLocks noGrp="1" noChangeAspect="1"/>
          </p:cNvPicPr>
          <p:nvPr>
            <p:ph idx="1"/>
          </p:nvPr>
        </p:nvPicPr>
        <p:blipFill>
          <a:blip r:embed="rId3"/>
          <a:srcRect/>
          <a:stretch>
            <a:fillRect/>
          </a:stretch>
        </p:blipFill>
        <p:spPr>
          <a:xfrm>
            <a:off x="468313" y="1196975"/>
            <a:ext cx="3867150" cy="4895850"/>
          </a:xfrm>
        </p:spPr>
      </p:pic>
      <p:sp>
        <p:nvSpPr>
          <p:cNvPr id="28674" name="Text Box 5"/>
          <p:cNvSpPr txBox="1">
            <a:spLocks noChangeArrowheads="1"/>
          </p:cNvSpPr>
          <p:nvPr/>
        </p:nvSpPr>
        <p:spPr bwMode="auto">
          <a:xfrm>
            <a:off x="0" y="188913"/>
            <a:ext cx="8909050" cy="641350"/>
          </a:xfrm>
          <a:prstGeom prst="rect">
            <a:avLst/>
          </a:prstGeom>
          <a:noFill/>
          <a:ln w="9525">
            <a:noFill/>
            <a:miter lim="800000"/>
            <a:headEnd/>
            <a:tailEnd/>
          </a:ln>
        </p:spPr>
        <p:txBody>
          <a:bodyPr wrap="none">
            <a:spAutoFit/>
          </a:bodyPr>
          <a:lstStyle/>
          <a:p>
            <a:r>
              <a:rPr lang="en-US" sz="3600" b="1">
                <a:latin typeface="Book Antiqua" pitchFamily="18" charset="0"/>
              </a:rPr>
              <a:t>The most famous people from Hawaii are</a:t>
            </a:r>
            <a:r>
              <a:rPr lang="en-US" b="1"/>
              <a:t> </a:t>
            </a:r>
          </a:p>
        </p:txBody>
      </p:sp>
      <p:pic>
        <p:nvPicPr>
          <p:cNvPr id="28675" name="Picture 6" descr="431359-480"/>
          <p:cNvPicPr>
            <a:picLocks noChangeAspect="1" noChangeArrowheads="1"/>
          </p:cNvPicPr>
          <p:nvPr/>
        </p:nvPicPr>
        <p:blipFill>
          <a:blip r:embed="rId4"/>
          <a:srcRect/>
          <a:stretch>
            <a:fillRect/>
          </a:stretch>
        </p:blipFill>
        <p:spPr bwMode="auto">
          <a:xfrm>
            <a:off x="5364163" y="1196975"/>
            <a:ext cx="3313112" cy="49688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ppt_x"/>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barack-obama-hawaii"/>
          <p:cNvPicPr>
            <a:picLocks noChangeAspect="1" noChangeArrowheads="1"/>
          </p:cNvPicPr>
          <p:nvPr/>
        </p:nvPicPr>
        <p:blipFill>
          <a:blip r:embed="rId3"/>
          <a:srcRect/>
          <a:stretch>
            <a:fillRect/>
          </a:stretch>
        </p:blipFill>
        <p:spPr bwMode="auto">
          <a:xfrm>
            <a:off x="684213" y="692150"/>
            <a:ext cx="3230562" cy="4652963"/>
          </a:xfrm>
          <a:prstGeom prst="rect">
            <a:avLst/>
          </a:prstGeom>
          <a:noFill/>
          <a:ln w="50800">
            <a:noFill/>
            <a:miter lim="800000"/>
            <a:headEnd/>
            <a:tailEnd/>
          </a:ln>
        </p:spPr>
      </p:pic>
      <p:pic>
        <p:nvPicPr>
          <p:cNvPr id="30722" name="Picture 5" descr="files"/>
          <p:cNvPicPr>
            <a:picLocks noChangeAspect="1" noChangeArrowheads="1"/>
          </p:cNvPicPr>
          <p:nvPr/>
        </p:nvPicPr>
        <p:blipFill>
          <a:blip r:embed="rId4"/>
          <a:srcRect/>
          <a:stretch>
            <a:fillRect/>
          </a:stretch>
        </p:blipFill>
        <p:spPr bwMode="auto">
          <a:xfrm>
            <a:off x="5076825" y="333375"/>
            <a:ext cx="3317875"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8" descr="ef293b2682f0d8f6a2427917f4a663fe.jpg"/>
          <p:cNvPicPr>
            <a:picLocks noGrp="1" noChangeAspect="1"/>
          </p:cNvPicPr>
          <p:nvPr>
            <p:ph idx="1"/>
          </p:nvPr>
        </p:nvPicPr>
        <p:blipFill>
          <a:blip r:embed="rId3"/>
          <a:srcRect/>
          <a:stretch>
            <a:fillRect/>
          </a:stretch>
        </p:blipFill>
        <p:spPr>
          <a:xfrm>
            <a:off x="0" y="0"/>
            <a:ext cx="5286375" cy="6858000"/>
          </a:xfrm>
        </p:spPr>
      </p:pic>
      <p:sp>
        <p:nvSpPr>
          <p:cNvPr id="32770" name="TextBox 9"/>
          <p:cNvSpPr txBox="1">
            <a:spLocks noChangeArrowheads="1"/>
          </p:cNvSpPr>
          <p:nvPr/>
        </p:nvSpPr>
        <p:spPr bwMode="auto">
          <a:xfrm>
            <a:off x="5435600" y="209550"/>
            <a:ext cx="3457575" cy="4613275"/>
          </a:xfrm>
          <a:prstGeom prst="rect">
            <a:avLst/>
          </a:prstGeom>
          <a:noFill/>
          <a:ln w="9525">
            <a:noFill/>
            <a:miter lim="800000"/>
            <a:headEnd/>
            <a:tailEnd/>
          </a:ln>
        </p:spPr>
        <p:txBody>
          <a:bodyPr>
            <a:spAutoFit/>
          </a:bodyPr>
          <a:lstStyle/>
          <a:p>
            <a:r>
              <a:rPr lang="en-US" sz="3500">
                <a:solidFill>
                  <a:srgbClr val="E9FDFE"/>
                </a:solidFill>
                <a:latin typeface="Book Antiqua" pitchFamily="18" charset="0"/>
              </a:rPr>
              <a:t>Haleakala [ˌhɑːliːˌɑːkɑː'lɑː] National Park</a:t>
            </a:r>
            <a:endParaRPr lang="ru-RU" sz="3500">
              <a:solidFill>
                <a:srgbClr val="E9FDFE"/>
              </a:solidFill>
              <a:latin typeface="Book Antiqua" pitchFamily="18" charset="0"/>
            </a:endParaRPr>
          </a:p>
          <a:p>
            <a:endParaRPr lang="en-US" sz="2400">
              <a:solidFill>
                <a:srgbClr val="E9FDFE"/>
              </a:solidFill>
              <a:latin typeface="Book Antiqua" pitchFamily="18" charset="0"/>
            </a:endParaRPr>
          </a:p>
          <a:p>
            <a:r>
              <a:rPr lang="en-US" sz="2400">
                <a:latin typeface="Book Antiqua" pitchFamily="18" charset="0"/>
              </a:rPr>
              <a:t>A scenic ['siːnɪk] (</a:t>
            </a:r>
            <a:r>
              <a:rPr lang="ru-RU" sz="2400">
                <a:latin typeface="Book Antiqua" pitchFamily="18" charset="0"/>
              </a:rPr>
              <a:t>живописный) </a:t>
            </a:r>
            <a:r>
              <a:rPr lang="en-US" sz="2400">
                <a:latin typeface="Book Antiqua" pitchFamily="18" charset="0"/>
              </a:rPr>
              <a:t>national park known as the “house of the sun” on the island of Maui and home to Maui's highest peak</a:t>
            </a:r>
            <a:r>
              <a:rPr lang="ru-RU" sz="2400">
                <a:latin typeface="Book Antiqua" pitchFamily="18" charset="0"/>
              </a:rPr>
              <a:t> (пик)</a:t>
            </a:r>
            <a:r>
              <a:rPr lang="en-US" sz="2400">
                <a:latin typeface="Book Antiqua" pitchFamily="18" charset="0"/>
              </a:rPr>
              <a:t>. </a:t>
            </a:r>
            <a:endParaRPr lang="ru-RU" sz="2400">
              <a:latin typeface="Book Antiqua"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Haleakala National Park, Maui, Hawaii - YouTube_1.avi">
            <a:hlinkClick r:id="" action="ppaction://media"/>
          </p:cNvPr>
          <p:cNvPicPr>
            <a:picLocks noRot="1" noChangeAspect="1" noChangeArrowheads="1"/>
          </p:cNvPicPr>
          <p:nvPr>
            <a:videoFile r:link="rId1"/>
          </p:nvPr>
        </p:nvPicPr>
        <p:blipFill>
          <a:blip r:embed="rId4"/>
          <a:srcRect/>
          <a:stretch>
            <a:fillRect/>
          </a:stretch>
        </p:blipFill>
        <p:spPr bwMode="auto">
          <a:xfrm>
            <a:off x="1524000" y="1714500"/>
            <a:ext cx="6096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496" fill="hold"/>
                                        <p:tgtEl>
                                          <p:spTgt spid="5018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50180"/>
                </p:tgtEl>
              </p:cMediaNode>
            </p:video>
            <p:seq concurrent="1" nextAc="seek">
              <p:cTn id="8" restart="whenNotActive" fill="hold" evtFilter="cancelBubble" nodeType="interactiveSeq">
                <p:stCondLst>
                  <p:cond evt="onClick" delay="0">
                    <p:tgtEl>
                      <p:spTgt spid="501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50180"/>
                                        </p:tgtEl>
                                      </p:cBhvr>
                                    </p:cmd>
                                  </p:childTnLst>
                                </p:cTn>
                              </p:par>
                            </p:childTnLst>
                          </p:cTn>
                        </p:par>
                      </p:childTnLst>
                    </p:cTn>
                  </p:par>
                </p:childTnLst>
              </p:cTn>
              <p:nextCondLst>
                <p:cond evt="onClick" delay="0">
                  <p:tgtEl>
                    <p:spTgt spid="5018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43296" cy="1225536"/>
          </a:xfrm>
        </p:spPr>
        <p:txBody>
          <a:bodyPr/>
          <a:lstStyle/>
          <a:p>
            <a:pPr eaLnBrk="1" fontAlgn="auto" hangingPunct="1">
              <a:spcAft>
                <a:spcPts val="0"/>
              </a:spcAft>
              <a:defRPr/>
            </a:pPr>
            <a:r>
              <a:rPr lang="en-US" dirty="0" smtClean="0">
                <a:solidFill>
                  <a:schemeClr val="tx1">
                    <a:lumMod val="20000"/>
                    <a:lumOff val="80000"/>
                  </a:schemeClr>
                </a:solidFill>
              </a:rPr>
              <a:t>Surfing </a:t>
            </a:r>
            <a:endParaRPr lang="ru-RU" dirty="0">
              <a:solidFill>
                <a:schemeClr val="tx1">
                  <a:lumMod val="20000"/>
                  <a:lumOff val="80000"/>
                </a:schemeClr>
              </a:solidFill>
            </a:endParaRPr>
          </a:p>
        </p:txBody>
      </p:sp>
      <p:sp>
        <p:nvSpPr>
          <p:cNvPr id="3" name="Содержимое 2"/>
          <p:cNvSpPr>
            <a:spLocks noGrp="1"/>
          </p:cNvSpPr>
          <p:nvPr>
            <p:ph idx="1"/>
          </p:nvPr>
        </p:nvSpPr>
        <p:spPr>
          <a:xfrm>
            <a:off x="323850" y="4149725"/>
            <a:ext cx="8459788" cy="2420938"/>
          </a:xfrm>
        </p:spPr>
        <p:txBody>
          <a:bodyPr>
            <a:noAutofit/>
          </a:bodyPr>
          <a:lstStyle/>
          <a:p>
            <a:pPr marL="176213" indent="0" algn="just" eaLnBrk="1" fontAlgn="auto" hangingPunct="1">
              <a:spcAft>
                <a:spcPts val="0"/>
              </a:spcAft>
              <a:buClr>
                <a:schemeClr val="tx1">
                  <a:shade val="95000"/>
                </a:schemeClr>
              </a:buClr>
              <a:buFont typeface="Wingdings 2"/>
              <a:buNone/>
              <a:defRPr/>
            </a:pPr>
            <a:r>
              <a:rPr lang="en-US" sz="2400" dirty="0" smtClean="0"/>
              <a:t>Surfing is believed to have originated long ago in ancient Polynesia [ˌ</a:t>
            </a:r>
            <a:r>
              <a:rPr lang="en-US" sz="2400" dirty="0" err="1" smtClean="0"/>
              <a:t>pɔlɪ'niːʒə</a:t>
            </a:r>
            <a:r>
              <a:rPr lang="en-US" sz="2400" dirty="0" smtClean="0"/>
              <a:t>], later thriving</a:t>
            </a:r>
            <a:r>
              <a:rPr lang="el-GR" sz="2400" dirty="0" smtClean="0"/>
              <a:t> [θ</a:t>
            </a:r>
            <a:r>
              <a:rPr lang="en-US" sz="2400" dirty="0" err="1" smtClean="0"/>
              <a:t>raɪv</a:t>
            </a:r>
            <a:r>
              <a:rPr lang="en-US" sz="2400" dirty="0" smtClean="0"/>
              <a:t>] </a:t>
            </a:r>
            <a:r>
              <a:rPr lang="ru-RU" sz="2400" dirty="0" smtClean="0"/>
              <a:t>(процветать)</a:t>
            </a:r>
            <a:r>
              <a:rPr lang="en-US" sz="2400" dirty="0" smtClean="0"/>
              <a:t> in Hawaii. It was once a sport only reserved for Hawaiian royalty, which is why surfing is often called the “sport of kings”.</a:t>
            </a:r>
            <a:r>
              <a:rPr lang="en-US" sz="2400" b="1" dirty="0" smtClean="0"/>
              <a:t> Hawaii</a:t>
            </a:r>
            <a:r>
              <a:rPr lang="en-US" sz="2400" dirty="0" smtClean="0"/>
              <a:t> is</a:t>
            </a:r>
            <a:r>
              <a:rPr lang="ru-RU" sz="2400" dirty="0" smtClean="0"/>
              <a:t> </a:t>
            </a:r>
            <a:r>
              <a:rPr lang="en-US" sz="2400" dirty="0" smtClean="0"/>
              <a:t>considered as the birthplace of modern </a:t>
            </a:r>
            <a:r>
              <a:rPr lang="en-US" sz="2400" b="1" dirty="0" smtClean="0"/>
              <a:t>surfing</a:t>
            </a:r>
            <a:r>
              <a:rPr lang="en-US" sz="2400" dirty="0" smtClean="0"/>
              <a:t> and big wave </a:t>
            </a:r>
            <a:r>
              <a:rPr lang="en-US" sz="2400" b="1" dirty="0" smtClean="0"/>
              <a:t>surfing</a:t>
            </a:r>
            <a:r>
              <a:rPr lang="en-US" sz="2400" dirty="0" smtClean="0"/>
              <a:t> and continues to be a </a:t>
            </a:r>
            <a:r>
              <a:rPr lang="en-US" sz="2400" b="1" dirty="0" smtClean="0"/>
              <a:t>surfing</a:t>
            </a:r>
            <a:r>
              <a:rPr lang="en-US" sz="2400" dirty="0" smtClean="0"/>
              <a:t> </a:t>
            </a:r>
            <a:r>
              <a:rPr lang="en-US" sz="2400" dirty="0" err="1" smtClean="0"/>
              <a:t>mecca</a:t>
            </a:r>
            <a:r>
              <a:rPr lang="en-US" sz="2400" dirty="0" smtClean="0"/>
              <a:t> for the world.</a:t>
            </a:r>
            <a:endParaRPr lang="ru-RU" sz="2400" dirty="0">
              <a:solidFill>
                <a:schemeClr val="tx1">
                  <a:lumMod val="20000"/>
                  <a:lumOff val="80000"/>
                </a:schemeClr>
              </a:solidFill>
            </a:endParaRPr>
          </a:p>
        </p:txBody>
      </p:sp>
      <p:pic>
        <p:nvPicPr>
          <p:cNvPr id="34819" name="Рисунок 4" descr="surfing.jpg"/>
          <p:cNvPicPr>
            <a:picLocks noChangeAspect="1"/>
          </p:cNvPicPr>
          <p:nvPr/>
        </p:nvPicPr>
        <p:blipFill>
          <a:blip r:embed="rId3"/>
          <a:srcRect/>
          <a:stretch>
            <a:fillRect/>
          </a:stretch>
        </p:blipFill>
        <p:spPr bwMode="auto">
          <a:xfrm>
            <a:off x="3059113" y="404813"/>
            <a:ext cx="5797550" cy="3622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ln>
                <a:noFill/>
              </a:ln>
              <a:solidFill>
                <a:schemeClr val="tx1"/>
              </a:solidFill>
              <a:effectLst/>
              <a:latin typeface="Arial" charset="0"/>
            </a:endParaRPr>
          </a:p>
        </p:txBody>
      </p:sp>
      <p:pic>
        <p:nvPicPr>
          <p:cNvPr id="53252" name="Hawaii's Official Tourism Site -- Stories of Hawaii2_1.avi">
            <a:hlinkClick r:id="" action="ppaction://media"/>
          </p:cNvPr>
          <p:cNvPicPr>
            <a:picLocks noRot="1" noChangeAspect="1" noChangeArrowheads="1"/>
          </p:cNvPicPr>
          <p:nvPr>
            <p:ph idx="1"/>
            <a:videoFile r:link="rId1"/>
          </p:nvPr>
        </p:nvPicPr>
        <p:blipFill>
          <a:blip r:embed="rId4"/>
          <a:srcRect/>
          <a:stretch>
            <a:fillRect/>
          </a:stretch>
        </p:blipFill>
        <p:spPr>
          <a:xfrm>
            <a:off x="733425" y="2020888"/>
            <a:ext cx="7677150" cy="3867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119" fill="hold"/>
                                        <p:tgtEl>
                                          <p:spTgt spid="5325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53252"/>
                </p:tgtEl>
              </p:cMediaNode>
            </p:video>
            <p:seq concurrent="1" nextAc="seek">
              <p:cTn id="8" restart="whenNotActive" fill="hold" evtFilter="cancelBubble" nodeType="interactiveSeq">
                <p:stCondLst>
                  <p:cond evt="onClick" delay="0">
                    <p:tgtEl>
                      <p:spTgt spid="5325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53252"/>
                                        </p:tgtEl>
                                      </p:cBhvr>
                                    </p:cmd>
                                  </p:childTnLst>
                                </p:cTn>
                              </p:par>
                            </p:childTnLst>
                          </p:cTn>
                        </p:par>
                      </p:childTnLst>
                    </p:cTn>
                  </p:par>
                </p:childTnLst>
              </p:cTn>
              <p:nextCondLst>
                <p:cond evt="onClick" delay="0">
                  <p:tgtEl>
                    <p:spTgt spid="5325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5" y="1000125"/>
            <a:ext cx="4714875" cy="5214938"/>
          </a:xfrm>
        </p:spPr>
        <p:txBody>
          <a:bodyPr>
            <a:noAutofit/>
          </a:bodyPr>
          <a:lstStyle/>
          <a:p>
            <a:pPr marL="363538" indent="0" algn="ctr" eaLnBrk="1" fontAlgn="auto" hangingPunct="1">
              <a:spcAft>
                <a:spcPts val="0"/>
              </a:spcAft>
              <a:buClr>
                <a:schemeClr val="tx1">
                  <a:shade val="95000"/>
                </a:schemeClr>
              </a:buClr>
              <a:buFont typeface="Wingdings 2"/>
              <a:buNone/>
              <a:defRPr/>
            </a:pPr>
            <a:r>
              <a:rPr lang="en-US" sz="2400" dirty="0" smtClean="0"/>
              <a:t>Hawaii has year round warm waters and has been a popular  dive location for years offering some of the best dive sites in the world. The islands of Hawaii each have their own personalities and characteristics and due to Hawaii's geographical isolation they each offer unique and exciting dive sites, and an abundance of marine </a:t>
            </a:r>
            <a:r>
              <a:rPr lang="en-US" sz="2400" dirty="0" err="1" smtClean="0"/>
              <a:t>mə'riːn</a:t>
            </a:r>
            <a:r>
              <a:rPr lang="en-US" sz="2400" dirty="0" smtClean="0"/>
              <a:t> life</a:t>
            </a:r>
            <a:endParaRPr lang="ru-RU" sz="2400" dirty="0">
              <a:solidFill>
                <a:schemeClr val="tx1">
                  <a:lumMod val="20000"/>
                  <a:lumOff val="80000"/>
                </a:schemeClr>
              </a:solidFill>
            </a:endParaRPr>
          </a:p>
        </p:txBody>
      </p:sp>
      <p:pic>
        <p:nvPicPr>
          <p:cNvPr id="36866" name="Рисунок 3" descr="450px-Подводный_мир_Гавайских_островов.jpg"/>
          <p:cNvPicPr>
            <a:picLocks noChangeAspect="1"/>
          </p:cNvPicPr>
          <p:nvPr/>
        </p:nvPicPr>
        <p:blipFill>
          <a:blip r:embed="rId3"/>
          <a:srcRect/>
          <a:stretch>
            <a:fillRect/>
          </a:stretch>
        </p:blipFill>
        <p:spPr bwMode="auto">
          <a:xfrm rot="-594118">
            <a:off x="373063" y="547688"/>
            <a:ext cx="4286250" cy="47148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Hawaii's Official Tourism Site -- Stories of Hawaii_1.avi">
            <a:hlinkClick r:id="" action="ppaction://media"/>
          </p:cNvPr>
          <p:cNvPicPr>
            <a:picLocks noRot="1" noChangeAspect="1" noChangeArrowheads="1"/>
          </p:cNvPicPr>
          <p:nvPr>
            <a:videoFile r:link="rId1"/>
          </p:nvPr>
        </p:nvPicPr>
        <p:blipFill>
          <a:blip r:embed="rId4"/>
          <a:srcRect/>
          <a:stretch>
            <a:fillRect/>
          </a:stretch>
        </p:blipFill>
        <p:spPr bwMode="auto">
          <a:xfrm>
            <a:off x="733425" y="1495425"/>
            <a:ext cx="7677150" cy="3867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699" fill="hold"/>
                                        <p:tgtEl>
                                          <p:spTgt spid="5837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58372"/>
                </p:tgtEl>
              </p:cMediaNode>
            </p:video>
            <p:seq concurrent="1" nextAc="seek">
              <p:cTn id="8" restart="whenNotActive" fill="hold" evtFilter="cancelBubble" nodeType="interactiveSeq">
                <p:stCondLst>
                  <p:cond evt="onClick" delay="0">
                    <p:tgtEl>
                      <p:spTgt spid="5837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58372"/>
                                        </p:tgtEl>
                                      </p:cBhvr>
                                    </p:cmd>
                                  </p:childTnLst>
                                </p:cTn>
                              </p:par>
                            </p:childTnLst>
                          </p:cTn>
                        </p:par>
                      </p:childTnLst>
                    </p:cTn>
                  </p:par>
                </p:childTnLst>
              </p:cTn>
              <p:nextCondLst>
                <p:cond evt="onClick" delay="0">
                  <p:tgtEl>
                    <p:spTgt spid="5837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4572000" y="142875"/>
            <a:ext cx="4572000" cy="6454775"/>
          </a:xfrm>
        </p:spPr>
        <p:txBody>
          <a:bodyPr/>
          <a:lstStyle/>
          <a:p>
            <a:pPr eaLnBrk="1" hangingPunct="1">
              <a:buFont typeface="Wingdings 2" pitchFamily="18" charset="2"/>
              <a:buNone/>
            </a:pPr>
            <a:r>
              <a:rPr lang="en-US" sz="2200" smtClean="0"/>
              <a:t>      You might have denounced extravagance, the craving for vivid colors and unusual prints. But within two centuries a modest workman's shirt grew into the trademark wear of Hawaii.</a:t>
            </a:r>
          </a:p>
          <a:p>
            <a:pPr eaLnBrk="1" hangingPunct="1">
              <a:buFont typeface="Wingdings 2" pitchFamily="18" charset="2"/>
              <a:buNone/>
            </a:pPr>
            <a:endParaRPr lang="en-US" sz="2200" smtClean="0"/>
          </a:p>
          <a:p>
            <a:pPr eaLnBrk="1" hangingPunct="1">
              <a:buFont typeface="Wingdings 2" pitchFamily="18" charset="2"/>
              <a:buNone/>
            </a:pPr>
            <a:r>
              <a:rPr lang="en-US" sz="2200" smtClean="0"/>
              <a:t>      In the late 1920's and early 1930's tourists, always looking for exotic souvenirs, fell for a fad (</a:t>
            </a:r>
            <a:r>
              <a:rPr lang="ru-RU" sz="2200" smtClean="0">
                <a:latin typeface="Book Antiqua" pitchFamily="18" charset="0"/>
              </a:rPr>
              <a:t>прихоть) </a:t>
            </a:r>
            <a:r>
              <a:rPr lang="en-US" sz="2200" smtClean="0"/>
              <a:t>of the young islander. Artists and tailors spotted a serious business. The name "aloha shirt", registered['reʤɪstəd] in 1936, soon labeled a flourishing ['flʌrɪʃɪŋ] industry.</a:t>
            </a:r>
            <a:endParaRPr lang="ru-RU" sz="2200" smtClean="0">
              <a:latin typeface="Book Antiqua" pitchFamily="18" charset="0"/>
            </a:endParaRPr>
          </a:p>
        </p:txBody>
      </p:sp>
      <p:pic>
        <p:nvPicPr>
          <p:cNvPr id="38914" name="Рисунок 3" descr="hawaiian_shirt-1-d_desert_island.gif"/>
          <p:cNvPicPr>
            <a:picLocks noChangeAspect="1"/>
          </p:cNvPicPr>
          <p:nvPr/>
        </p:nvPicPr>
        <p:blipFill>
          <a:blip r:embed="rId3"/>
          <a:srcRect/>
          <a:stretch>
            <a:fillRect/>
          </a:stretch>
        </p:blipFill>
        <p:spPr bwMode="auto">
          <a:xfrm rot="745800">
            <a:off x="179388" y="836613"/>
            <a:ext cx="4705350" cy="55149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ln>
                <a:noFill/>
              </a:ln>
              <a:solidFill>
                <a:schemeClr val="tx1"/>
              </a:solidFill>
              <a:effectLst/>
              <a:latin typeface="Arial" charset="0"/>
            </a:endParaRPr>
          </a:p>
        </p:txBody>
      </p:sp>
      <p:pic>
        <p:nvPicPr>
          <p:cNvPr id="60420" name="Hawaii's Official Tourism Site -- Stories of Hawaii5_1.avi">
            <a:hlinkClick r:id="" action="ppaction://media"/>
          </p:cNvPr>
          <p:cNvPicPr>
            <a:picLocks noRot="1" noChangeAspect="1" noChangeArrowheads="1"/>
          </p:cNvPicPr>
          <p:nvPr>
            <p:ph idx="1"/>
            <a:videoFile r:link="rId1"/>
          </p:nvPr>
        </p:nvPicPr>
        <p:blipFill>
          <a:blip r:embed="rId4"/>
          <a:srcRect/>
          <a:stretch>
            <a:fillRect/>
          </a:stretch>
        </p:blipFill>
        <p:spPr>
          <a:xfrm>
            <a:off x="733425" y="2020888"/>
            <a:ext cx="7677150" cy="3867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1145" fill="hold"/>
                                        <p:tgtEl>
                                          <p:spTgt spid="6042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60420"/>
                </p:tgtEl>
              </p:cMediaNode>
            </p:video>
            <p:seq concurrent="1" nextAc="seek">
              <p:cTn id="8" restart="whenNotActive" fill="hold" evtFilter="cancelBubble" nodeType="interactiveSeq">
                <p:stCondLst>
                  <p:cond evt="onClick" delay="0">
                    <p:tgtEl>
                      <p:spTgt spid="604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60420"/>
                                        </p:tgtEl>
                                      </p:cBhvr>
                                    </p:cmd>
                                  </p:childTnLst>
                                </p:cTn>
                              </p:par>
                            </p:childTnLst>
                          </p:cTn>
                        </p:par>
                      </p:childTnLst>
                    </p:cTn>
                  </p:par>
                </p:childTnLst>
              </p:cTn>
              <p:nextCondLst>
                <p:cond evt="onClick" delay="0">
                  <p:tgtEl>
                    <p:spTgt spid="604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357188" y="214313"/>
            <a:ext cx="8247062" cy="1919287"/>
          </a:xfrm>
        </p:spPr>
        <p:txBody>
          <a:bodyPr/>
          <a:lstStyle/>
          <a:p>
            <a:pPr marL="182563" indent="-182563" rtl="1" eaLnBrk="1" hangingPunct="1">
              <a:buFont typeface="Wingdings 2" pitchFamily="18" charset="2"/>
              <a:buNone/>
            </a:pPr>
            <a:r>
              <a:rPr lang="en-US" sz="2400" smtClean="0">
                <a:solidFill>
                  <a:schemeClr val="tx2"/>
                </a:solidFill>
              </a:rPr>
              <a:t>The </a:t>
            </a:r>
            <a:r>
              <a:rPr lang="en-US" sz="2400" b="1" smtClean="0">
                <a:solidFill>
                  <a:schemeClr val="tx2"/>
                </a:solidFill>
              </a:rPr>
              <a:t>Hawaiian Islands</a:t>
            </a:r>
            <a:r>
              <a:rPr lang="en-US" sz="2400" smtClean="0">
                <a:solidFill>
                  <a:schemeClr val="tx2"/>
                </a:solidFill>
              </a:rPr>
              <a:t> are an archipelago [ˌɑːkɪ'peləgəu]  of eight major islands, several atolls </a:t>
            </a:r>
            <a:r>
              <a:rPr lang="en-US" smtClean="0">
                <a:solidFill>
                  <a:schemeClr val="tx2"/>
                </a:solidFill>
                <a:latin typeface="Times New Roman" pitchFamily="18" charset="0"/>
              </a:rPr>
              <a:t>['ætɔl]</a:t>
            </a:r>
            <a:r>
              <a:rPr lang="en-US" sz="2400" smtClean="0">
                <a:solidFill>
                  <a:schemeClr val="tx2"/>
                </a:solidFill>
              </a:rPr>
              <a:t>, numerous smaller islets </a:t>
            </a:r>
            <a:r>
              <a:rPr lang="en-US" smtClean="0">
                <a:solidFill>
                  <a:schemeClr val="tx2"/>
                </a:solidFill>
                <a:latin typeface="Times New Roman" pitchFamily="18" charset="0"/>
              </a:rPr>
              <a:t>['aɪlət]</a:t>
            </a:r>
            <a:r>
              <a:rPr lang="en-US" sz="2400" smtClean="0">
                <a:solidFill>
                  <a:schemeClr val="tx2"/>
                </a:solidFill>
              </a:rPr>
              <a:t>, and undersea seamounts in the North Pacific Ocean</a:t>
            </a:r>
            <a:r>
              <a:rPr lang="en-US" smtClean="0">
                <a:solidFill>
                  <a:schemeClr val="tx2"/>
                </a:solidFill>
                <a:latin typeface="Times New Roman" pitchFamily="18" charset="0"/>
              </a:rPr>
              <a:t>.</a:t>
            </a:r>
            <a:r>
              <a:rPr lang="en-US" sz="2400" smtClean="0">
                <a:solidFill>
                  <a:schemeClr val="tx2"/>
                </a:solidFill>
              </a:rPr>
              <a:t> </a:t>
            </a:r>
          </a:p>
          <a:p>
            <a:pPr marL="182563" indent="-182563" rtl="1" eaLnBrk="1" hangingPunct="1">
              <a:buFont typeface="Wingdings 2" pitchFamily="18" charset="2"/>
              <a:buNone/>
            </a:pPr>
            <a:r>
              <a:rPr lang="en-US" sz="2400" smtClean="0">
                <a:solidFill>
                  <a:schemeClr val="tx2"/>
                </a:solidFill>
              </a:rPr>
              <a:t>Hawaiian Islands were discovered by Captain James Cook in 1778.</a:t>
            </a:r>
          </a:p>
          <a:p>
            <a:pPr marL="182563" indent="-182563" rtl="1" eaLnBrk="1" hangingPunct="1">
              <a:buFont typeface="Wingdings 2" pitchFamily="18" charset="2"/>
              <a:buNone/>
            </a:pPr>
            <a:endParaRPr lang="ru-RU" smtClean="0"/>
          </a:p>
        </p:txBody>
      </p:sp>
      <p:pic>
        <p:nvPicPr>
          <p:cNvPr id="16386" name="Рисунок 3" descr="475px-Captainjamescookportrait.jpg"/>
          <p:cNvPicPr>
            <a:picLocks noChangeAspect="1"/>
          </p:cNvPicPr>
          <p:nvPr/>
        </p:nvPicPr>
        <p:blipFill>
          <a:blip r:embed="rId3"/>
          <a:srcRect/>
          <a:stretch>
            <a:fillRect/>
          </a:stretch>
        </p:blipFill>
        <p:spPr bwMode="auto">
          <a:xfrm>
            <a:off x="900113" y="2997200"/>
            <a:ext cx="2855912" cy="3646488"/>
          </a:xfrm>
          <a:prstGeom prst="rect">
            <a:avLst/>
          </a:prstGeom>
          <a:noFill/>
          <a:ln w="9525">
            <a:solidFill>
              <a:schemeClr val="tx1"/>
            </a:solidFill>
            <a:miter lim="800000"/>
            <a:headEnd/>
            <a:tailEnd/>
          </a:ln>
        </p:spPr>
      </p:pic>
      <p:pic>
        <p:nvPicPr>
          <p:cNvPr id="16387" name="Содержимое 3" descr="hawaii.gif"/>
          <p:cNvPicPr>
            <a:picLocks noChangeAspect="1"/>
          </p:cNvPicPr>
          <p:nvPr/>
        </p:nvPicPr>
        <p:blipFill>
          <a:blip r:embed="rId4"/>
          <a:srcRect/>
          <a:stretch>
            <a:fillRect/>
          </a:stretch>
        </p:blipFill>
        <p:spPr bwMode="auto">
          <a:xfrm>
            <a:off x="4427538" y="2492375"/>
            <a:ext cx="4103687" cy="409257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Содержимое 2"/>
          <p:cNvSpPr>
            <a:spLocks noGrp="1"/>
          </p:cNvSpPr>
          <p:nvPr>
            <p:ph idx="1"/>
          </p:nvPr>
        </p:nvSpPr>
        <p:spPr>
          <a:xfrm>
            <a:off x="454025" y="446088"/>
            <a:ext cx="4167188" cy="5808662"/>
          </a:xfrm>
        </p:spPr>
        <p:txBody>
          <a:bodyPr/>
          <a:lstStyle/>
          <a:p>
            <a:pPr marL="176213" indent="0" algn="ctr" rtl="1" eaLnBrk="1" hangingPunct="1">
              <a:buFont typeface="Wingdings 2" pitchFamily="18" charset="2"/>
              <a:buNone/>
            </a:pPr>
            <a:r>
              <a:rPr lang="en-US" b="1" i="1" smtClean="0">
                <a:latin typeface="Times New Roman" pitchFamily="18" charset="0"/>
              </a:rPr>
              <a:t>Lei</a:t>
            </a:r>
            <a:r>
              <a:rPr lang="en-US" smtClean="0">
                <a:latin typeface="Times New Roman" pitchFamily="18" charset="0"/>
              </a:rPr>
              <a:t> is a Hawaiian word for a </a:t>
            </a:r>
            <a:r>
              <a:rPr lang="en-US" smtClean="0">
                <a:latin typeface="Times New Roman" pitchFamily="18" charset="0"/>
                <a:hlinkClick r:id="rId3" tooltip="Garland"/>
              </a:rPr>
              <a:t>garland</a:t>
            </a:r>
            <a:r>
              <a:rPr lang="en-US" smtClean="0">
                <a:latin typeface="Times New Roman" pitchFamily="18" charset="0"/>
              </a:rPr>
              <a:t> or </a:t>
            </a:r>
            <a:r>
              <a:rPr lang="en-US" smtClean="0">
                <a:latin typeface="Times New Roman" pitchFamily="18" charset="0"/>
                <a:hlinkClick r:id="rId4" tooltip="Wreath"/>
              </a:rPr>
              <a:t>wreath</a:t>
            </a:r>
            <a:r>
              <a:rPr lang="ru-RU" smtClean="0"/>
              <a:t> </a:t>
            </a:r>
            <a:r>
              <a:rPr lang="en-US" smtClean="0">
                <a:latin typeface="Times New Roman" pitchFamily="18" charset="0"/>
              </a:rPr>
              <a:t>[riːθ] (</a:t>
            </a:r>
            <a:r>
              <a:rPr lang="ru-RU" smtClean="0"/>
              <a:t>венок)</a:t>
            </a:r>
            <a:r>
              <a:rPr lang="en-US" smtClean="0">
                <a:latin typeface="Times New Roman" pitchFamily="18" charset="0"/>
              </a:rPr>
              <a:t>. A lei is any series of objects strung together with the intent to be worn. The most popular concept of a </a:t>
            </a:r>
            <a:r>
              <a:rPr lang="en-US" i="1" smtClean="0">
                <a:latin typeface="Times New Roman" pitchFamily="18" charset="0"/>
              </a:rPr>
              <a:t>lei</a:t>
            </a:r>
            <a:r>
              <a:rPr lang="en-US" smtClean="0">
                <a:latin typeface="Times New Roman" pitchFamily="18" charset="0"/>
              </a:rPr>
              <a:t> in Hawaiian culture is a wreath of flowers draped around the neck presented upon arriving or leaving as a symbol of affection.  </a:t>
            </a:r>
            <a:endParaRPr lang="ru-RU" smtClean="0"/>
          </a:p>
        </p:txBody>
      </p:sp>
      <p:pic>
        <p:nvPicPr>
          <p:cNvPr id="43010" name="Рисунок 3" descr="400px-Hula0080200.jpg"/>
          <p:cNvPicPr>
            <a:picLocks noChangeAspect="1"/>
          </p:cNvPicPr>
          <p:nvPr/>
        </p:nvPicPr>
        <p:blipFill>
          <a:blip r:embed="rId5"/>
          <a:srcRect/>
          <a:stretch>
            <a:fillRect/>
          </a:stretch>
        </p:blipFill>
        <p:spPr bwMode="auto">
          <a:xfrm rot="612201">
            <a:off x="5219700" y="981075"/>
            <a:ext cx="3113088" cy="4870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Содержимое 2"/>
          <p:cNvSpPr>
            <a:spLocks noGrp="1"/>
          </p:cNvSpPr>
          <p:nvPr>
            <p:ph idx="1"/>
          </p:nvPr>
        </p:nvSpPr>
        <p:spPr>
          <a:xfrm>
            <a:off x="0" y="4572000"/>
            <a:ext cx="9144000" cy="2286000"/>
          </a:xfrm>
        </p:spPr>
        <p:txBody>
          <a:bodyPr/>
          <a:lstStyle/>
          <a:p>
            <a:pPr marL="176213" indent="0" algn="just" eaLnBrk="1" hangingPunct="1">
              <a:buFont typeface="Wingdings 2" pitchFamily="18" charset="2"/>
              <a:buNone/>
            </a:pPr>
            <a:r>
              <a:rPr lang="en-US" sz="2400" smtClean="0"/>
              <a:t>Hula dancing is the traditional art of </a:t>
            </a:r>
            <a:r>
              <a:rPr lang="en-US" sz="2400" u="sng" smtClean="0"/>
              <a:t>movement</a:t>
            </a:r>
            <a:r>
              <a:rPr lang="en-US" sz="2400" smtClean="0"/>
              <a:t>, smooth bodily gestures and vocals.  You may notice that Hula Dancing seems to have an incredibly smooth "flow" and the </a:t>
            </a:r>
            <a:r>
              <a:rPr lang="en-US" sz="2400" u="sng" smtClean="0"/>
              <a:t>movements</a:t>
            </a:r>
            <a:r>
              <a:rPr lang="en-US" sz="2400" smtClean="0"/>
              <a:t> are extremely fluid.  These movements are said to actually tell a story or represent movements of nature such as trees blowing in the wind or fish swimming smoothly in the ocean. </a:t>
            </a:r>
            <a:endParaRPr lang="ru-RU" sz="2400" smtClean="0">
              <a:latin typeface="Book Antiqua" pitchFamily="18" charset="0"/>
            </a:endParaRPr>
          </a:p>
        </p:txBody>
      </p:sp>
      <p:pic>
        <p:nvPicPr>
          <p:cNvPr id="40962" name="Picture 4" descr="hula-dancers"/>
          <p:cNvPicPr>
            <a:picLocks noChangeAspect="1" noChangeArrowheads="1"/>
          </p:cNvPicPr>
          <p:nvPr/>
        </p:nvPicPr>
        <p:blipFill>
          <a:blip r:embed="rId3"/>
          <a:srcRect/>
          <a:stretch>
            <a:fillRect/>
          </a:stretch>
        </p:blipFill>
        <p:spPr bwMode="auto">
          <a:xfrm>
            <a:off x="2051050" y="260350"/>
            <a:ext cx="5376863" cy="4033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ln>
                <a:noFill/>
              </a:ln>
              <a:solidFill>
                <a:schemeClr val="tx1"/>
              </a:solidFill>
              <a:effectLst/>
              <a:latin typeface="Arial" charset="0"/>
            </a:endParaRPr>
          </a:p>
        </p:txBody>
      </p:sp>
      <p:pic>
        <p:nvPicPr>
          <p:cNvPr id="55300" name="Hawaii's Official Tourism Site -- Stories of Hawaii6_1.avi">
            <a:hlinkClick r:id="" action="ppaction://media"/>
          </p:cNvPr>
          <p:cNvPicPr>
            <a:picLocks noRot="1" noChangeAspect="1" noChangeArrowheads="1"/>
          </p:cNvPicPr>
          <p:nvPr>
            <p:ph idx="1"/>
            <a:videoFile r:link="rId1"/>
          </p:nvPr>
        </p:nvPicPr>
        <p:blipFill>
          <a:blip r:embed="rId4"/>
          <a:srcRect/>
          <a:stretch>
            <a:fillRect/>
          </a:stretch>
        </p:blipFill>
        <p:spPr>
          <a:xfrm>
            <a:off x="733425" y="2020888"/>
            <a:ext cx="7677150" cy="3867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855" fill="hold"/>
                                        <p:tgtEl>
                                          <p:spTgt spid="5530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55300"/>
                </p:tgtEl>
              </p:cMediaNode>
            </p:video>
            <p:seq concurrent="1" nextAc="seek">
              <p:cTn id="8" restart="whenNotActive" fill="hold" evtFilter="cancelBubble" nodeType="interactiveSeq">
                <p:stCondLst>
                  <p:cond evt="onClick" delay="0">
                    <p:tgtEl>
                      <p:spTgt spid="553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55300"/>
                                        </p:tgtEl>
                                      </p:cBhvr>
                                    </p:cmd>
                                  </p:childTnLst>
                                </p:cTn>
                              </p:par>
                            </p:childTnLst>
                          </p:cTn>
                        </p:par>
                      </p:childTnLst>
                    </p:cTn>
                  </p:par>
                </p:childTnLst>
              </p:cTn>
              <p:nextCondLst>
                <p:cond evt="onClick" delay="0">
                  <p:tgtEl>
                    <p:spTgt spid="5530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Содержимое 5" descr="rPC1960_Hawaii_Map.jpg"/>
          <p:cNvPicPr>
            <a:picLocks noGrp="1" noChangeAspect="1"/>
          </p:cNvPicPr>
          <p:nvPr>
            <p:ph idx="1"/>
          </p:nvPr>
        </p:nvPicPr>
        <p:blipFill>
          <a:blip r:embed="rId3"/>
          <a:srcRect/>
          <a:stretch>
            <a:fillRect/>
          </a:stretch>
        </p:blipFill>
        <p:spPr>
          <a:xfrm>
            <a:off x="1979613" y="333375"/>
            <a:ext cx="7054850" cy="4551363"/>
          </a:xfrm>
          <a:ln>
            <a:solidFill>
              <a:schemeClr val="accent1"/>
            </a:solidFill>
          </a:ln>
        </p:spPr>
      </p:pic>
      <p:sp>
        <p:nvSpPr>
          <p:cNvPr id="4" name="Прямоугольник 3"/>
          <p:cNvSpPr/>
          <p:nvPr/>
        </p:nvSpPr>
        <p:spPr>
          <a:xfrm>
            <a:off x="0" y="5226050"/>
            <a:ext cx="6318250" cy="1631950"/>
          </a:xfrm>
          <a:prstGeom prst="rect">
            <a:avLst/>
          </a:prstGeom>
          <a:noFill/>
          <a:ln w="3175">
            <a:noFill/>
          </a:ln>
        </p:spPr>
        <p:txBody>
          <a:bodyPr>
            <a:spAutoFit/>
          </a:bodyPr>
          <a:lstStyle/>
          <a:p>
            <a:pPr algn="ctr" fontAlgn="auto">
              <a:spcBef>
                <a:spcPts val="0"/>
              </a:spcBef>
              <a:spcAft>
                <a:spcPts val="0"/>
              </a:spcAft>
              <a:defRPr/>
            </a:pPr>
            <a:r>
              <a:rPr lang="en-US" sz="2000" dirty="0">
                <a:solidFill>
                  <a:schemeClr val="tx1">
                    <a:lumMod val="40000"/>
                    <a:lumOff val="60000"/>
                  </a:schemeClr>
                </a:solidFill>
                <a:latin typeface="+mn-lt"/>
                <a:cs typeface="+mn-cs"/>
              </a:rPr>
              <a:t>The largest island of the archipelago</a:t>
            </a:r>
            <a:r>
              <a:rPr lang="ru-RU" sz="2000" dirty="0">
                <a:solidFill>
                  <a:schemeClr val="tx1">
                    <a:lumMod val="40000"/>
                    <a:lumOff val="60000"/>
                  </a:schemeClr>
                </a:solidFill>
                <a:latin typeface="+mn-lt"/>
                <a:cs typeface="+mn-cs"/>
              </a:rPr>
              <a:t> </a:t>
            </a:r>
            <a:r>
              <a:rPr lang="en-US" sz="2000" dirty="0">
                <a:solidFill>
                  <a:schemeClr val="tx1">
                    <a:lumMod val="40000"/>
                    <a:lumOff val="60000"/>
                  </a:schemeClr>
                </a:solidFill>
                <a:latin typeface="+mn-lt"/>
                <a:cs typeface="+mn-cs"/>
              </a:rPr>
              <a:t>[ˌ</a:t>
            </a:r>
            <a:r>
              <a:rPr lang="en-US" sz="2000" dirty="0" err="1">
                <a:solidFill>
                  <a:schemeClr val="tx1">
                    <a:lumMod val="40000"/>
                    <a:lumOff val="60000"/>
                  </a:schemeClr>
                </a:solidFill>
                <a:latin typeface="+mn-lt"/>
                <a:cs typeface="+mn-cs"/>
              </a:rPr>
              <a:t>ɑːkɪ'peləgəu</a:t>
            </a:r>
            <a:r>
              <a:rPr lang="en-US" sz="2000" dirty="0">
                <a:solidFill>
                  <a:schemeClr val="tx1">
                    <a:lumMod val="40000"/>
                    <a:lumOff val="60000"/>
                  </a:schemeClr>
                </a:solidFill>
                <a:latin typeface="+mn-lt"/>
                <a:cs typeface="+mn-cs"/>
              </a:rPr>
              <a:t>] is Hawaii.</a:t>
            </a:r>
            <a:r>
              <a:rPr lang="fr-FR" sz="2000" dirty="0">
                <a:solidFill>
                  <a:schemeClr val="tx1">
                    <a:lumMod val="40000"/>
                    <a:lumOff val="60000"/>
                  </a:schemeClr>
                </a:solidFill>
                <a:latin typeface="+mn-lt"/>
                <a:cs typeface="+mn-cs"/>
              </a:rPr>
              <a:t> </a:t>
            </a:r>
            <a:r>
              <a:rPr lang="en-US" sz="2000" dirty="0">
                <a:solidFill>
                  <a:schemeClr val="tx1">
                    <a:lumMod val="40000"/>
                    <a:lumOff val="60000"/>
                  </a:schemeClr>
                </a:solidFill>
                <a:latin typeface="+mn-lt"/>
                <a:cs typeface="+mn-cs"/>
              </a:rPr>
              <a:t>[</a:t>
            </a:r>
            <a:r>
              <a:rPr lang="fr-FR" sz="2000" dirty="0">
                <a:solidFill>
                  <a:schemeClr val="tx1">
                    <a:lumMod val="40000"/>
                    <a:lumOff val="60000"/>
                  </a:schemeClr>
                </a:solidFill>
                <a:latin typeface="+mn-lt"/>
                <a:cs typeface="+mn-cs"/>
              </a:rPr>
              <a:t>hə'waɪiː ], [hɑː'waɪiː]</a:t>
            </a:r>
            <a:r>
              <a:rPr lang="en-US" sz="2000" dirty="0">
                <a:solidFill>
                  <a:schemeClr val="tx1">
                    <a:lumMod val="40000"/>
                    <a:lumOff val="60000"/>
                  </a:schemeClr>
                </a:solidFill>
                <a:latin typeface="+mn-lt"/>
                <a:cs typeface="+mn-cs"/>
              </a:rPr>
              <a:t> The most popular islands with tourists are: Oahu</a:t>
            </a:r>
            <a:r>
              <a:rPr lang="ru-RU" sz="2000" dirty="0">
                <a:solidFill>
                  <a:schemeClr val="tx1">
                    <a:lumMod val="40000"/>
                    <a:lumOff val="60000"/>
                  </a:schemeClr>
                </a:solidFill>
                <a:latin typeface="+mn-lt"/>
                <a:cs typeface="+mn-cs"/>
              </a:rPr>
              <a:t> </a:t>
            </a:r>
            <a:r>
              <a:rPr lang="en-US" sz="2000" dirty="0">
                <a:solidFill>
                  <a:schemeClr val="tx1">
                    <a:lumMod val="40000"/>
                    <a:lumOff val="60000"/>
                  </a:schemeClr>
                </a:solidFill>
                <a:latin typeface="+mn-lt"/>
                <a:cs typeface="+mn-cs"/>
              </a:rPr>
              <a:t>[</a:t>
            </a:r>
            <a:r>
              <a:rPr lang="en-US" sz="2000" dirty="0" err="1">
                <a:solidFill>
                  <a:schemeClr val="tx1">
                    <a:lumMod val="40000"/>
                    <a:lumOff val="60000"/>
                  </a:schemeClr>
                </a:solidFill>
                <a:latin typeface="+mn-lt"/>
                <a:cs typeface="+mn-cs"/>
              </a:rPr>
              <a:t>əu'ɑːhu</a:t>
            </a:r>
            <a:r>
              <a:rPr lang="en-US" sz="2000" dirty="0">
                <a:solidFill>
                  <a:schemeClr val="tx1">
                    <a:lumMod val="40000"/>
                    <a:lumOff val="60000"/>
                  </a:schemeClr>
                </a:solidFill>
                <a:latin typeface="+mn-lt"/>
                <a:cs typeface="+mn-cs"/>
              </a:rPr>
              <a:t>ː], Hawaii, Maui ['</a:t>
            </a:r>
            <a:r>
              <a:rPr lang="en-US" sz="2000" dirty="0" err="1">
                <a:solidFill>
                  <a:schemeClr val="tx1">
                    <a:lumMod val="40000"/>
                    <a:lumOff val="60000"/>
                  </a:schemeClr>
                </a:solidFill>
                <a:latin typeface="+mn-lt"/>
                <a:cs typeface="+mn-cs"/>
              </a:rPr>
              <a:t>maʊɪ</a:t>
            </a:r>
            <a:r>
              <a:rPr lang="en-US" sz="2000" dirty="0">
                <a:solidFill>
                  <a:schemeClr val="tx1">
                    <a:lumMod val="40000"/>
                    <a:lumOff val="60000"/>
                  </a:schemeClr>
                </a:solidFill>
                <a:latin typeface="+mn-lt"/>
                <a:cs typeface="+mn-cs"/>
              </a:rPr>
              <a:t>], Kauai [</a:t>
            </a:r>
            <a:r>
              <a:rPr lang="en-US" sz="2000" dirty="0" err="1">
                <a:solidFill>
                  <a:schemeClr val="tx1">
                    <a:lumMod val="40000"/>
                    <a:lumOff val="60000"/>
                  </a:schemeClr>
                </a:solidFill>
                <a:latin typeface="+mn-lt"/>
                <a:cs typeface="+mn-cs"/>
              </a:rPr>
              <a:t>kɑː'wɑːi</a:t>
            </a:r>
            <a:r>
              <a:rPr lang="en-US" sz="2000" dirty="0">
                <a:solidFill>
                  <a:schemeClr val="tx1">
                    <a:lumMod val="40000"/>
                    <a:lumOff val="60000"/>
                  </a:schemeClr>
                </a:solidFill>
                <a:latin typeface="+mn-lt"/>
                <a:cs typeface="+mn-cs"/>
              </a:rPr>
              <a:t>ː], Lanai [</a:t>
            </a:r>
            <a:r>
              <a:rPr lang="en-US" sz="2000" dirty="0" err="1">
                <a:solidFill>
                  <a:schemeClr val="tx1">
                    <a:lumMod val="40000"/>
                    <a:lumOff val="60000"/>
                  </a:schemeClr>
                </a:solidFill>
                <a:latin typeface="+mn-lt"/>
                <a:cs typeface="+mn-cs"/>
              </a:rPr>
              <a:t>lɑː'nɑːɪ</a:t>
            </a:r>
            <a:r>
              <a:rPr lang="en-US" sz="2000" dirty="0">
                <a:solidFill>
                  <a:schemeClr val="tx1">
                    <a:lumMod val="40000"/>
                    <a:lumOff val="60000"/>
                  </a:schemeClr>
                </a:solidFill>
                <a:latin typeface="+mn-lt"/>
                <a:cs typeface="+mn-cs"/>
              </a:rPr>
              <a:t>ˌ </a:t>
            </a:r>
            <a:r>
              <a:rPr lang="en-US" sz="2000" dirty="0" err="1">
                <a:solidFill>
                  <a:schemeClr val="tx1">
                    <a:lumMod val="40000"/>
                    <a:lumOff val="60000"/>
                  </a:schemeClr>
                </a:solidFill>
                <a:latin typeface="+mn-lt"/>
                <a:cs typeface="+mn-cs"/>
              </a:rPr>
              <a:t>lə'naɪ</a:t>
            </a:r>
            <a:r>
              <a:rPr lang="en-US" sz="2000" dirty="0">
                <a:solidFill>
                  <a:schemeClr val="tx1">
                    <a:lumMod val="40000"/>
                    <a:lumOff val="60000"/>
                  </a:schemeClr>
                </a:solidFill>
                <a:latin typeface="+mn-lt"/>
                <a:cs typeface="+mn-cs"/>
              </a:rPr>
              <a:t>] and Molokai [ˌ</a:t>
            </a:r>
            <a:r>
              <a:rPr lang="en-US" sz="2000" dirty="0" err="1">
                <a:solidFill>
                  <a:schemeClr val="tx1">
                    <a:lumMod val="40000"/>
                    <a:lumOff val="60000"/>
                  </a:schemeClr>
                </a:solidFill>
                <a:latin typeface="+mn-lt"/>
                <a:cs typeface="+mn-cs"/>
              </a:rPr>
              <a:t>məʊləʊ'kɑːɪ</a:t>
            </a:r>
            <a:r>
              <a:rPr lang="en-US" sz="2000" dirty="0">
                <a:solidFill>
                  <a:schemeClr val="tx1">
                    <a:lumMod val="40000"/>
                    <a:lumOff val="60000"/>
                  </a:schemeClr>
                </a:solidFill>
                <a:latin typeface="+mn-lt"/>
                <a:cs typeface="+mn-cs"/>
              </a:rPr>
              <a:t>].</a:t>
            </a:r>
            <a:endParaRPr lang="ru-RU" sz="2000" dirty="0">
              <a:solidFill>
                <a:schemeClr val="tx1">
                  <a:lumMod val="40000"/>
                  <a:lumOff val="60000"/>
                </a:schemeClr>
              </a:solidFill>
              <a:latin typeface="+mn-lt"/>
              <a:cs typeface="+mn-cs"/>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468313" y="4868863"/>
            <a:ext cx="8243887" cy="1989137"/>
          </a:xfrm>
        </p:spPr>
        <p:txBody>
          <a:bodyPr/>
          <a:lstStyle/>
          <a:p>
            <a:pPr marL="182563" indent="0" algn="just" eaLnBrk="1" hangingPunct="1">
              <a:buFont typeface="Wingdings 2" pitchFamily="18" charset="2"/>
              <a:buNone/>
            </a:pPr>
            <a:r>
              <a:rPr lang="en-US" sz="2400" b="1" smtClean="0">
                <a:solidFill>
                  <a:srgbClr val="E9FDFE"/>
                </a:solidFill>
                <a:latin typeface="Bradley Hand ITC" pitchFamily="66" charset="0"/>
              </a:rPr>
              <a:t>The population of the Hawaiian Islands is 1.3 million people.</a:t>
            </a:r>
          </a:p>
          <a:p>
            <a:pPr marL="182563" indent="0" algn="just" eaLnBrk="1" hangingPunct="1">
              <a:buFont typeface="Wingdings 2" pitchFamily="18" charset="2"/>
              <a:buNone/>
            </a:pPr>
            <a:r>
              <a:rPr lang="en-US" sz="2400" b="1" smtClean="0">
                <a:solidFill>
                  <a:srgbClr val="E9FDFE"/>
                </a:solidFill>
                <a:latin typeface="Bradley Hand ITC" pitchFamily="66" charset="0"/>
              </a:rPr>
              <a:t>The majority of the population belongs to the Catholic ['kæ</a:t>
            </a:r>
            <a:r>
              <a:rPr lang="el-GR" sz="2400" b="1" smtClean="0">
                <a:solidFill>
                  <a:srgbClr val="E9FDFE"/>
                </a:solidFill>
                <a:latin typeface="Bradley Hand ITC" pitchFamily="66" charset="0"/>
              </a:rPr>
              <a:t>θ(</a:t>
            </a:r>
            <a:r>
              <a:rPr lang="en-US" sz="2400" b="1" smtClean="0">
                <a:solidFill>
                  <a:srgbClr val="E9FDFE"/>
                </a:solidFill>
                <a:latin typeface="Bradley Hand ITC" pitchFamily="66" charset="0"/>
              </a:rPr>
              <a:t>ə)lɪk] and Protestant ['prɔtɪst(ə)nt] churches. </a:t>
            </a:r>
          </a:p>
          <a:p>
            <a:pPr marL="182563" indent="0" algn="just" eaLnBrk="1" hangingPunct="1">
              <a:buFont typeface="Wingdings 2" pitchFamily="18" charset="2"/>
              <a:buNone/>
            </a:pPr>
            <a:r>
              <a:rPr lang="en-US" sz="2400" b="1" smtClean="0">
                <a:solidFill>
                  <a:srgbClr val="E9FDFE"/>
                </a:solidFill>
                <a:latin typeface="Bradley Hand ITC" pitchFamily="66" charset="0"/>
              </a:rPr>
              <a:t>The national capital is Honolulu. [ˌhɔn(ə)'luːluː]</a:t>
            </a:r>
            <a:endParaRPr lang="ru-RU" sz="2400" b="1" smtClean="0">
              <a:solidFill>
                <a:srgbClr val="E9FDFE"/>
              </a:solidFill>
            </a:endParaRPr>
          </a:p>
        </p:txBody>
      </p:sp>
      <p:pic>
        <p:nvPicPr>
          <p:cNvPr id="20482" name="Picture 4" descr="honolulu"/>
          <p:cNvPicPr>
            <a:picLocks noChangeAspect="1" noChangeArrowheads="1"/>
          </p:cNvPicPr>
          <p:nvPr/>
        </p:nvPicPr>
        <p:blipFill>
          <a:blip r:embed="rId3"/>
          <a:srcRect/>
          <a:stretch>
            <a:fillRect/>
          </a:stretch>
        </p:blipFill>
        <p:spPr bwMode="auto">
          <a:xfrm>
            <a:off x="250825" y="260350"/>
            <a:ext cx="4105275" cy="2873375"/>
          </a:xfrm>
          <a:prstGeom prst="rect">
            <a:avLst/>
          </a:prstGeom>
          <a:noFill/>
          <a:ln w="9525">
            <a:solidFill>
              <a:schemeClr val="tx1"/>
            </a:solidFill>
            <a:miter lim="800000"/>
            <a:headEnd/>
            <a:tailEnd/>
          </a:ln>
        </p:spPr>
      </p:pic>
      <p:pic>
        <p:nvPicPr>
          <p:cNvPr id="20483" name="Picture 6" descr="Ward-12"/>
          <p:cNvPicPr>
            <a:picLocks noChangeAspect="1" noChangeArrowheads="1"/>
          </p:cNvPicPr>
          <p:nvPr/>
        </p:nvPicPr>
        <p:blipFill>
          <a:blip r:embed="rId4"/>
          <a:srcRect/>
          <a:stretch>
            <a:fillRect/>
          </a:stretch>
        </p:blipFill>
        <p:spPr bwMode="auto">
          <a:xfrm>
            <a:off x="4787900" y="1916113"/>
            <a:ext cx="4040188" cy="267652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sz="4800" dirty="0" smtClean="0">
                <a:solidFill>
                  <a:schemeClr val="tx1">
                    <a:lumMod val="20000"/>
                    <a:lumOff val="80000"/>
                  </a:schemeClr>
                </a:solidFill>
                <a:latin typeface="Segoe Print" pitchFamily="2" charset="0"/>
              </a:rPr>
              <a:t>Political system of Hawaii</a:t>
            </a:r>
            <a:endParaRPr lang="ru-RU" sz="4800" dirty="0">
              <a:solidFill>
                <a:schemeClr val="tx1">
                  <a:lumMod val="20000"/>
                  <a:lumOff val="80000"/>
                </a:schemeClr>
              </a:solidFill>
              <a:latin typeface="Segoe Print" pitchFamily="2" charset="0"/>
            </a:endParaRPr>
          </a:p>
        </p:txBody>
      </p:sp>
      <p:sp>
        <p:nvSpPr>
          <p:cNvPr id="22530" name="Содержимое 2"/>
          <p:cNvSpPr>
            <a:spLocks noGrp="1"/>
          </p:cNvSpPr>
          <p:nvPr>
            <p:ph idx="1"/>
          </p:nvPr>
        </p:nvSpPr>
        <p:spPr>
          <a:xfrm>
            <a:off x="0" y="3429000"/>
            <a:ext cx="8858250" cy="3240088"/>
          </a:xfrm>
        </p:spPr>
        <p:txBody>
          <a:bodyPr/>
          <a:lstStyle/>
          <a:p>
            <a:pPr marL="176213" indent="0" eaLnBrk="1" hangingPunct="1">
              <a:lnSpc>
                <a:spcPct val="80000"/>
              </a:lnSpc>
              <a:buFont typeface="Wingdings 2" pitchFamily="18" charset="2"/>
              <a:buNone/>
            </a:pPr>
            <a:endParaRPr lang="en-US" sz="2600" smtClean="0">
              <a:solidFill>
                <a:srgbClr val="E9FDFE"/>
              </a:solidFill>
            </a:endParaRPr>
          </a:p>
          <a:p>
            <a:pPr marL="176213" indent="0" algn="just" eaLnBrk="1" hangingPunct="1">
              <a:lnSpc>
                <a:spcPct val="80000"/>
              </a:lnSpc>
              <a:buFont typeface="Wingdings 2" pitchFamily="18" charset="2"/>
              <a:buNone/>
            </a:pPr>
            <a:endParaRPr lang="en-US" sz="2600" smtClean="0">
              <a:solidFill>
                <a:srgbClr val="E9FDFE"/>
              </a:solidFill>
            </a:endParaRPr>
          </a:p>
          <a:p>
            <a:pPr marL="176213" indent="0" eaLnBrk="1" hangingPunct="1">
              <a:buFont typeface="Wingdings 2" pitchFamily="18" charset="2"/>
              <a:buNone/>
            </a:pPr>
            <a:r>
              <a:rPr lang="en-US" sz="2000" i="1" smtClean="0"/>
              <a:t>Government in Hawaii is similar to other U.S. states but has several differences. The state constitution was modeled from the constitution of the Kingdom of Hawaii, modified to not conflict with the U.S. Constitution.</a:t>
            </a:r>
          </a:p>
          <a:p>
            <a:pPr marL="176213" indent="0" eaLnBrk="1" hangingPunct="1">
              <a:buFont typeface="Wingdings 2" pitchFamily="18" charset="2"/>
              <a:buNone/>
            </a:pPr>
            <a:r>
              <a:rPr lang="en-US" sz="2000" i="1" smtClean="0"/>
              <a:t>English and Hawaiian are official languages, though in practice, it’s not required that all official documents be printed in each language, or that government officials be fluent Hawaiian speakers. Admission Day (</a:t>
            </a:r>
            <a:r>
              <a:rPr lang="ru-RU" sz="2000" i="1" smtClean="0">
                <a:latin typeface="Book Antiqua" pitchFamily="18" charset="0"/>
              </a:rPr>
              <a:t>День официального вхождения штата или территории в состав Соединенных Штатов Америки</a:t>
            </a:r>
            <a:r>
              <a:rPr lang="en-US" sz="2000" i="1" smtClean="0"/>
              <a:t>) is a state holiday in Hawaii, observed on the third Friday in August.</a:t>
            </a:r>
            <a:endParaRPr lang="ru-RU" sz="2000" i="1" smtClean="0">
              <a:latin typeface="Book Antiqua" pitchFamily="18" charset="0"/>
            </a:endParaRPr>
          </a:p>
        </p:txBody>
      </p:sp>
      <p:pic>
        <p:nvPicPr>
          <p:cNvPr id="22531" name="Рисунок 3" descr="hawaii.gif"/>
          <p:cNvPicPr>
            <a:picLocks noChangeAspect="1"/>
          </p:cNvPicPr>
          <p:nvPr/>
        </p:nvPicPr>
        <p:blipFill>
          <a:blip r:embed="rId3"/>
          <a:srcRect/>
          <a:stretch>
            <a:fillRect/>
          </a:stretch>
        </p:blipFill>
        <p:spPr bwMode="auto">
          <a:xfrm>
            <a:off x="971550" y="1196975"/>
            <a:ext cx="7167563" cy="29289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323850" y="649288"/>
            <a:ext cx="8496300" cy="2835275"/>
          </a:xfrm>
          <a:prstGeom prst="rect">
            <a:avLst/>
          </a:prstGeom>
          <a:noFill/>
          <a:ln w="9525">
            <a:noFill/>
            <a:miter lim="800000"/>
            <a:headEnd/>
            <a:tailEnd/>
          </a:ln>
          <a:effectLst/>
        </p:spPr>
        <p:txBody>
          <a:bodyPr anchor="ctr">
            <a:spAutoFit/>
          </a:bodyPr>
          <a:lstStyle/>
          <a:p>
            <a:r>
              <a:rPr lang="en-US" sz="2000">
                <a:solidFill>
                  <a:schemeClr val="hlink"/>
                </a:solidFill>
                <a:latin typeface="Book Antiqua" pitchFamily="18" charset="0"/>
              </a:rPr>
              <a:t>Pearl Harbor</a:t>
            </a:r>
            <a:r>
              <a:rPr lang="en-US" sz="2000">
                <a:latin typeface="Book Antiqua" pitchFamily="18" charset="0"/>
              </a:rPr>
              <a:t>, named for the pearl oysters </a:t>
            </a:r>
            <a:r>
              <a:rPr lang="ru-RU" sz="2000">
                <a:latin typeface="Book Antiqua" pitchFamily="18" charset="0"/>
              </a:rPr>
              <a:t>(</a:t>
            </a:r>
            <a:r>
              <a:rPr lang="en-US" sz="2000">
                <a:latin typeface="Book Antiqua" pitchFamily="18" charset="0"/>
              </a:rPr>
              <a:t>устрица</a:t>
            </a:r>
            <a:r>
              <a:rPr lang="ru-RU" sz="2000">
                <a:latin typeface="Book Antiqua" pitchFamily="18" charset="0"/>
              </a:rPr>
              <a:t>) </a:t>
            </a:r>
            <a:r>
              <a:rPr lang="en-US" sz="2000">
                <a:latin typeface="Book Antiqua" pitchFamily="18" charset="0"/>
              </a:rPr>
              <a:t>once harvested</a:t>
            </a:r>
            <a:r>
              <a:rPr lang="ru-RU" sz="2000">
                <a:latin typeface="Book Antiqua" pitchFamily="18" charset="0"/>
              </a:rPr>
              <a:t> (</a:t>
            </a:r>
            <a:r>
              <a:rPr lang="en-US" sz="2000">
                <a:latin typeface="Book Antiqua" pitchFamily="18" charset="0"/>
              </a:rPr>
              <a:t>проводить массовые охоты</a:t>
            </a:r>
            <a:r>
              <a:rPr lang="ru-RU" sz="2000">
                <a:latin typeface="Book Antiqua" pitchFamily="18" charset="0"/>
              </a:rPr>
              <a:t>) </a:t>
            </a:r>
            <a:r>
              <a:rPr lang="en-US" sz="2000">
                <a:latin typeface="Book Antiqua" pitchFamily="18" charset="0"/>
              </a:rPr>
              <a:t>there, is the largest natural harbor</a:t>
            </a:r>
            <a:r>
              <a:rPr lang="ru-RU" sz="2000">
                <a:latin typeface="Book Antiqua" pitchFamily="18" charset="0"/>
              </a:rPr>
              <a:t> (</a:t>
            </a:r>
            <a:r>
              <a:rPr lang="en-US" sz="2000">
                <a:latin typeface="Book Antiqua" pitchFamily="18" charset="0"/>
              </a:rPr>
              <a:t>гавань</a:t>
            </a:r>
            <a:r>
              <a:rPr lang="ru-RU" sz="2000">
                <a:latin typeface="Book Antiqua" pitchFamily="18" charset="0"/>
              </a:rPr>
              <a:t>)</a:t>
            </a:r>
            <a:r>
              <a:rPr lang="en-US" sz="2000">
                <a:latin typeface="Book Antiqua" pitchFamily="18" charset="0"/>
              </a:rPr>
              <a:t> in Hawaii, on the island of </a:t>
            </a:r>
            <a:r>
              <a:rPr lang="en-US" sz="2000" u="sng">
                <a:latin typeface="Book Antiqua" pitchFamily="18" charset="0"/>
              </a:rPr>
              <a:t>Oahu.</a:t>
            </a:r>
            <a:r>
              <a:rPr lang="en-US" sz="2000">
                <a:latin typeface="Book Antiqua" pitchFamily="18" charset="0"/>
              </a:rPr>
              <a:t> It is the only naval</a:t>
            </a:r>
            <a:r>
              <a:rPr lang="ru-RU" sz="2000">
                <a:latin typeface="Book Antiqua" pitchFamily="18" charset="0"/>
              </a:rPr>
              <a:t> (</a:t>
            </a:r>
            <a:r>
              <a:rPr lang="en-US" sz="2000">
                <a:latin typeface="Book Antiqua" pitchFamily="18" charset="0"/>
              </a:rPr>
              <a:t>военно-морской</a:t>
            </a:r>
            <a:r>
              <a:rPr lang="ru-RU" sz="2000">
                <a:latin typeface="Book Antiqua" pitchFamily="18" charset="0"/>
              </a:rPr>
              <a:t>) </a:t>
            </a:r>
            <a:r>
              <a:rPr lang="en-US" sz="2000">
                <a:latin typeface="Book Antiqua" pitchFamily="18" charset="0"/>
              </a:rPr>
              <a:t>base in the United States to be designated a National Historical Landmark. The devastating ['devəsteɪtɪŋ] </a:t>
            </a:r>
            <a:r>
              <a:rPr lang="ru-RU" sz="2000">
                <a:latin typeface="Book Antiqua" pitchFamily="18" charset="0"/>
              </a:rPr>
              <a:t>(</a:t>
            </a:r>
            <a:r>
              <a:rPr lang="en-US" sz="2000">
                <a:latin typeface="Book Antiqua" pitchFamily="18" charset="0"/>
              </a:rPr>
              <a:t>опустошительный</a:t>
            </a:r>
            <a:r>
              <a:rPr lang="ru-RU" sz="2000">
                <a:latin typeface="Book Antiqua" pitchFamily="18" charset="0"/>
              </a:rPr>
              <a:t>) </a:t>
            </a:r>
            <a:r>
              <a:rPr lang="en-US" sz="2000">
                <a:latin typeface="Book Antiqua" pitchFamily="18" charset="0"/>
              </a:rPr>
              <a:t>aerial attack on Pearl Harbor on the morning of December 7, 1941  by the Imperial Japanese Navy (военно-морские силы) resulted in more than 2,000 dead and hundreds wounded, and drove the United States into World War II.</a:t>
            </a:r>
          </a:p>
        </p:txBody>
      </p:sp>
      <p:pic>
        <p:nvPicPr>
          <p:cNvPr id="46085" name="Picture 5" descr="300px-Attack_on_Pearl_Harbor_Japanese_planes_view"/>
          <p:cNvPicPr>
            <a:picLocks noChangeAspect="1" noChangeArrowheads="1"/>
          </p:cNvPicPr>
          <p:nvPr/>
        </p:nvPicPr>
        <p:blipFill>
          <a:blip r:embed="rId3"/>
          <a:srcRect/>
          <a:stretch>
            <a:fillRect/>
          </a:stretch>
        </p:blipFill>
        <p:spPr bwMode="auto">
          <a:xfrm>
            <a:off x="2268538" y="3244850"/>
            <a:ext cx="4535487" cy="32353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dirty="0"/>
          </a:p>
        </p:txBody>
      </p:sp>
      <p:sp>
        <p:nvSpPr>
          <p:cNvPr id="24578" name="Содержимое 2"/>
          <p:cNvSpPr>
            <a:spLocks noGrp="1"/>
          </p:cNvSpPr>
          <p:nvPr>
            <p:ph idx="1"/>
          </p:nvPr>
        </p:nvSpPr>
        <p:spPr>
          <a:xfrm>
            <a:off x="0" y="4000500"/>
            <a:ext cx="8858250" cy="2857500"/>
          </a:xfrm>
        </p:spPr>
        <p:txBody>
          <a:bodyPr/>
          <a:lstStyle/>
          <a:p>
            <a:pPr marL="176213" indent="0" eaLnBrk="1" hangingPunct="1">
              <a:buFont typeface="Wingdings 2" pitchFamily="18" charset="2"/>
              <a:buNone/>
            </a:pPr>
            <a:r>
              <a:rPr lang="en-US" sz="2400" b="1" smtClean="0">
                <a:latin typeface="Times New Roman" pitchFamily="18" charset="0"/>
              </a:rPr>
              <a:t>The Chief industries</a:t>
            </a:r>
            <a:r>
              <a:rPr lang="en-US" sz="2400" smtClean="0">
                <a:latin typeface="Times New Roman" pitchFamily="18" charset="0"/>
              </a:rPr>
              <a:t> of the state are tourism, defense, sugar and pineapples.</a:t>
            </a:r>
            <a:endParaRPr lang="en-US" sz="2400" b="1" smtClean="0">
              <a:latin typeface="Times New Roman" pitchFamily="18" charset="0"/>
            </a:endParaRPr>
          </a:p>
          <a:p>
            <a:pPr marL="176213" indent="0" eaLnBrk="1" hangingPunct="1">
              <a:buFont typeface="Wingdings 2" pitchFamily="18" charset="2"/>
              <a:buNone/>
            </a:pPr>
            <a:r>
              <a:rPr lang="en-US" sz="2400" b="1" smtClean="0">
                <a:latin typeface="Times New Roman" pitchFamily="18" charset="0"/>
              </a:rPr>
              <a:t>Chief manufacturing</a:t>
            </a:r>
            <a:r>
              <a:rPr lang="en-US" sz="2400" smtClean="0">
                <a:latin typeface="Times New Roman" pitchFamily="18" charset="0"/>
              </a:rPr>
              <a:t> goods of the state are processed sugar, canned pineapple, clothing, foods, printing &amp; publishing.</a:t>
            </a:r>
            <a:endParaRPr lang="en-US" sz="2400" b="1" smtClean="0">
              <a:latin typeface="Times New Roman" pitchFamily="18" charset="0"/>
            </a:endParaRPr>
          </a:p>
          <a:p>
            <a:pPr marL="176213" indent="0" rtl="1" eaLnBrk="1" hangingPunct="1">
              <a:buFont typeface="Wingdings 2" pitchFamily="18" charset="2"/>
              <a:buNone/>
            </a:pPr>
            <a:r>
              <a:rPr lang="en-US" sz="2400" b="1" smtClean="0">
                <a:latin typeface="Times New Roman" pitchFamily="18" charset="0"/>
              </a:rPr>
              <a:t>Major crops (</a:t>
            </a:r>
            <a:r>
              <a:rPr lang="ru-RU" sz="2400" b="1" smtClean="0"/>
              <a:t>с/х культуры)</a:t>
            </a:r>
            <a:r>
              <a:rPr lang="en-US" sz="2400" smtClean="0">
                <a:latin typeface="Times New Roman" pitchFamily="18" charset="0"/>
              </a:rPr>
              <a:t> of the state are sugar, pineapples, macadamia nuts, fruits, coffee, vegetables and floriculture.</a:t>
            </a:r>
            <a:endParaRPr lang="ru-RU" sz="2400" smtClean="0"/>
          </a:p>
        </p:txBody>
      </p:sp>
      <p:pic>
        <p:nvPicPr>
          <p:cNvPr id="24579" name="Рисунок 3" descr="hawaii_plantation.jpg"/>
          <p:cNvPicPr>
            <a:picLocks noChangeAspect="1"/>
          </p:cNvPicPr>
          <p:nvPr/>
        </p:nvPicPr>
        <p:blipFill>
          <a:blip r:embed="rId3"/>
          <a:srcRect/>
          <a:stretch>
            <a:fillRect/>
          </a:stretch>
        </p:blipFill>
        <p:spPr bwMode="auto">
          <a:xfrm>
            <a:off x="0" y="0"/>
            <a:ext cx="9144000" cy="39290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142875" y="4214813"/>
            <a:ext cx="8858250" cy="2500312"/>
          </a:xfrm>
        </p:spPr>
        <p:txBody>
          <a:bodyPr/>
          <a:lstStyle/>
          <a:p>
            <a:pPr marL="176213" indent="0" eaLnBrk="1" hangingPunct="1">
              <a:buFont typeface="Wingdings 2" pitchFamily="18" charset="2"/>
              <a:buNone/>
            </a:pPr>
            <a:r>
              <a:rPr lang="en-US" smtClean="0"/>
              <a:t>On the Hawaiian island there are two most active volcano </a:t>
            </a:r>
            <a:r>
              <a:rPr lang="en-US" smtClean="0">
                <a:latin typeface="Times New Roman" pitchFamily="18" charset="0"/>
              </a:rPr>
              <a:t>on earth</a:t>
            </a:r>
            <a:r>
              <a:rPr lang="en-US" smtClean="0"/>
              <a:t> – Mauna Loa /ˌmaʊnə ˈloʊ.ə/</a:t>
            </a:r>
          </a:p>
          <a:p>
            <a:pPr marL="176213" indent="0" eaLnBrk="1" hangingPunct="1">
              <a:buFont typeface="Wingdings 2" pitchFamily="18" charset="2"/>
              <a:buNone/>
            </a:pPr>
            <a:r>
              <a:rPr lang="en-US" smtClean="0"/>
              <a:t>and Kilauea [ˌkiːlɑːuː'eɪə]. Mauna Loa is the highest active volcano in the world. Mauna Loa</a:t>
            </a:r>
            <a:r>
              <a:rPr lang="en-US" smtClean="0">
                <a:latin typeface="Times New Roman" pitchFamily="18" charset="0"/>
              </a:rPr>
              <a:t> is in eruption</a:t>
            </a:r>
            <a:r>
              <a:rPr lang="en-US" smtClean="0"/>
              <a:t> (</a:t>
            </a:r>
            <a:r>
              <a:rPr lang="ru-RU" smtClean="0"/>
              <a:t>извержение)</a:t>
            </a:r>
            <a:r>
              <a:rPr lang="en-US" smtClean="0"/>
              <a:t> once every 4.5 years.</a:t>
            </a:r>
            <a:endParaRPr lang="ru-RU" smtClean="0">
              <a:latin typeface="Book Antiqua" pitchFamily="18" charset="0"/>
            </a:endParaRPr>
          </a:p>
        </p:txBody>
      </p:sp>
      <p:pic>
        <p:nvPicPr>
          <p:cNvPr id="26626" name="Рисунок 3" descr="20091115_4070_mrp_L.jpg"/>
          <p:cNvPicPr>
            <a:picLocks noChangeAspect="1"/>
          </p:cNvPicPr>
          <p:nvPr/>
        </p:nvPicPr>
        <p:blipFill>
          <a:blip r:embed="rId3"/>
          <a:srcRect/>
          <a:stretch>
            <a:fillRect/>
          </a:stretch>
        </p:blipFill>
        <p:spPr bwMode="auto">
          <a:xfrm>
            <a:off x="0" y="0"/>
            <a:ext cx="9144000" cy="42148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ln>
                <a:noFill/>
              </a:ln>
              <a:solidFill>
                <a:schemeClr val="tx1"/>
              </a:solidFill>
              <a:effectLst/>
              <a:latin typeface="Arial" charset="0"/>
            </a:endParaRPr>
          </a:p>
        </p:txBody>
      </p:sp>
      <p:pic>
        <p:nvPicPr>
          <p:cNvPr id="48132" name="Hawaii's Official Tourism Site -- Stories of Hawaii4_1.avi">
            <a:hlinkClick r:id="" action="ppaction://media"/>
          </p:cNvPr>
          <p:cNvPicPr>
            <a:picLocks noRot="1" noChangeAspect="1" noChangeArrowheads="1"/>
          </p:cNvPicPr>
          <p:nvPr>
            <p:ph idx="1"/>
            <a:videoFile r:link="rId1"/>
          </p:nvPr>
        </p:nvPicPr>
        <p:blipFill>
          <a:blip r:embed="rId4"/>
          <a:srcRect/>
          <a:stretch>
            <a:fillRect/>
          </a:stretch>
        </p:blipFill>
        <p:spPr>
          <a:xfrm>
            <a:off x="733425" y="2020888"/>
            <a:ext cx="7677150" cy="3867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358" fill="hold"/>
                                        <p:tgtEl>
                                          <p:spTgt spid="4813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48132"/>
                </p:tgtEl>
              </p:cMediaNode>
            </p:video>
            <p:seq concurrent="1" nextAc="seek">
              <p:cTn id="8" restart="whenNotActive" fill="hold" evtFilter="cancelBubble" nodeType="interactiveSeq">
                <p:stCondLst>
                  <p:cond evt="onClick" delay="0">
                    <p:tgtEl>
                      <p:spTgt spid="481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48132"/>
                                        </p:tgtEl>
                                      </p:cBhvr>
                                    </p:cmd>
                                  </p:childTnLst>
                                </p:cTn>
                              </p:par>
                            </p:childTnLst>
                          </p:cTn>
                        </p:par>
                      </p:childTnLst>
                    </p:cTn>
                  </p:par>
                </p:childTnLst>
              </p:cTn>
              <p:nextCondLst>
                <p:cond evt="onClick" delay="0">
                  <p:tgtEl>
                    <p:spTgt spid="4813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3">
      <a:dk1>
        <a:sysClr val="windowText" lastClr="000000"/>
      </a:dk1>
      <a:lt1>
        <a:srgbClr val="93F5F9"/>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471</TotalTime>
  <Words>703</Words>
  <Application>Microsoft Office PowerPoint</Application>
  <PresentationFormat>Экран (4:3)</PresentationFormat>
  <Paragraphs>28</Paragraphs>
  <Slides>22</Slides>
  <Notes>22</Notes>
  <HiddenSlides>0</HiddenSlides>
  <MMClips>7</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22</vt:i4>
      </vt:variant>
    </vt:vector>
  </HeadingPairs>
  <TitlesOfParts>
    <vt:vector size="32" baseType="lpstr">
      <vt:lpstr>Arial</vt:lpstr>
      <vt:lpstr>Times New Roman</vt:lpstr>
      <vt:lpstr>Wingdings 2</vt:lpstr>
      <vt:lpstr>Wingdings</vt:lpstr>
      <vt:lpstr>Wingdings 3</vt:lpstr>
      <vt:lpstr>Calibri</vt:lpstr>
      <vt:lpstr>Book Antiqua</vt:lpstr>
      <vt:lpstr>Bradley Hand ITC</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Екатерина</dc:creator>
  <cp:lastModifiedBy>Анна</cp:lastModifiedBy>
  <cp:revision>39</cp:revision>
  <dcterms:created xsi:type="dcterms:W3CDTF">2010-11-12T17:45:07Z</dcterms:created>
  <dcterms:modified xsi:type="dcterms:W3CDTF">2012-05-03T15:55:18Z</dcterms:modified>
</cp:coreProperties>
</file>