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>
        <p:scale>
          <a:sx n="81" d="100"/>
          <a:sy n="81" d="100"/>
        </p:scale>
        <p:origin x="12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B731-1AF6-41F3-90FC-EAD136FBC83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C06D-814B-44CF-8F4E-22A26E381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B731-1AF6-41F3-90FC-EAD136FBC83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C06D-814B-44CF-8F4E-22A26E3816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B731-1AF6-41F3-90FC-EAD136FBC83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C06D-814B-44CF-8F4E-22A26E3816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адпись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“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  <p:sp>
        <p:nvSpPr>
          <p:cNvPr id="13" name="Надпись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”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B731-1AF6-41F3-90FC-EAD136FBC83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C06D-814B-44CF-8F4E-22A26E381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B731-1AF6-41F3-90FC-EAD136FBC83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C06D-814B-44CF-8F4E-22A26E3816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адпись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”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  <p:sp>
        <p:nvSpPr>
          <p:cNvPr id="14" name="Надпись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“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B731-1AF6-41F3-90FC-EAD136FBC83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C06D-814B-44CF-8F4E-22A26E3816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B731-1AF6-41F3-90FC-EAD136FBC83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C06D-814B-44CF-8F4E-22A26E381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толбца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Рисунок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0" name="Рисунок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1" name="Рисунок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B731-1AF6-41F3-90FC-EAD136FBC83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C06D-814B-44CF-8F4E-22A26E381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B731-1AF6-41F3-90FC-EAD136FBC83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C06D-814B-44CF-8F4E-22A26E381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B731-1AF6-41F3-90FC-EAD136FBC83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C06D-814B-44CF-8F4E-22A26E381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B731-1AF6-41F3-90FC-EAD136FBC83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C06D-814B-44CF-8F4E-22A26E381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B731-1AF6-41F3-90FC-EAD136FBC83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C06D-814B-44CF-8F4E-22A26E381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B731-1AF6-41F3-90FC-EAD136FBC83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C06D-814B-44CF-8F4E-22A26E381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B731-1AF6-41F3-90FC-EAD136FBC83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C06D-814B-44CF-8F4E-22A26E381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B731-1AF6-41F3-90FC-EAD136FBC83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C06D-814B-44CF-8F4E-22A26E381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B731-1AF6-41F3-90FC-EAD136FBC83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C06D-814B-44CF-8F4E-22A26E381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B731-1AF6-41F3-90FC-EAD136FBC83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C06D-814B-44CF-8F4E-22A26E381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5A3B731-1AF6-41F3-90FC-EAD136FBC839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1C06D-814B-44CF-8F4E-22A26E381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5726" y="2441987"/>
            <a:ext cx="11277600" cy="1643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cap="none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Причини перших </a:t>
            </a:r>
            <a:r>
              <a:rPr lang="ru-RU" sz="6600" b="1" cap="none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поразок</a:t>
            </a:r>
            <a:r>
              <a:rPr lang="ru-RU" sz="6600" b="1" cap="none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6600" b="1" cap="none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Червоної</a:t>
            </a:r>
            <a:r>
              <a:rPr lang="ru-RU" sz="6600" b="1" cap="none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6600" b="1" cap="none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армії</a:t>
            </a:r>
            <a:endParaRPr lang="ru-RU" sz="6600" b="1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22831" y="61069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err="1"/>
              <a:t>Підготували</a:t>
            </a:r>
            <a:r>
              <a:rPr lang="ru-RU" i="1" dirty="0" smtClean="0"/>
              <a:t>:</a:t>
            </a:r>
            <a:br>
              <a:rPr lang="ru-RU" i="1" dirty="0" smtClean="0"/>
            </a:br>
            <a:r>
              <a:rPr lang="ru-RU" i="1" dirty="0" smtClean="0"/>
              <a:t> </a:t>
            </a:r>
            <a:r>
              <a:rPr lang="ru-RU" i="1" dirty="0" err="1"/>
              <a:t>Грабенко</a:t>
            </a:r>
            <a:r>
              <a:rPr lang="ru-RU" i="1" dirty="0"/>
              <a:t> </a:t>
            </a:r>
            <a:r>
              <a:rPr lang="ru-RU" i="1" dirty="0" err="1"/>
              <a:t>Анастасія</a:t>
            </a:r>
            <a:r>
              <a:rPr lang="ru-RU" i="1" dirty="0"/>
              <a:t> та </a:t>
            </a:r>
            <a:r>
              <a:rPr lang="ru-RU" i="1" dirty="0" err="1"/>
              <a:t>Єремченко</a:t>
            </a:r>
            <a:r>
              <a:rPr lang="ru-RU" i="1" dirty="0"/>
              <a:t> Анна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72616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злочинн</a:t>
            </a:r>
            <a:r>
              <a:rPr lang="uk-UA" dirty="0"/>
              <a:t>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/>
              <a:t>комуністичного</a:t>
            </a:r>
            <a:r>
              <a:rPr lang="ru-RU" dirty="0"/>
              <a:t> режиму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Репресії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армії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187590"/>
              </p:ext>
            </p:extLst>
          </p:nvPr>
        </p:nvGraphicFramePr>
        <p:xfrm>
          <a:off x="1215136" y="2572850"/>
          <a:ext cx="8855457" cy="2861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1819"/>
                <a:gridCol w="2951819"/>
                <a:gridCol w="2951819"/>
              </a:tblGrid>
              <a:tr h="3878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Загальна кількість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Винищено</a:t>
                      </a:r>
                      <a:endParaRPr lang="ru-RU" dirty="0"/>
                    </a:p>
                  </a:txBody>
                  <a:tcPr/>
                </a:tc>
              </a:tr>
              <a:tr h="669479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Вищих командирів і політпрацівників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579</a:t>
                      </a:r>
                      <a:endParaRPr lang="ru-RU" dirty="0"/>
                    </a:p>
                  </a:txBody>
                  <a:tcPr/>
                </a:tc>
              </a:tr>
              <a:tr h="387873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Маршалів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485317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Командармів</a:t>
                      </a:r>
                      <a:r>
                        <a:rPr lang="ru-RU" b="1" dirty="0" smtClean="0"/>
                        <a:t> 2-го рангу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87873"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Комкорів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50</a:t>
                      </a:r>
                      <a:endParaRPr lang="ru-RU" dirty="0"/>
                    </a:p>
                  </a:txBody>
                  <a:tcPr/>
                </a:tc>
              </a:tr>
              <a:tr h="387873">
                <a:tc>
                  <a:txBody>
                    <a:bodyPr/>
                    <a:lstStyle/>
                    <a:p>
                      <a:r>
                        <a:rPr lang="uk-UA" b="1" dirty="0" err="1" smtClean="0"/>
                        <a:t>Командивів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154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9848" y="5460968"/>
            <a:ext cx="9756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репресовано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звільнено</a:t>
            </a:r>
            <a:r>
              <a:rPr lang="ru-RU" dirty="0"/>
              <a:t> з </a:t>
            </a:r>
            <a:r>
              <a:rPr lang="ru-RU" dirty="0" err="1"/>
              <a:t>армії</a:t>
            </a:r>
            <a:r>
              <a:rPr lang="ru-RU" dirty="0"/>
              <a:t> 91 % </a:t>
            </a:r>
            <a:r>
              <a:rPr lang="ru-RU" dirty="0" err="1"/>
              <a:t>командирів</a:t>
            </a:r>
            <a:r>
              <a:rPr lang="ru-RU" dirty="0"/>
              <a:t> </a:t>
            </a:r>
            <a:r>
              <a:rPr lang="ru-RU" dirty="0" err="1"/>
              <a:t>полків</a:t>
            </a:r>
            <a:r>
              <a:rPr lang="ru-RU" dirty="0"/>
              <a:t> та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заступників</a:t>
            </a:r>
            <a:r>
              <a:rPr lang="ru-RU" dirty="0"/>
              <a:t>.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каральні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знищили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47 тис. </a:t>
            </a:r>
            <a:r>
              <a:rPr lang="ru-RU" dirty="0" err="1"/>
              <a:t>офіцерів</a:t>
            </a:r>
            <a:r>
              <a:rPr lang="ru-RU" dirty="0"/>
              <a:t> і 1 800 </a:t>
            </a:r>
            <a:r>
              <a:rPr lang="ru-RU" dirty="0" err="1" smtClean="0"/>
              <a:t>генералів</a:t>
            </a:r>
            <a:r>
              <a:rPr lang="ru-RU" dirty="0" smtClean="0"/>
              <a:t>.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репресованих</a:t>
            </a:r>
            <a:r>
              <a:rPr lang="ru-RU" dirty="0"/>
              <a:t> по Наркомату оборони з 1937 по 1939 </a:t>
            </a:r>
            <a:r>
              <a:rPr lang="ru-RU" dirty="0" err="1"/>
              <a:t>pp</a:t>
            </a:r>
            <a:r>
              <a:rPr lang="ru-RU" dirty="0"/>
              <a:t>. </a:t>
            </a:r>
            <a:r>
              <a:rPr lang="ru-RU" dirty="0" err="1"/>
              <a:t>складала</a:t>
            </a:r>
            <a:r>
              <a:rPr lang="ru-RU" dirty="0"/>
              <a:t> 3,5 — 4 млн. </a:t>
            </a:r>
            <a:r>
              <a:rPr lang="ru-RU" dirty="0" err="1"/>
              <a:t>осіб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9533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7162" y="1293812"/>
            <a:ext cx="5389076" cy="463460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1597152"/>
            <a:ext cx="51450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«</a:t>
            </a:r>
            <a:r>
              <a:rPr lang="ru-RU" sz="2800" i="1" dirty="0" err="1" smtClean="0"/>
              <a:t>Червона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армія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обезголовлена</a:t>
            </a:r>
            <a:r>
              <a:rPr lang="ru-RU" sz="2800" i="1" dirty="0" smtClean="0"/>
              <a:t>. 80 % </a:t>
            </a:r>
            <a:r>
              <a:rPr lang="ru-RU" sz="2800" i="1" dirty="0" err="1" smtClean="0"/>
              <a:t>командних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кадрів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знищено</a:t>
            </a:r>
            <a:r>
              <a:rPr lang="ru-RU" sz="2800" i="1" dirty="0" smtClean="0"/>
              <a:t>. Вона послаблена, як </a:t>
            </a:r>
            <a:r>
              <a:rPr lang="ru-RU" sz="2800" i="1" dirty="0" err="1" smtClean="0"/>
              <a:t>ніколи</a:t>
            </a:r>
            <a:r>
              <a:rPr lang="ru-RU" sz="2800" i="1" dirty="0" smtClean="0"/>
              <a:t>. </a:t>
            </a:r>
            <a:r>
              <a:rPr lang="ru-RU" sz="2800" i="1" dirty="0" err="1" smtClean="0"/>
              <a:t>Це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основний</a:t>
            </a:r>
            <a:r>
              <a:rPr lang="ru-RU" sz="2800" i="1" dirty="0" smtClean="0"/>
              <a:t> фактор </a:t>
            </a:r>
            <a:r>
              <a:rPr lang="ru-RU" sz="2800" i="1" dirty="0" err="1" smtClean="0"/>
              <a:t>мого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рішення</a:t>
            </a:r>
            <a:r>
              <a:rPr lang="ru-RU" sz="2800" i="1" dirty="0" smtClean="0"/>
              <a:t>. </a:t>
            </a:r>
            <a:r>
              <a:rPr lang="ru-RU" sz="2800" i="1" dirty="0" err="1" smtClean="0"/>
              <a:t>Потрібно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воювати</a:t>
            </a:r>
            <a:r>
              <a:rPr lang="ru-RU" sz="2800" i="1" dirty="0" smtClean="0"/>
              <a:t>, доки кадри не </a:t>
            </a:r>
            <a:r>
              <a:rPr lang="ru-RU" sz="2800" i="1" dirty="0" err="1" smtClean="0"/>
              <a:t>виросли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знову</a:t>
            </a:r>
            <a:r>
              <a:rPr lang="ru-RU" sz="2800" i="1" dirty="0" smtClean="0"/>
              <a:t>»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40608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Самовпевненість </a:t>
            </a:r>
            <a:r>
              <a:rPr lang="uk-UA" dirty="0" err="1" smtClean="0"/>
              <a:t>сталіна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2576" y="2121408"/>
            <a:ext cx="4995672" cy="405079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Другим фактором, </a:t>
            </a:r>
            <a:r>
              <a:rPr lang="ru-RU" dirty="0" err="1"/>
              <a:t>котрий</a:t>
            </a:r>
            <a:r>
              <a:rPr lang="ru-RU" dirty="0"/>
              <a:t> став </a:t>
            </a:r>
            <a:r>
              <a:rPr lang="ru-RU" dirty="0" err="1"/>
              <a:t>безпосередньою</a:t>
            </a:r>
            <a:r>
              <a:rPr lang="ru-RU" dirty="0"/>
              <a:t> причиною </a:t>
            </a:r>
            <a:r>
              <a:rPr lang="ru-RU" dirty="0" err="1"/>
              <a:t>поразок</a:t>
            </a:r>
            <a:r>
              <a:rPr lang="ru-RU" dirty="0"/>
              <a:t> </a:t>
            </a:r>
            <a:r>
              <a:rPr lang="ru-RU" dirty="0" err="1"/>
              <a:t>Червоної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 на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,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 smtClean="0"/>
              <a:t>самовпевненість</a:t>
            </a:r>
            <a:r>
              <a:rPr lang="ru-RU" dirty="0" smtClean="0"/>
              <a:t> </a:t>
            </a:r>
            <a:r>
              <a:rPr lang="ru-RU" dirty="0" err="1"/>
              <a:t>Й.Сталіна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союзник </a:t>
            </a:r>
            <a:r>
              <a:rPr lang="ru-RU" dirty="0" err="1"/>
              <a:t>А.Гітлер</a:t>
            </a:r>
            <a:r>
              <a:rPr lang="ru-RU" dirty="0"/>
              <a:t> у 1941 р. на </a:t>
            </a:r>
            <a:r>
              <a:rPr lang="ru-RU" dirty="0" err="1"/>
              <a:t>Радянський</a:t>
            </a:r>
            <a:r>
              <a:rPr lang="ru-RU" dirty="0"/>
              <a:t> Союз не </a:t>
            </a:r>
            <a:r>
              <a:rPr lang="ru-RU" dirty="0" err="1"/>
              <a:t>нападе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Свідченням</a:t>
            </a:r>
            <a:r>
              <a:rPr lang="ru-RU" dirty="0" smtClean="0"/>
              <a:t> </a:t>
            </a:r>
            <a:r>
              <a:rPr lang="ru-RU" dirty="0" err="1"/>
              <a:t>агресивних</a:t>
            </a:r>
            <a:r>
              <a:rPr lang="ru-RU" dirty="0"/>
              <a:t> </a:t>
            </a:r>
            <a:r>
              <a:rPr lang="ru-RU" dirty="0" err="1"/>
              <a:t>намірів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постійні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німцями</a:t>
            </a:r>
            <a:r>
              <a:rPr lang="ru-RU" dirty="0"/>
              <a:t> </a:t>
            </a:r>
            <a:r>
              <a:rPr lang="ru-RU" dirty="0" err="1"/>
              <a:t>радянського</a:t>
            </a:r>
            <a:r>
              <a:rPr lang="ru-RU" dirty="0"/>
              <a:t> кордону. З 1 </a:t>
            </a:r>
            <a:r>
              <a:rPr lang="ru-RU" dirty="0" err="1"/>
              <a:t>січня</a:t>
            </a:r>
            <a:r>
              <a:rPr lang="ru-RU" dirty="0"/>
              <a:t> по 10 </a:t>
            </a:r>
            <a:r>
              <a:rPr lang="ru-RU" dirty="0" err="1"/>
              <a:t>червня</a:t>
            </a:r>
            <a:r>
              <a:rPr lang="ru-RU" dirty="0"/>
              <a:t> 1941 р. на </a:t>
            </a:r>
            <a:r>
              <a:rPr lang="ru-RU" dirty="0" err="1"/>
              <a:t>кордоні</a:t>
            </a:r>
            <a:r>
              <a:rPr lang="ru-RU" dirty="0"/>
              <a:t> з </a:t>
            </a:r>
            <a:r>
              <a:rPr lang="ru-RU" dirty="0" err="1"/>
              <a:t>Німеччиною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затримано</a:t>
            </a:r>
            <a:r>
              <a:rPr lang="ru-RU" dirty="0"/>
              <a:t> 2080 </a:t>
            </a:r>
            <a:r>
              <a:rPr lang="ru-RU" dirty="0" err="1"/>
              <a:t>порушників</a:t>
            </a:r>
            <a:r>
              <a:rPr lang="ru-RU" dirty="0"/>
              <a:t>, з них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викрито</a:t>
            </a:r>
            <a:r>
              <a:rPr lang="ru-RU" dirty="0"/>
              <a:t> 183 </a:t>
            </a:r>
            <a:r>
              <a:rPr lang="ru-RU" dirty="0" err="1"/>
              <a:t>німецьких</a:t>
            </a:r>
            <a:r>
              <a:rPr lang="ru-RU" dirty="0"/>
              <a:t> </a:t>
            </a:r>
            <a:r>
              <a:rPr lang="ru-RU" dirty="0" err="1"/>
              <a:t>агенти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011" y="2254186"/>
            <a:ext cx="4627970" cy="348824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86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Інші причини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4538472" cy="4050792"/>
          </a:xfrm>
        </p:spPr>
        <p:txBody>
          <a:bodyPr>
            <a:normAutofit/>
          </a:bodyPr>
          <a:lstStyle/>
          <a:p>
            <a:r>
              <a:rPr lang="ru-RU" dirty="0" err="1"/>
              <a:t>Матеріальна</a:t>
            </a:r>
            <a:r>
              <a:rPr lang="ru-RU" dirty="0"/>
              <a:t> </a:t>
            </a:r>
            <a:r>
              <a:rPr lang="ru-RU" dirty="0" err="1"/>
              <a:t>непідготовленість</a:t>
            </a:r>
            <a:r>
              <a:rPr lang="ru-RU" dirty="0"/>
              <a:t> до </a:t>
            </a:r>
            <a:r>
              <a:rPr lang="ru-RU" dirty="0" err="1"/>
              <a:t>війни</a:t>
            </a:r>
            <a:r>
              <a:rPr lang="ru-RU" dirty="0"/>
              <a:t> та </a:t>
            </a:r>
            <a:r>
              <a:rPr lang="ru-RU" dirty="0" err="1"/>
              <a:t>незавершеність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переозброєння</a:t>
            </a:r>
            <a:r>
              <a:rPr lang="ru-RU" dirty="0"/>
              <a:t> СРСР стали </a:t>
            </a:r>
            <a:r>
              <a:rPr lang="ru-RU" dirty="0" err="1"/>
              <a:t>також</a:t>
            </a:r>
            <a:r>
              <a:rPr lang="ru-RU" dirty="0"/>
              <a:t> причинами перших </a:t>
            </a:r>
            <a:r>
              <a:rPr lang="ru-RU" dirty="0" err="1"/>
              <a:t>поразок</a:t>
            </a:r>
            <a:r>
              <a:rPr lang="ru-RU" dirty="0"/>
              <a:t> </a:t>
            </a:r>
            <a:r>
              <a:rPr lang="ru-RU" dirty="0" err="1"/>
              <a:t>Радянського</a:t>
            </a:r>
            <a:r>
              <a:rPr lang="ru-RU" dirty="0"/>
              <a:t> союзу</a:t>
            </a:r>
            <a:r>
              <a:rPr lang="ru-RU" dirty="0" smtClean="0"/>
              <a:t>.</a:t>
            </a:r>
          </a:p>
          <a:p>
            <a:r>
              <a:rPr lang="ru-RU" dirty="0" err="1"/>
              <a:t>Ще</a:t>
            </a:r>
            <a:r>
              <a:rPr lang="ru-RU" dirty="0"/>
              <a:t> одним </a:t>
            </a:r>
            <a:r>
              <a:rPr lang="ru-RU" dirty="0" err="1"/>
              <a:t>прорахунком</a:t>
            </a:r>
            <a:r>
              <a:rPr lang="ru-RU" dirty="0"/>
              <a:t> </a:t>
            </a:r>
            <a:r>
              <a:rPr lang="ru-RU" dirty="0" err="1"/>
              <a:t>керівництва</a:t>
            </a:r>
            <a:r>
              <a:rPr lang="ru-RU" dirty="0"/>
              <a:t> СРСР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неправильне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напряму</a:t>
            </a:r>
            <a:r>
              <a:rPr lang="ru-RU" dirty="0"/>
              <a:t> головного удару сил вермахту.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8736" y="1810131"/>
            <a:ext cx="5010912" cy="436206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001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Отже</a:t>
            </a:r>
            <a:r>
              <a:rPr lang="ru-RU" sz="2800" dirty="0"/>
              <a:t>, </a:t>
            </a:r>
            <a:r>
              <a:rPr lang="ru-RU" sz="2800" dirty="0" err="1"/>
              <a:t>основні</a:t>
            </a:r>
            <a:r>
              <a:rPr lang="ru-RU" sz="2800" dirty="0"/>
              <a:t> причини: </a:t>
            </a:r>
            <a:r>
              <a:rPr lang="ru-RU" sz="2800" dirty="0" err="1"/>
              <a:t>раптовість</a:t>
            </a:r>
            <a:r>
              <a:rPr lang="ru-RU" sz="2800" dirty="0"/>
              <a:t> </a:t>
            </a:r>
            <a:r>
              <a:rPr lang="ru-RU" sz="2800" dirty="0" err="1"/>
              <a:t>фашистського</a:t>
            </a:r>
            <a:r>
              <a:rPr lang="ru-RU" sz="2800" dirty="0"/>
              <a:t> нападу; </a:t>
            </a:r>
            <a:r>
              <a:rPr lang="ru-RU" sz="2800" dirty="0" err="1"/>
              <a:t>матеріальна</a:t>
            </a:r>
            <a:r>
              <a:rPr lang="ru-RU" sz="2800" dirty="0"/>
              <a:t> </a:t>
            </a:r>
            <a:r>
              <a:rPr lang="ru-RU" sz="2800" dirty="0" err="1"/>
              <a:t>непідготовленість</a:t>
            </a:r>
            <a:r>
              <a:rPr lang="ru-RU" sz="2800" dirty="0"/>
              <a:t> до </a:t>
            </a:r>
            <a:r>
              <a:rPr lang="ru-RU" sz="2800" dirty="0" err="1"/>
              <a:t>війни</a:t>
            </a:r>
            <a:r>
              <a:rPr lang="ru-RU" sz="2800" dirty="0"/>
              <a:t>, </a:t>
            </a:r>
            <a:r>
              <a:rPr lang="ru-RU" sz="2800" dirty="0" err="1"/>
              <a:t>незавершеність</a:t>
            </a:r>
            <a:r>
              <a:rPr lang="ru-RU" sz="2800" dirty="0"/>
              <a:t> </a:t>
            </a:r>
            <a:r>
              <a:rPr lang="ru-RU" sz="2800" dirty="0" err="1"/>
              <a:t>процесу</a:t>
            </a:r>
            <a:r>
              <a:rPr lang="ru-RU" sz="2800" dirty="0"/>
              <a:t> </a:t>
            </a:r>
            <a:r>
              <a:rPr lang="ru-RU" sz="2800" dirty="0" err="1"/>
              <a:t>переозброєння</a:t>
            </a:r>
            <a:r>
              <a:rPr lang="ru-RU" sz="2800" dirty="0"/>
              <a:t> СРСР; </a:t>
            </a:r>
            <a:r>
              <a:rPr lang="ru-RU" sz="2800" dirty="0" err="1"/>
              <a:t>відсутність</a:t>
            </a:r>
            <a:r>
              <a:rPr lang="ru-RU" sz="2800" dirty="0"/>
              <a:t> </a:t>
            </a:r>
            <a:r>
              <a:rPr lang="ru-RU" sz="2800" dirty="0" err="1"/>
              <a:t>надійних</a:t>
            </a:r>
            <a:r>
              <a:rPr lang="ru-RU" sz="2800" dirty="0"/>
              <a:t> </a:t>
            </a:r>
            <a:r>
              <a:rPr lang="ru-RU" sz="2800" dirty="0" err="1"/>
              <a:t>союзників</a:t>
            </a:r>
            <a:r>
              <a:rPr lang="ru-RU" sz="2800" dirty="0"/>
              <a:t>, </a:t>
            </a:r>
            <a:r>
              <a:rPr lang="ru-RU" sz="2800" dirty="0" err="1"/>
              <a:t>міжнародна</a:t>
            </a:r>
            <a:r>
              <a:rPr lang="ru-RU" sz="2800" dirty="0"/>
              <a:t> </a:t>
            </a:r>
            <a:r>
              <a:rPr lang="ru-RU" sz="2800" dirty="0" err="1"/>
              <a:t>ізоляція</a:t>
            </a:r>
            <a:r>
              <a:rPr lang="ru-RU" sz="2800" dirty="0"/>
              <a:t> </a:t>
            </a:r>
            <a:r>
              <a:rPr lang="ru-RU" sz="2800" dirty="0" err="1"/>
              <a:t>Радянського</a:t>
            </a:r>
            <a:r>
              <a:rPr lang="ru-RU" sz="2800" dirty="0"/>
              <a:t> Союзу, </a:t>
            </a:r>
            <a:r>
              <a:rPr lang="ru-RU" sz="2800" dirty="0" err="1"/>
              <a:t>масові</a:t>
            </a:r>
            <a:r>
              <a:rPr lang="ru-RU" sz="2800" dirty="0"/>
              <a:t> </a:t>
            </a:r>
            <a:r>
              <a:rPr lang="ru-RU" sz="2800" dirty="0" err="1"/>
              <a:t>репресії</a:t>
            </a:r>
            <a:r>
              <a:rPr lang="ru-RU" sz="2800" dirty="0"/>
              <a:t> </a:t>
            </a:r>
            <a:r>
              <a:rPr lang="ru-RU" sz="2800" dirty="0" err="1"/>
              <a:t>наприкінці</a:t>
            </a:r>
            <a:r>
              <a:rPr lang="ru-RU" sz="2800" dirty="0"/>
              <a:t> 30-х </a:t>
            </a:r>
            <a:r>
              <a:rPr lang="ru-RU" sz="2800" dirty="0" err="1"/>
              <a:t>років</a:t>
            </a:r>
            <a:r>
              <a:rPr lang="ru-RU" sz="2800" dirty="0"/>
              <a:t> </a:t>
            </a:r>
            <a:r>
              <a:rPr lang="ru-RU" sz="2800" dirty="0" err="1"/>
              <a:t>проти</a:t>
            </a:r>
            <a:r>
              <a:rPr lang="ru-RU" sz="2800" dirty="0"/>
              <a:t> </a:t>
            </a:r>
            <a:r>
              <a:rPr lang="ru-RU" sz="2800" dirty="0" err="1"/>
              <a:t>армійського</a:t>
            </a:r>
            <a:r>
              <a:rPr lang="ru-RU" sz="2800" dirty="0"/>
              <a:t> командного складу; </a:t>
            </a:r>
            <a:r>
              <a:rPr lang="ru-RU" sz="2800" dirty="0" err="1"/>
              <a:t>некомпетентність</a:t>
            </a:r>
            <a:r>
              <a:rPr lang="ru-RU" sz="2800" dirty="0"/>
              <a:t> </a:t>
            </a:r>
            <a:r>
              <a:rPr lang="ru-RU" sz="2800" dirty="0" err="1"/>
              <a:t>воєнно-стратегічного</a:t>
            </a:r>
            <a:r>
              <a:rPr lang="ru-RU" sz="2800" dirty="0"/>
              <a:t> </a:t>
            </a:r>
            <a:r>
              <a:rPr lang="ru-RU" sz="2800" dirty="0" err="1"/>
              <a:t>керівництва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483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0032" y="2430886"/>
            <a:ext cx="858316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Дякуємо за увагу!</a:t>
            </a:r>
            <a:endParaRPr lang="ru-RU" sz="6600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302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6">
  <a:themeElements>
    <a:clrScheme name="Ion Red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174</TotalTime>
  <Words>269</Words>
  <Application>Microsoft Office PowerPoint</Application>
  <PresentationFormat>Произвольный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Тема6</vt:lpstr>
      <vt:lpstr>Причини перших поразок Червоної армії</vt:lpstr>
      <vt:lpstr>злочинна політика комуністичного режиму </vt:lpstr>
      <vt:lpstr>Презентация PowerPoint</vt:lpstr>
      <vt:lpstr>Самовпевненість сталіна</vt:lpstr>
      <vt:lpstr>Інші причини</vt:lpstr>
      <vt:lpstr>Висновки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kkk</cp:lastModifiedBy>
  <cp:revision>13</cp:revision>
  <dcterms:created xsi:type="dcterms:W3CDTF">2014-09-18T18:21:23Z</dcterms:created>
  <dcterms:modified xsi:type="dcterms:W3CDTF">2015-02-17T15:52:26Z</dcterms:modified>
</cp:coreProperties>
</file>