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82" r:id="rId11"/>
    <p:sldId id="259" r:id="rId12"/>
    <p:sldId id="267" r:id="rId13"/>
    <p:sldId id="260" r:id="rId14"/>
    <p:sldId id="268" r:id="rId15"/>
    <p:sldId id="269" r:id="rId16"/>
    <p:sldId id="270" r:id="rId17"/>
    <p:sldId id="271" r:id="rId18"/>
    <p:sldId id="273" r:id="rId19"/>
    <p:sldId id="275" r:id="rId20"/>
    <p:sldId id="276" r:id="rId21"/>
    <p:sldId id="277" r:id="rId22"/>
    <p:sldId id="278" r:id="rId23"/>
    <p:sldId id="283" r:id="rId24"/>
    <p:sldId id="288" r:id="rId25"/>
    <p:sldId id="274" r:id="rId26"/>
    <p:sldId id="279" r:id="rId27"/>
    <p:sldId id="284" r:id="rId28"/>
    <p:sldId id="285" r:id="rId29"/>
    <p:sldId id="280" r:id="rId30"/>
    <p:sldId id="286" r:id="rId31"/>
    <p:sldId id="287" r:id="rId32"/>
    <p:sldId id="281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356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A6ADC-3B5A-4913-8618-8878D74D42F0}" type="datetimeFigureOut">
              <a:rPr lang="ru-RU" smtClean="0"/>
              <a:t>25.09.2013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BFE8-3F38-4F5F-BB3C-CC8739AA607A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A6ADC-3B5A-4913-8618-8878D74D42F0}" type="datetimeFigureOut">
              <a:rPr lang="ru-RU" smtClean="0"/>
              <a:t>25.09.2013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BFE8-3F38-4F5F-BB3C-CC8739AA60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A6ADC-3B5A-4913-8618-8878D74D42F0}" type="datetimeFigureOut">
              <a:rPr lang="ru-RU" smtClean="0"/>
              <a:t>25.09.2013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BFE8-3F38-4F5F-BB3C-CC8739AA60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A6ADC-3B5A-4913-8618-8878D74D42F0}" type="datetimeFigureOut">
              <a:rPr lang="ru-RU" smtClean="0"/>
              <a:t>25.09.2013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BFE8-3F38-4F5F-BB3C-CC8739AA607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A6ADC-3B5A-4913-8618-8878D74D42F0}" type="datetimeFigureOut">
              <a:rPr lang="ru-RU" smtClean="0"/>
              <a:t>25.09.2013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BFE8-3F38-4F5F-BB3C-CC8739AA60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A6ADC-3B5A-4913-8618-8878D74D42F0}" type="datetimeFigureOut">
              <a:rPr lang="ru-RU" smtClean="0"/>
              <a:t>25.09.2013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BFE8-3F38-4F5F-BB3C-CC8739AA60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A6ADC-3B5A-4913-8618-8878D74D42F0}" type="datetimeFigureOut">
              <a:rPr lang="ru-RU" smtClean="0"/>
              <a:t>25.09.2013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BFE8-3F38-4F5F-BB3C-CC8739AA60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A6ADC-3B5A-4913-8618-8878D74D42F0}" type="datetimeFigureOut">
              <a:rPr lang="ru-RU" smtClean="0"/>
              <a:t>25.09.2013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BFE8-3F38-4F5F-BB3C-CC8739AA60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A6ADC-3B5A-4913-8618-8878D74D42F0}" type="datetimeFigureOut">
              <a:rPr lang="ru-RU" smtClean="0"/>
              <a:t>25.09.2013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BFE8-3F38-4F5F-BB3C-CC8739AA60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A6ADC-3B5A-4913-8618-8878D74D42F0}" type="datetimeFigureOut">
              <a:rPr lang="ru-RU" smtClean="0"/>
              <a:t>25.09.2013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BFE8-3F38-4F5F-BB3C-CC8739AA60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A6ADC-3B5A-4913-8618-8878D74D42F0}" type="datetimeFigureOut">
              <a:rPr lang="ru-RU" smtClean="0"/>
              <a:t>25.09.2013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BFE8-3F38-4F5F-BB3C-CC8739AA60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672A6ADC-3B5A-4913-8618-8878D74D42F0}" type="datetimeFigureOut">
              <a:rPr lang="ru-RU" smtClean="0"/>
              <a:t>25.09.2013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2625BFE8-3F38-4F5F-BB3C-CC8739AA607A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“There are no butterflies here”</a:t>
            </a: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5400" dirty="0" smtClean="0"/>
              <a:t>Холокост </a:t>
            </a:r>
            <a:endParaRPr lang="ru-RU" sz="5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2" y="5398850"/>
            <a:ext cx="1238219" cy="1428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305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6689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5" y="0"/>
            <a:ext cx="908920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5229200"/>
            <a:ext cx="7885113" cy="1362075"/>
          </a:xfrm>
        </p:spPr>
        <p:txBody>
          <a:bodyPr/>
          <a:lstStyle/>
          <a:p>
            <a:r>
              <a:rPr lang="ru-RU" sz="6000" b="1" dirty="0" smtClean="0">
                <a:solidFill>
                  <a:schemeClr val="accent2"/>
                </a:solidFill>
              </a:rPr>
              <a:t>Жизнь в Гетто </a:t>
            </a:r>
            <a:endParaRPr lang="ru-RU" sz="6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187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Маркировка евреев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56792"/>
            <a:ext cx="3618378" cy="2510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89" y="1624147"/>
            <a:ext cx="3615498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71" y="4863899"/>
            <a:ext cx="3654034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097" y="4299682"/>
            <a:ext cx="3040248" cy="2510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8510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Закрытия и изоляция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12" y="2537283"/>
            <a:ext cx="4757465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564904"/>
            <a:ext cx="3371575" cy="2937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5733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Плотность в гетто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9" y="3977947"/>
            <a:ext cx="3981547" cy="2908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12776"/>
            <a:ext cx="4876785" cy="362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30" y="1433736"/>
            <a:ext cx="3516262" cy="246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8198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Голод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723" y="4085304"/>
            <a:ext cx="2577721" cy="2757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859" y="1358299"/>
            <a:ext cx="3755447" cy="275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34604"/>
            <a:ext cx="4248472" cy="3007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341950"/>
            <a:ext cx="4248472" cy="2310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3666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Работа детей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276872"/>
            <a:ext cx="446449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143" y="2276872"/>
            <a:ext cx="4329857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1736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Потерянное детство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87322"/>
            <a:ext cx="2883061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58515"/>
            <a:ext cx="2923420" cy="2850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940" y="4592854"/>
            <a:ext cx="2857500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5743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Мечты о свободе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2808312" cy="4117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35368"/>
            <a:ext cx="2864124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206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0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5085184"/>
            <a:ext cx="7885113" cy="1362075"/>
          </a:xfrm>
        </p:spPr>
        <p:txBody>
          <a:bodyPr/>
          <a:lstStyle/>
          <a:p>
            <a:r>
              <a:rPr lang="ru-RU" sz="6000" b="1" dirty="0" smtClean="0"/>
              <a:t>Лагеря смерти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2977830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Отличительные черты Холокоста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Преднамеренная попытка полного истребления целой нации, приведшая к уничтожению 60 % евреев </a:t>
            </a:r>
            <a:r>
              <a:rPr lang="ru-RU" dirty="0" smtClean="0"/>
              <a:t>Европы</a:t>
            </a:r>
          </a:p>
          <a:p>
            <a:r>
              <a:rPr lang="ru-RU" dirty="0" smtClean="0"/>
              <a:t>Уничтожение от четверти до трети цыганского народа;</a:t>
            </a:r>
          </a:p>
          <a:p>
            <a:r>
              <a:rPr lang="ru-RU" dirty="0" smtClean="0"/>
              <a:t>Уничтожение до 10 % поляков Уничтожение около 3 миллионов[18] советских военнопленных;</a:t>
            </a:r>
          </a:p>
          <a:p>
            <a:r>
              <a:rPr lang="ru-RU" dirty="0" smtClean="0"/>
              <a:t>Тотальное истребление душевнобольных и нетрудоспособных;</a:t>
            </a:r>
          </a:p>
          <a:p>
            <a:r>
              <a:rPr lang="ru-RU" dirty="0" smtClean="0"/>
              <a:t>Истребление </a:t>
            </a:r>
            <a:r>
              <a:rPr lang="ru-RU" dirty="0"/>
              <a:t>около 9 тысяч </a:t>
            </a:r>
            <a:r>
              <a:rPr lang="ru-RU" dirty="0" err="1"/>
              <a:t>гомосексуалов</a:t>
            </a:r>
            <a:r>
              <a:rPr lang="ru-RU" dirty="0"/>
              <a:t>;</a:t>
            </a:r>
          </a:p>
          <a:p>
            <a:r>
              <a:rPr lang="ru-RU" dirty="0"/>
              <a:t>Разработка систем и способов массового уничтожения людей при постоянном их совершенствовании (многочисленные списки потенциальных жертв, лагеря смерти и т. д.).</a:t>
            </a:r>
          </a:p>
          <a:p>
            <a:r>
              <a:rPr lang="ru-RU" dirty="0"/>
              <a:t>Грандиозные, межнациональные масштабы истребления людей вплоть до перехода военных действий на территорию Германии и её последующей капитуляции в мае 1945 года.</a:t>
            </a:r>
          </a:p>
          <a:p>
            <a:r>
              <a:rPr lang="ru-RU" dirty="0"/>
              <a:t>Жестокие и часто приводящие к смерти антигуманные медицинские эксперименты нацистов над жертвами Холокоста.</a:t>
            </a:r>
          </a:p>
        </p:txBody>
      </p:sp>
    </p:spTree>
    <p:extLst>
      <p:ext uri="{BB962C8B-B14F-4D97-AF65-F5344CB8AC3E}">
        <p14:creationId xmlns:p14="http://schemas.microsoft.com/office/powerpoint/2010/main" val="1337151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Майданек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11780"/>
            <a:ext cx="5296756" cy="294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244" y="4243741"/>
            <a:ext cx="5296756" cy="2600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13368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Освенцим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3264"/>
            <a:ext cx="9144000" cy="317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354" y="1364997"/>
            <a:ext cx="4533292" cy="232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95449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Треблинка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925" y="3496444"/>
            <a:ext cx="4482075" cy="3361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4512328" cy="340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1411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46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90405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0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3047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dirty="0" smtClean="0"/>
              <a:t>Личности</a:t>
            </a:r>
            <a:endParaRPr lang="ru-RU" sz="54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5722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Януш</a:t>
            </a:r>
            <a:r>
              <a:rPr lang="ru-RU" dirty="0"/>
              <a:t> Корчак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5330552" cy="4061048"/>
          </a:xfrm>
        </p:spPr>
        <p:txBody>
          <a:bodyPr>
            <a:normAutofit/>
          </a:bodyPr>
          <a:lstStyle/>
          <a:p>
            <a:r>
              <a:rPr lang="ru-RU" sz="1800" dirty="0" smtClean="0"/>
              <a:t>22.07.1878 – 6.08.1942</a:t>
            </a:r>
          </a:p>
          <a:p>
            <a:r>
              <a:rPr lang="ru-RU" sz="1800" dirty="0"/>
              <a:t> выдающийся польский педагог, писатель, врач и общественный деятель</a:t>
            </a:r>
            <a:r>
              <a:rPr lang="ru-RU" sz="1800" dirty="0" smtClean="0"/>
              <a:t>.</a:t>
            </a:r>
          </a:p>
          <a:p>
            <a:endParaRPr lang="ru-RU" sz="1800" dirty="0"/>
          </a:p>
          <a:p>
            <a:r>
              <a:rPr lang="ru-RU" sz="1800" i="1" dirty="0"/>
              <a:t>«Детей нет, есть люди</a:t>
            </a:r>
            <a:r>
              <a:rPr lang="ru-RU" sz="1800" i="1" dirty="0" smtClean="0"/>
              <a:t>.»</a:t>
            </a:r>
          </a:p>
          <a:p>
            <a:r>
              <a:rPr lang="ru-RU" sz="1800" i="1" dirty="0"/>
              <a:t>"Мы больны бессмертием. Кто не дорос до памятника на площади, мечтает хотя бы об улице, названной его именем, хотя бы о мемориальной доске."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628800"/>
            <a:ext cx="2536131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5422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71844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37512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Анна Франк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11406" cy="4133056"/>
          </a:xfrm>
        </p:spPr>
        <p:txBody>
          <a:bodyPr/>
          <a:lstStyle/>
          <a:p>
            <a:r>
              <a:rPr lang="ru-RU" dirty="0" smtClean="0"/>
              <a:t>12.06.1929 – март 1945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006" y="1628800"/>
            <a:ext cx="4261391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316803"/>
            <a:ext cx="2448272" cy="341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221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Шоа</a:t>
            </a:r>
            <a:r>
              <a:rPr lang="ru-RU" dirty="0"/>
              <a:t> — Катастрофа европейского еврейства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602360" cy="4781128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Январь 1933 — август 1939 — с момента, когда Гитлер стал рейхсканцлером Германии и до нападения на Польшу.</a:t>
            </a:r>
          </a:p>
          <a:p>
            <a:r>
              <a:rPr lang="ru-RU" dirty="0"/>
              <a:t>Сентябрь 1939 — июнь 1941 — с момента включения западной Польши в состав рейха и создания «Генерал-губернаторства» до нападения на СССР.</a:t>
            </a:r>
          </a:p>
          <a:p>
            <a:r>
              <a:rPr lang="ru-RU" dirty="0"/>
              <a:t>Июнь 1941 — осень 1943 — с момента нападения на СССР и до полного уничтожения гетто на его территории, убийства большей части евреев Центральной и Восточной Европы.</a:t>
            </a:r>
          </a:p>
          <a:p>
            <a:r>
              <a:rPr lang="ru-RU" dirty="0"/>
              <a:t>Зима 1943 — май 1945 — с начала массовой депортации евреев Западной Европы в лагеря смерти и до конца войны.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48395"/>
            <a:ext cx="4420001" cy="5169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19344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1" y="12398"/>
            <a:ext cx="9133290" cy="6845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35352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2"/>
            <a:ext cx="9190202" cy="6856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87822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31"/>
            <a:ext cx="4572000" cy="6872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7330"/>
            <a:ext cx="4572000" cy="6885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6646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Погромы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Хрустальная </a:t>
            </a:r>
            <a:r>
              <a:rPr lang="ru-RU" sz="2000" dirty="0" smtClean="0"/>
              <a:t>ночь(9-10 ноября 1938) </a:t>
            </a:r>
            <a:r>
              <a:rPr lang="ru-RU" sz="2000" dirty="0"/>
              <a:t>- улицы были покрыты осколками стекла из окон принадлежавших евреям магазинов, зданий и </a:t>
            </a:r>
            <a:r>
              <a:rPr lang="ru-RU" sz="2000" dirty="0" smtClean="0"/>
              <a:t>синагог</a:t>
            </a:r>
          </a:p>
          <a:p>
            <a:r>
              <a:rPr lang="ru-RU" sz="2000" dirty="0"/>
              <a:t>Мятеж 1941 года в Румынии(21-23 января)- аресты </a:t>
            </a:r>
            <a:r>
              <a:rPr lang="ru-RU" sz="2000" dirty="0" smtClean="0"/>
              <a:t>интеллигенции</a:t>
            </a:r>
          </a:p>
          <a:p>
            <a:r>
              <a:rPr lang="ru-RU" sz="2000" dirty="0" err="1"/>
              <a:t>Дорохойский</a:t>
            </a:r>
            <a:r>
              <a:rPr lang="ru-RU" sz="2000" dirty="0"/>
              <a:t> </a:t>
            </a:r>
            <a:r>
              <a:rPr lang="ru-RU" sz="2000" dirty="0" smtClean="0"/>
              <a:t>погром(1 </a:t>
            </a:r>
            <a:r>
              <a:rPr lang="ru-RU" sz="2000" dirty="0" err="1" smtClean="0"/>
              <a:t>ибля</a:t>
            </a:r>
            <a:r>
              <a:rPr lang="ru-RU" sz="2000" dirty="0"/>
              <a:t> 1940)- еврейский погром в румынском городе </a:t>
            </a:r>
            <a:r>
              <a:rPr lang="ru-RU" sz="2000" dirty="0" err="1" smtClean="0"/>
              <a:t>Дорохое</a:t>
            </a:r>
            <a:r>
              <a:rPr lang="ru-RU" sz="2000" dirty="0" smtClean="0"/>
              <a:t>. 53 евреев было убито. </a:t>
            </a:r>
          </a:p>
          <a:p>
            <a:r>
              <a:rPr lang="ru-RU" sz="2000" dirty="0" err="1"/>
              <a:t>Ясский</a:t>
            </a:r>
            <a:r>
              <a:rPr lang="ru-RU" sz="2000" dirty="0"/>
              <a:t> </a:t>
            </a:r>
            <a:r>
              <a:rPr lang="ru-RU" sz="2000" dirty="0" smtClean="0"/>
              <a:t>погром(27 июня – 2 июля 1941)</a:t>
            </a:r>
          </a:p>
          <a:p>
            <a:r>
              <a:rPr lang="ru-RU" sz="2000" dirty="0"/>
              <a:t>Каунасский </a:t>
            </a:r>
            <a:r>
              <a:rPr lang="ru-RU" sz="2000" dirty="0" smtClean="0"/>
              <a:t>погром – (25-29 июня 1941)</a:t>
            </a:r>
          </a:p>
          <a:p>
            <a:r>
              <a:rPr lang="ru-RU" sz="2000" dirty="0"/>
              <a:t>Погром в </a:t>
            </a:r>
            <a:r>
              <a:rPr lang="ru-RU" sz="2000" dirty="0" err="1" smtClean="0"/>
              <a:t>Едвабне</a:t>
            </a:r>
            <a:r>
              <a:rPr lang="ru-RU" sz="2000" dirty="0" smtClean="0"/>
              <a:t>(июль 1941)</a:t>
            </a:r>
          </a:p>
          <a:p>
            <a:r>
              <a:rPr lang="ru-RU" sz="2000" dirty="0"/>
              <a:t>Погром в </a:t>
            </a:r>
            <a:r>
              <a:rPr lang="ru-RU" sz="2000" dirty="0" err="1" smtClean="0"/>
              <a:t>Кельце</a:t>
            </a:r>
            <a:r>
              <a:rPr lang="ru-RU" sz="2000" dirty="0"/>
              <a:t>(4 июля 1946) - самый крупный послевоенный погром против еврейского населения в Польше</a:t>
            </a:r>
          </a:p>
        </p:txBody>
      </p:sp>
    </p:spTree>
    <p:extLst>
      <p:ext uri="{BB962C8B-B14F-4D97-AF65-F5344CB8AC3E}">
        <p14:creationId xmlns:p14="http://schemas.microsoft.com/office/powerpoint/2010/main" val="1568454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0" y="-26609"/>
            <a:ext cx="9117644" cy="6884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0" b="1" dirty="0" smtClean="0">
                <a:solidFill>
                  <a:schemeClr val="accent2"/>
                </a:solidFill>
              </a:rPr>
              <a:t>Гетто</a:t>
            </a:r>
            <a:endParaRPr lang="ru-RU" sz="8000" b="1" dirty="0">
              <a:solidFill>
                <a:schemeClr val="accent2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7527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Варшавское гетто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/>
              <a:t>Официально установленные продовольственные нормы для гетто были рассчитаны на гибель жителей от </a:t>
            </a:r>
            <a:r>
              <a:rPr lang="ru-RU" dirty="0" smtClean="0"/>
              <a:t>голода</a:t>
            </a:r>
          </a:p>
          <a:p>
            <a:r>
              <a:rPr lang="ru-RU" dirty="0"/>
              <a:t>С 19 апреля по 16 мая 1943 года в Варшавском гетто произошло вооружённое восстание. Восстание было подавлено войсками СС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924944"/>
            <a:ext cx="5250160" cy="369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0303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Вильнюсское гетто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050226" y="1649046"/>
            <a:ext cx="3484173" cy="4065953"/>
          </a:xfrm>
        </p:spPr>
        <p:txBody>
          <a:bodyPr/>
          <a:lstStyle/>
          <a:p>
            <a:r>
              <a:rPr lang="ru-RU" dirty="0"/>
              <a:t>Но при этом периодически проводились «акции» </a:t>
            </a:r>
            <a:r>
              <a:rPr lang="ru-RU" dirty="0" smtClean="0"/>
              <a:t>, </a:t>
            </a:r>
            <a:r>
              <a:rPr lang="ru-RU" dirty="0"/>
              <a:t>в ходе которых уничтожались жители. К концу сентября 1943 года гетто было окончательно ликвидировано, узники были переведены в концлагеря </a:t>
            </a:r>
            <a:r>
              <a:rPr lang="ru-RU" dirty="0" smtClean="0"/>
              <a:t> </a:t>
            </a:r>
            <a:r>
              <a:rPr lang="ru-RU" dirty="0"/>
              <a:t>в Эстонии, расстреляны в </a:t>
            </a:r>
            <a:r>
              <a:rPr lang="ru-RU" dirty="0" err="1"/>
              <a:t>Паняряй</a:t>
            </a:r>
            <a:r>
              <a:rPr lang="ru-RU" dirty="0"/>
              <a:t> или направлены в лагеря смерти в Польше.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49047"/>
            <a:ext cx="4654691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290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Краковское</a:t>
            </a:r>
            <a:r>
              <a:rPr lang="ru-RU" dirty="0"/>
              <a:t> гетто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4572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14442"/>
            <a:ext cx="4572000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4641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Лодзинское гетто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/>
              <a:t>За все время существования гетто там умерло более 40 000 человек от голода, тяжелейших условий труда, плохой гигиены.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50" y="2676979"/>
            <a:ext cx="4206873" cy="3165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676979"/>
            <a:ext cx="3398937" cy="3173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9739020"/>
      </p:ext>
    </p:extLst>
  </p:cSld>
  <p:clrMapOvr>
    <a:masterClrMapping/>
  </p:clrMapOvr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115</TotalTime>
  <Words>494</Words>
  <Application>Microsoft Office PowerPoint</Application>
  <PresentationFormat>Экран (4:3)</PresentationFormat>
  <Paragraphs>54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Горизонт</vt:lpstr>
      <vt:lpstr>Холокост </vt:lpstr>
      <vt:lpstr>Отличительные черты Холокоста</vt:lpstr>
      <vt:lpstr>Шоа — Катастрофа европейского еврейства</vt:lpstr>
      <vt:lpstr>Погромы</vt:lpstr>
      <vt:lpstr>Гетто</vt:lpstr>
      <vt:lpstr>Варшавское гетто</vt:lpstr>
      <vt:lpstr>Вильнюсское гетто</vt:lpstr>
      <vt:lpstr>Краковское гетто</vt:lpstr>
      <vt:lpstr>Лодзинское гетто</vt:lpstr>
      <vt:lpstr>Презентация PowerPoint</vt:lpstr>
      <vt:lpstr>Жизнь в Гетто </vt:lpstr>
      <vt:lpstr>Маркировка евреев</vt:lpstr>
      <vt:lpstr>Закрытия и изоляция</vt:lpstr>
      <vt:lpstr>Плотность в гетто</vt:lpstr>
      <vt:lpstr>Голод</vt:lpstr>
      <vt:lpstr>Работа детей</vt:lpstr>
      <vt:lpstr>Потерянное детство</vt:lpstr>
      <vt:lpstr>Мечты о свободе</vt:lpstr>
      <vt:lpstr>Лагеря смерти</vt:lpstr>
      <vt:lpstr>Майданек</vt:lpstr>
      <vt:lpstr>Освенцим</vt:lpstr>
      <vt:lpstr>Треблинка</vt:lpstr>
      <vt:lpstr>Презентация PowerPoint</vt:lpstr>
      <vt:lpstr>Презентация PowerPoint</vt:lpstr>
      <vt:lpstr>Личности</vt:lpstr>
      <vt:lpstr>Януш Корчак</vt:lpstr>
      <vt:lpstr>Презентация PowerPoint</vt:lpstr>
      <vt:lpstr>Презентация PowerPoint</vt:lpstr>
      <vt:lpstr>Анна Франк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Холокост</dc:title>
  <dc:creator>User</dc:creator>
  <cp:lastModifiedBy>User</cp:lastModifiedBy>
  <cp:revision>13</cp:revision>
  <dcterms:created xsi:type="dcterms:W3CDTF">2013-09-14T14:33:04Z</dcterms:created>
  <dcterms:modified xsi:type="dcterms:W3CDTF">2013-09-25T07:46:39Z</dcterms:modified>
</cp:coreProperties>
</file>