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75" r:id="rId4"/>
    <p:sldId id="272" r:id="rId5"/>
    <p:sldId id="264" r:id="rId6"/>
    <p:sldId id="261" r:id="rId7"/>
    <p:sldId id="259" r:id="rId8"/>
    <p:sldId id="266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5F0"/>
    <a:srgbClr val="99FF99"/>
    <a:srgbClr val="CC66FF"/>
    <a:srgbClr val="2B9295"/>
    <a:srgbClr val="509281"/>
    <a:srgbClr val="FFCC00"/>
    <a:srgbClr val="F2F2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CCAB3-EF5A-43B4-B908-526657C93B50}" type="datetimeFigureOut">
              <a:rPr lang="uk-UA" smtClean="0"/>
              <a:pPr/>
              <a:t>21.11.2013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D3236-9272-48A1-9DBA-88A169FBD96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D3236-9272-48A1-9DBA-88A169FBD961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D3236-9272-48A1-9DBA-88A169FBD961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31B23D2-1C41-4198-BB26-65EB817E7EF1}" type="datetimeFigureOut">
              <a:rPr lang="uk-UA" smtClean="0"/>
              <a:pPr/>
              <a:t>21.11.2013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853C21-CCFA-4616-A1E7-8DA82D3D39A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23D2-1C41-4198-BB26-65EB817E7EF1}" type="datetimeFigureOut">
              <a:rPr lang="uk-UA" smtClean="0"/>
              <a:pPr/>
              <a:t>21.11.2013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3C21-CCFA-4616-A1E7-8DA82D3D39A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23D2-1C41-4198-BB26-65EB817E7EF1}" type="datetimeFigureOut">
              <a:rPr lang="uk-UA" smtClean="0"/>
              <a:pPr/>
              <a:t>21.11.2013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3C21-CCFA-4616-A1E7-8DA82D3D39A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1B23D2-1C41-4198-BB26-65EB817E7EF1}" type="datetimeFigureOut">
              <a:rPr lang="uk-UA" smtClean="0"/>
              <a:pPr/>
              <a:t>21.11.2013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853C21-CCFA-4616-A1E7-8DA82D3D39A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31B23D2-1C41-4198-BB26-65EB817E7EF1}" type="datetimeFigureOut">
              <a:rPr lang="uk-UA" smtClean="0"/>
              <a:pPr/>
              <a:t>21.11.2013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853C21-CCFA-4616-A1E7-8DA82D3D39A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23D2-1C41-4198-BB26-65EB817E7EF1}" type="datetimeFigureOut">
              <a:rPr lang="uk-UA" smtClean="0"/>
              <a:pPr/>
              <a:t>21.11.2013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3C21-CCFA-4616-A1E7-8DA82D3D39A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23D2-1C41-4198-BB26-65EB817E7EF1}" type="datetimeFigureOut">
              <a:rPr lang="uk-UA" smtClean="0"/>
              <a:pPr/>
              <a:t>21.11.2013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3C21-CCFA-4616-A1E7-8DA82D3D39A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1B23D2-1C41-4198-BB26-65EB817E7EF1}" type="datetimeFigureOut">
              <a:rPr lang="uk-UA" smtClean="0"/>
              <a:pPr/>
              <a:t>21.11.2013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853C21-CCFA-4616-A1E7-8DA82D3D39A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23D2-1C41-4198-BB26-65EB817E7EF1}" type="datetimeFigureOut">
              <a:rPr lang="uk-UA" smtClean="0"/>
              <a:pPr/>
              <a:t>21.11.2013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3C21-CCFA-4616-A1E7-8DA82D3D39A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1B23D2-1C41-4198-BB26-65EB817E7EF1}" type="datetimeFigureOut">
              <a:rPr lang="uk-UA" smtClean="0"/>
              <a:pPr/>
              <a:t>21.11.2013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853C21-CCFA-4616-A1E7-8DA82D3D39A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1B23D2-1C41-4198-BB26-65EB817E7EF1}" type="datetimeFigureOut">
              <a:rPr lang="uk-UA" smtClean="0"/>
              <a:pPr/>
              <a:t>21.11.2013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853C21-CCFA-4616-A1E7-8DA82D3D39A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31B23D2-1C41-4198-BB26-65EB817E7EF1}" type="datetimeFigureOut">
              <a:rPr lang="uk-UA" smtClean="0"/>
              <a:pPr/>
              <a:t>21.11.2013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853C21-CCFA-4616-A1E7-8DA82D3D39A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 bright="-13000" contrast="8000"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71600" y="116632"/>
            <a:ext cx="763284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Терористичний</a:t>
            </a:r>
          </a:p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акт</a:t>
            </a:r>
          </a:p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 вересня 2001 року</a:t>
            </a:r>
            <a:endParaRPr lang="uk-U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Рисунок 10" descr="398127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2536" y="3140968"/>
            <a:ext cx="3286125" cy="317182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2" name="Рисунок 11" descr="00_a03_0RTRMNQ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4149080"/>
            <a:ext cx="3598493" cy="260787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Рисунок 13" descr="a8a7b6c-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3501008"/>
            <a:ext cx="2025865" cy="304555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 bright="-13000" contrast="10000"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9512" y="836713"/>
            <a:ext cx="8856984" cy="135421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Всесвітній торговий центр</a:t>
            </a:r>
            <a:r>
              <a:rPr lang="uk-UA" sz="1600" dirty="0" smtClean="0">
                <a:solidFill>
                  <a:schemeClr val="tx1"/>
                </a:solidFill>
              </a:rPr>
              <a:t> у Нижньому </a:t>
            </a:r>
            <a:r>
              <a:rPr lang="uk-UA" sz="1600" dirty="0" err="1" smtClean="0">
                <a:solidFill>
                  <a:schemeClr val="tx1"/>
                </a:solidFill>
              </a:rPr>
              <a:t>Мангеттені</a:t>
            </a:r>
            <a:r>
              <a:rPr lang="uk-UA" sz="1600" dirty="0" smtClean="0">
                <a:solidFill>
                  <a:schemeClr val="tx1"/>
                </a:solidFill>
              </a:rPr>
              <a:t> Нью-Йорку збудовано за проектом японського архітектора Мінору </a:t>
            </a:r>
            <a:r>
              <a:rPr lang="uk-UA" sz="1600" dirty="0" err="1" smtClean="0">
                <a:solidFill>
                  <a:schemeClr val="tx1"/>
                </a:solidFill>
              </a:rPr>
              <a:t>Ямасакі</a:t>
            </a:r>
            <a:r>
              <a:rPr lang="uk-UA" sz="1600" dirty="0" smtClean="0">
                <a:solidFill>
                  <a:schemeClr val="tx1"/>
                </a:solidFill>
              </a:rPr>
              <a:t>: відкрито 4 квітня 1973. Комплекс складався з 7 будинків, серед яких архітектурною домінантою були дві вежі-близнюки, кожна по 110 поверхів (північна висотою 417 м і південна висотою 415 м). </a:t>
            </a:r>
          </a:p>
          <a:p>
            <a:endParaRPr lang="uk-UA" dirty="0" smtClean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2420888"/>
            <a:ext cx="3888432" cy="42780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chemeClr val="tx1"/>
                </a:solidFill>
              </a:rPr>
              <a:t>Процес спорудження веж, кожна з яких майже з півкілометра заввишки був досить складним і непередбачуваним. Проект, за яким зводили хмарочоси, по ходу будівництва доводилося багато разів коригувати. Відомо 11 проектів веж-близнюків, та в решті решт, збудували його за першим із них. Зміна проектів змушувала будівельників руйнувати і перероблювати все заново. Якийсь час після закінчення будівництва вежі були найвищими спорудами у світі. Після зруйнування ВТЦ знову </a:t>
            </a:r>
            <a:r>
              <a:rPr lang="uk-UA" sz="1600" dirty="0" err="1" smtClean="0">
                <a:solidFill>
                  <a:schemeClr val="tx1"/>
                </a:solidFill>
              </a:rPr>
              <a:t>Емпайр-Стейт-Білдінґ</a:t>
            </a:r>
            <a:r>
              <a:rPr lang="uk-UA" sz="1600" dirty="0" smtClean="0">
                <a:solidFill>
                  <a:schemeClr val="tx1"/>
                </a:solidFill>
              </a:rPr>
              <a:t>, став найвищим будинком Нью-Йорку).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2420888"/>
            <a:ext cx="2088232" cy="427809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chemeClr val="tx1"/>
                </a:solidFill>
              </a:rPr>
              <a:t>Під час терористичного акту вежі-близнюки повністю обвалилися, ще один будинок комплексу (готель «</a:t>
            </a:r>
            <a:r>
              <a:rPr lang="uk-UA" sz="1600" dirty="0" err="1" smtClean="0">
                <a:solidFill>
                  <a:schemeClr val="tx1"/>
                </a:solidFill>
              </a:rPr>
              <a:t>Маріотт</a:t>
            </a:r>
            <a:r>
              <a:rPr lang="uk-UA" sz="1600" dirty="0" smtClean="0">
                <a:solidFill>
                  <a:schemeClr val="tx1"/>
                </a:solidFill>
              </a:rPr>
              <a:t>») було поховано під уламками першої вежі. Каркаси чотирьох інших будинків вистояли, але їх визнано непридатними для ремонту й згодом </a:t>
            </a:r>
            <a:r>
              <a:rPr lang="uk-UA" sz="1600" dirty="0" err="1" smtClean="0">
                <a:solidFill>
                  <a:schemeClr val="tx1"/>
                </a:solidFill>
              </a:rPr>
              <a:t>знесено</a:t>
            </a:r>
            <a:r>
              <a:rPr lang="uk-UA" sz="1600" dirty="0" smtClean="0">
                <a:solidFill>
                  <a:schemeClr val="tx1"/>
                </a:solidFill>
              </a:rPr>
              <a:t>.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16632"/>
            <a:ext cx="85844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Всесвітній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торговий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центр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6" name="Рисунок 15" descr="424px-World_Trade_Center,_New_York_City_-_aerial_view_(March_200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2348880"/>
            <a:ext cx="2695792" cy="3865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411760" y="6237312"/>
            <a:ext cx="2789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Вежі ВТЦ до теракту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 bright="2000" contrast="23000"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200864" cy="178595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324544" y="0"/>
            <a:ext cx="94685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Пентагон – </a:t>
            </a:r>
            <a:r>
              <a:rPr lang="ru-RU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військовий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центр США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107504" y="980728"/>
            <a:ext cx="9036496" cy="1656184"/>
          </a:xfrm>
          <a:prstGeom prst="stripedRightArrow">
            <a:avLst>
              <a:gd name="adj1" fmla="val 82575"/>
              <a:gd name="adj2" fmla="val 9628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1052736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chemeClr val="bg1"/>
                </a:solidFill>
              </a:rPr>
              <a:t>Пентагон</a:t>
            </a:r>
            <a:r>
              <a:rPr lang="uk-UA" sz="1600" dirty="0" smtClean="0">
                <a:solidFill>
                  <a:schemeClr val="bg1"/>
                </a:solidFill>
              </a:rPr>
              <a:t>  — будівля Міністерства оборони США у формі п'ятикутника.</a:t>
            </a:r>
          </a:p>
          <a:p>
            <a:r>
              <a:rPr lang="uk-UA" sz="1600" dirty="0" smtClean="0">
                <a:solidFill>
                  <a:schemeClr val="bg1"/>
                </a:solidFill>
              </a:rPr>
              <a:t>Знаходиться в штаті Вірджинія недалеко від Вашингтона. Також Пентагоном називають саме Міністерство оборони США. Найбільша офісна будівля у світі. Будівництво Пентагону, в якому розмістилося Міністерство оборони США, було закінчене в січні 1943 р. У будівлі працюють близько 26 000 осіб.</a:t>
            </a: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179512" y="2564904"/>
            <a:ext cx="3312368" cy="3888432"/>
          </a:xfrm>
          <a:prstGeom prst="wedgeRectCallout">
            <a:avLst>
              <a:gd name="adj1" fmla="val -20833"/>
              <a:gd name="adj2" fmla="val 59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2564904"/>
            <a:ext cx="3384376" cy="40626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Завдання та цілі</a:t>
            </a:r>
          </a:p>
          <a:p>
            <a:r>
              <a:rPr lang="uk-UA" sz="1600" dirty="0" smtClean="0">
                <a:solidFill>
                  <a:schemeClr val="bg1"/>
                </a:solidFill>
              </a:rPr>
              <a:t>У Пентагоні Міністерство оборони США приймають найважливіші військові рішення. Зокрема тут військові розробляють плани щодо вторгнення в інші країни, наприклад: Іран, Ірак, Сирію, Лівію. Також тут укладаються одні з найдорожчих контрактів військової промисловості США. Зокрема останній з них становить близько 200 </a:t>
            </a:r>
            <a:r>
              <a:rPr lang="uk-UA" sz="1600" dirty="0" err="1" smtClean="0">
                <a:solidFill>
                  <a:schemeClr val="bg1"/>
                </a:solidFill>
              </a:rPr>
              <a:t>млрд</a:t>
            </a:r>
            <a:r>
              <a:rPr lang="uk-UA" sz="1600" dirty="0" smtClean="0">
                <a:solidFill>
                  <a:schemeClr val="bg1"/>
                </a:solidFill>
              </a:rPr>
              <a:t> дол. Для порівняння, цієї суми вистачило б на усіх голодуючих людей Африки на десять років.</a:t>
            </a:r>
          </a:p>
        </p:txBody>
      </p:sp>
      <p:pic>
        <p:nvPicPr>
          <p:cNvPr id="24" name="Рисунок 23" descr="США.-Арлингтон.-Пентагон-О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780928"/>
            <a:ext cx="4952417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 bright="5000" contrast="30000"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475656" y="-99392"/>
            <a:ext cx="63770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Терористичний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акт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179512" y="620688"/>
            <a:ext cx="8964488" cy="2160240"/>
          </a:xfrm>
          <a:prstGeom prst="downArrowCallout">
            <a:avLst>
              <a:gd name="adj1" fmla="val 16215"/>
              <a:gd name="adj2" fmla="val 17412"/>
              <a:gd name="adj3" fmla="val 29792"/>
              <a:gd name="adj4" fmla="val 62581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620688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>Терористичний акт на Всесвітній торговий центр і Пентагон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</a:rPr>
              <a:t> — серія терактів 11 вересня 2001 року на території США, яка була здійснена за допомогою пілотованих літаків. 19 зловмисників придбали квитки на 4 літаки внутрішніх авіаліній США. Припускають, що було викуплено також значну кількість місць в тих літаках для зменшення кількості пасажирів на борту з метою полегшення захоплення літаку. </a:t>
            </a:r>
            <a:endParaRPr lang="uk-UA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-540568" y="2276872"/>
          <a:ext cx="7877448" cy="4064000"/>
        </p:xfrm>
        <a:graphic>
          <a:graphicData uri="http://schemas.openxmlformats.org/drawingml/2006/table">
            <a:tbl>
              <a:tblPr/>
              <a:tblGrid>
                <a:gridCol w="3938724"/>
                <a:gridCol w="3938724"/>
              </a:tblGrid>
              <a:tr h="4064000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>
                          <a:solidFill>
                            <a:srgbClr val="86A2B1"/>
                          </a:solidFill>
                          <a:latin typeface="Times New Roman"/>
                        </a:rPr>
                        <a:t>«</a:t>
                      </a:r>
                    </a:p>
                  </a:txBody>
                  <a:tcPr marL="85956" marR="85956" marT="85956" marB="8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600" dirty="0"/>
                    </a:p>
                  </a:txBody>
                  <a:tcPr marL="85956" marR="85956" marT="51574" marB="5157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79512" y="3284984"/>
            <a:ext cx="4248472" cy="3416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/>
            <a:r>
              <a:rPr lang="uk-UA" i="1" dirty="0" smtClean="0">
                <a:solidFill>
                  <a:srgbClr val="F1D5F0"/>
                </a:solidFill>
              </a:rPr>
              <a:t>Це більше ніж теракт, це пряма воєнна агресія... Ворог напав віроломно, обравши своєю метою беззахисних людей, і боягузливо сховався... Ворог думає, що він у найнадійнішому укритті, і ми його не знайдемо. Але він помиляється США використають усі ... ресурси, щоб знайти його і викорінити те зло, яке він несе... З нами - все миролюбне світове співтовариство.</a:t>
            </a:r>
            <a:endParaRPr lang="uk-UA" i="1" dirty="0">
              <a:solidFill>
                <a:srgbClr val="F1D5F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7504" y="2492896"/>
            <a:ext cx="4248472" cy="6463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Із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виступу</a:t>
            </a:r>
            <a:r>
              <a:rPr lang="ru-RU" b="1" dirty="0" smtClean="0">
                <a:solidFill>
                  <a:schemeClr val="bg1"/>
                </a:solidFill>
              </a:rPr>
              <a:t> президента США Дж. Буша 12.09.2001 р.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 descr="an510b.jpg"/>
          <p:cNvPicPr>
            <a:picLocks noChangeAspect="1"/>
          </p:cNvPicPr>
          <p:nvPr/>
        </p:nvPicPr>
        <p:blipFill>
          <a:blip r:embed="rId6" cstate="print">
            <a:lum contrast="20000"/>
          </a:blip>
          <a:stretch>
            <a:fillRect/>
          </a:stretch>
        </p:blipFill>
        <p:spPr>
          <a:xfrm>
            <a:off x="4499992" y="3212976"/>
            <a:ext cx="4280660" cy="3096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252536" y="0"/>
            <a:ext cx="99869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Жахливі подробиці </a:t>
            </a:r>
            <a:r>
              <a:rPr lang="uk-UA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теракту в Нью-Йорку</a:t>
            </a:r>
            <a:endParaRPr lang="uk-UA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548680"/>
            <a:ext cx="7812360" cy="6124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uk-UA" sz="1400" dirty="0" smtClean="0"/>
              <a:t>1. Кількість дітей, які втратили батьків внаслідок трагічних подій 11 вересня, склала 3051. </a:t>
            </a:r>
          </a:p>
          <a:p>
            <a:pPr marL="342900" indent="-342900">
              <a:buAutoNum type="arabicPeriod"/>
            </a:pPr>
            <a:endParaRPr lang="uk-UA" sz="1400" dirty="0" smtClean="0">
              <a:solidFill>
                <a:schemeClr val="tx1"/>
              </a:solidFill>
            </a:endParaRPr>
          </a:p>
          <a:p>
            <a:r>
              <a:rPr lang="uk-UA" sz="1400" dirty="0" smtClean="0">
                <a:solidFill>
                  <a:schemeClr val="tx1"/>
                </a:solidFill>
              </a:rPr>
              <a:t>2. За даними досліджень, споживання алкоголю в Нью-Йорку протягом декількох тижнів після теракту трималося на рівні на 25% </a:t>
            </a:r>
            <a:r>
              <a:rPr lang="uk-UA" sz="1400" dirty="0" err="1" smtClean="0">
                <a:solidFill>
                  <a:schemeClr val="tx1"/>
                </a:solidFill>
              </a:rPr>
              <a:t>вище.Споживання</a:t>
            </a:r>
            <a:r>
              <a:rPr lang="uk-UA" sz="1400" dirty="0" smtClean="0">
                <a:solidFill>
                  <a:schemeClr val="tx1"/>
                </a:solidFill>
              </a:rPr>
              <a:t> тютюну зросло на 10%, марихуани - на 3,2%, а відвідуваність церков і синагог - на 20%. </a:t>
            </a:r>
          </a:p>
          <a:p>
            <a:endParaRPr lang="uk-UA" sz="1400" dirty="0" smtClean="0"/>
          </a:p>
          <a:p>
            <a:r>
              <a:rPr lang="uk-UA" sz="1400" dirty="0" smtClean="0"/>
              <a:t>3. Загальна вартість творів мистецтва, втрачених в результаті теракту, перевищує 100 млн. доларів. </a:t>
            </a:r>
          </a:p>
          <a:p>
            <a:endParaRPr lang="uk-UA" sz="1400" dirty="0" smtClean="0"/>
          </a:p>
          <a:p>
            <a:r>
              <a:rPr lang="uk-UA" sz="1400" dirty="0" smtClean="0"/>
              <a:t>4. Одним з невідомих героїв цього дня стала собака-поводир, лабрадор </a:t>
            </a:r>
            <a:r>
              <a:rPr lang="en-GB" sz="1400" dirty="0" smtClean="0"/>
              <a:t>Roselle, </a:t>
            </a:r>
            <a:r>
              <a:rPr lang="uk-UA" sz="1400" dirty="0" smtClean="0"/>
              <a:t>яка провела свого сліпого господаря Майкла </a:t>
            </a:r>
            <a:r>
              <a:rPr lang="uk-UA" sz="1400" dirty="0" err="1" smtClean="0"/>
              <a:t>Хінгсона</a:t>
            </a:r>
            <a:r>
              <a:rPr lang="uk-UA" sz="1400" dirty="0" smtClean="0"/>
              <a:t> з 78 поверху Північної вежі до будинку його приятеля. </a:t>
            </a:r>
          </a:p>
          <a:p>
            <a:endParaRPr lang="uk-UA" sz="1400" dirty="0" smtClean="0"/>
          </a:p>
          <a:p>
            <a:endParaRPr lang="uk-UA" sz="1400" dirty="0" smtClean="0"/>
          </a:p>
          <a:p>
            <a:r>
              <a:rPr lang="uk-UA" sz="1400" dirty="0" smtClean="0"/>
              <a:t>5. Пожежникам знадобилося 100 днів, щоб погасити всі вогнища пожеж, викликаних атакою на Всесвітній торговий центр (ВТЦ). </a:t>
            </a:r>
          </a:p>
          <a:p>
            <a:endParaRPr lang="uk-UA" sz="1400" dirty="0" smtClean="0"/>
          </a:p>
          <a:p>
            <a:endParaRPr lang="uk-UA" sz="1400" dirty="0" smtClean="0"/>
          </a:p>
          <a:p>
            <a:r>
              <a:rPr lang="uk-UA" sz="1400" dirty="0" smtClean="0"/>
              <a:t>6. Батьки 22-річної Лізи </a:t>
            </a:r>
            <a:r>
              <a:rPr lang="uk-UA" sz="1400" dirty="0" err="1" smtClean="0"/>
              <a:t>Енн</a:t>
            </a:r>
            <a:r>
              <a:rPr lang="uk-UA" sz="1400" dirty="0" smtClean="0"/>
              <a:t> </a:t>
            </a:r>
            <a:r>
              <a:rPr lang="uk-UA" sz="1400" dirty="0" err="1" smtClean="0"/>
              <a:t>Фрост</a:t>
            </a:r>
            <a:r>
              <a:rPr lang="uk-UA" sz="1400" dirty="0" smtClean="0"/>
              <a:t>, яка летіла рейсом 175 авіакомпанії </a:t>
            </a:r>
            <a:r>
              <a:rPr lang="en-GB" sz="1400" dirty="0" smtClean="0"/>
              <a:t>United, </a:t>
            </a:r>
            <a:r>
              <a:rPr lang="uk-UA" sz="1400" dirty="0" smtClean="0"/>
              <a:t>чекали майже рік, перш ніж рятувальники, які просівали уламки на місці катастрофи, змогли знайти хоч щось, що належало їхній дочці. Лише 291 тіло було знайдено не розділеним на фрагменти. </a:t>
            </a:r>
          </a:p>
          <a:p>
            <a:endParaRPr lang="uk-UA" sz="1400" dirty="0" smtClean="0"/>
          </a:p>
          <a:p>
            <a:endParaRPr lang="uk-UA" sz="1400" dirty="0" smtClean="0"/>
          </a:p>
          <a:p>
            <a:r>
              <a:rPr lang="uk-UA" sz="1400" dirty="0" smtClean="0">
                <a:solidFill>
                  <a:schemeClr val="bg1"/>
                </a:solidFill>
              </a:rPr>
              <a:t>7. За три години до атаки на ВТЦ, в </a:t>
            </a:r>
            <a:r>
              <a:rPr lang="uk-UA" sz="1400" dirty="0" err="1" smtClean="0">
                <a:solidFill>
                  <a:schemeClr val="bg1"/>
                </a:solidFill>
              </a:rPr>
              <a:t>Прінстонському</a:t>
            </a:r>
            <a:r>
              <a:rPr lang="uk-UA" sz="1400" dirty="0" smtClean="0">
                <a:solidFill>
                  <a:schemeClr val="bg1"/>
                </a:solidFill>
              </a:rPr>
              <a:t> університеті система, названа Генератором випадкових подій, видала повідомлення про катастрофічну подію, що скоро станеться. </a:t>
            </a:r>
            <a:endParaRPr lang="uk-UA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 bright="-14000" contrast="12000"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1844824"/>
            <a:ext cx="8424936" cy="4616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solidFill>
                  <a:schemeClr val="bg1"/>
                </a:solidFill>
              </a:rPr>
              <a:t>8</a:t>
            </a:r>
            <a:r>
              <a:rPr lang="en-GB" sz="1400" dirty="0" smtClean="0">
                <a:solidFill>
                  <a:schemeClr val="bg1"/>
                </a:solidFill>
              </a:rPr>
              <a:t>. </a:t>
            </a:r>
            <a:r>
              <a:rPr lang="uk-UA" sz="1400" dirty="0" smtClean="0">
                <a:solidFill>
                  <a:schemeClr val="bg1"/>
                </a:solidFill>
              </a:rPr>
              <a:t>Коли лідер групи терористів </a:t>
            </a:r>
            <a:r>
              <a:rPr lang="uk-UA" sz="1400" dirty="0" err="1" smtClean="0">
                <a:solidFill>
                  <a:schemeClr val="bg1"/>
                </a:solidFill>
              </a:rPr>
              <a:t>Мухамед</a:t>
            </a:r>
            <a:r>
              <a:rPr lang="uk-UA" sz="1400" dirty="0" smtClean="0">
                <a:solidFill>
                  <a:schemeClr val="bg1"/>
                </a:solidFill>
              </a:rPr>
              <a:t> </a:t>
            </a:r>
            <a:r>
              <a:rPr lang="uk-UA" sz="1400" dirty="0" err="1" smtClean="0">
                <a:solidFill>
                  <a:schemeClr val="bg1"/>
                </a:solidFill>
              </a:rPr>
              <a:t>Атта</a:t>
            </a:r>
            <a:r>
              <a:rPr lang="uk-UA" sz="1400" dirty="0" smtClean="0">
                <a:solidFill>
                  <a:schemeClr val="bg1"/>
                </a:solidFill>
              </a:rPr>
              <a:t> проходив вранці 11 вересня контроль в аеропорту Бостона, на його ім'я зреагувала інформаційна система безпеки і багаж терориста в літак не потрапив. </a:t>
            </a:r>
          </a:p>
          <a:p>
            <a:pPr algn="ctr"/>
            <a:endParaRPr lang="uk-UA" sz="1400" dirty="0" smtClean="0">
              <a:solidFill>
                <a:schemeClr val="bg1"/>
              </a:solidFill>
            </a:endParaRPr>
          </a:p>
          <a:p>
            <a:pPr algn="ctr"/>
            <a:r>
              <a:rPr lang="uk-UA" sz="1400" dirty="0" smtClean="0">
                <a:solidFill>
                  <a:schemeClr val="bg1"/>
                </a:solidFill>
              </a:rPr>
              <a:t>9. Сотні пам'яток, флагштоків і розп'ять по всьому світу зроблено з металу взятого на місці теракту. Зокрема з металу Північної вежі зроблено монумент у місті </a:t>
            </a:r>
            <a:r>
              <a:rPr lang="uk-UA" sz="1400" dirty="0" err="1" smtClean="0">
                <a:solidFill>
                  <a:schemeClr val="bg1"/>
                </a:solidFill>
              </a:rPr>
              <a:t>Падуя</a:t>
            </a:r>
            <a:r>
              <a:rPr lang="uk-UA" sz="1400" dirty="0" smtClean="0">
                <a:solidFill>
                  <a:schemeClr val="bg1"/>
                </a:solidFill>
              </a:rPr>
              <a:t>, в Італії. </a:t>
            </a:r>
          </a:p>
          <a:p>
            <a:pPr algn="ctr"/>
            <a:endParaRPr lang="uk-UA" sz="1400" dirty="0" smtClean="0">
              <a:solidFill>
                <a:schemeClr val="bg1"/>
              </a:solidFill>
            </a:endParaRPr>
          </a:p>
          <a:p>
            <a:pPr algn="ctr"/>
            <a:endParaRPr lang="uk-UA" sz="1400" dirty="0" smtClean="0">
              <a:solidFill>
                <a:schemeClr val="bg1"/>
              </a:solidFill>
            </a:endParaRPr>
          </a:p>
          <a:p>
            <a:pPr algn="ctr"/>
            <a:r>
              <a:rPr lang="uk-UA" sz="1400" dirty="0" smtClean="0">
                <a:solidFill>
                  <a:schemeClr val="bg1"/>
                </a:solidFill>
              </a:rPr>
              <a:t>10. Особовий склад службовців системи оборони повітряного простору США за тиждень до теракту проводив навчання, в яких офіцери відпрацьовували ситуацію захоплення терористами чотирьох літаків. Ще один раунд тренувань був запланований на ранок 11 вересня. </a:t>
            </a:r>
          </a:p>
          <a:p>
            <a:pPr algn="ctr"/>
            <a:endParaRPr lang="uk-UA" sz="1400" dirty="0" smtClean="0">
              <a:solidFill>
                <a:schemeClr val="bg1"/>
              </a:solidFill>
            </a:endParaRPr>
          </a:p>
          <a:p>
            <a:pPr algn="ctr"/>
            <a:endParaRPr lang="uk-UA" sz="1400" dirty="0" smtClean="0">
              <a:solidFill>
                <a:schemeClr val="bg1"/>
              </a:solidFill>
            </a:endParaRPr>
          </a:p>
          <a:p>
            <a:pPr algn="ctr"/>
            <a:r>
              <a:rPr lang="uk-UA" sz="1400" dirty="0" smtClean="0">
                <a:solidFill>
                  <a:schemeClr val="bg1"/>
                </a:solidFill>
              </a:rPr>
              <a:t>11. П'ятеро терористів жили і готувалися до угону літаків, безпосередньо напередодні теракту, в мотелі, розташованому поблизу від Національного Агентства з безпеки США.</a:t>
            </a:r>
          </a:p>
          <a:p>
            <a:pPr algn="ctr"/>
            <a:endParaRPr lang="uk-UA" sz="1400" dirty="0" smtClean="0">
              <a:solidFill>
                <a:schemeClr val="bg1"/>
              </a:solidFill>
            </a:endParaRPr>
          </a:p>
          <a:p>
            <a:pPr algn="ctr"/>
            <a:endParaRPr lang="en-GB" sz="1400" dirty="0" smtClean="0">
              <a:solidFill>
                <a:schemeClr val="bg1"/>
              </a:solidFill>
            </a:endParaRPr>
          </a:p>
          <a:p>
            <a:pPr algn="ctr"/>
            <a:r>
              <a:rPr lang="uk-UA" sz="1400" dirty="0" smtClean="0">
                <a:solidFill>
                  <a:schemeClr val="bg1"/>
                </a:solidFill>
              </a:rPr>
              <a:t>12</a:t>
            </a:r>
            <a:r>
              <a:rPr lang="en-GB" sz="1400" dirty="0" smtClean="0">
                <a:solidFill>
                  <a:schemeClr val="bg1"/>
                </a:solidFill>
              </a:rPr>
              <a:t>. </a:t>
            </a:r>
            <a:r>
              <a:rPr lang="uk-UA" sz="1400" dirty="0" smtClean="0">
                <a:solidFill>
                  <a:schemeClr val="bg1"/>
                </a:solidFill>
              </a:rPr>
              <a:t>Чорні скриньки літака, що врізався в будівлю Пентагону, було знайдено 12 вересня 2001 року. Як повідомив пізніше Державний секретар США Дональд </a:t>
            </a:r>
            <a:r>
              <a:rPr lang="uk-UA" sz="1400" dirty="0" err="1" smtClean="0">
                <a:solidFill>
                  <a:schemeClr val="bg1"/>
                </a:solidFill>
              </a:rPr>
              <a:t>Рамсфельд</a:t>
            </a:r>
            <a:r>
              <a:rPr lang="uk-UA" sz="1400" dirty="0" smtClean="0">
                <a:solidFill>
                  <a:schemeClr val="bg1"/>
                </a:solidFill>
              </a:rPr>
              <a:t>, дані голосового запису з одного з цих ящиків зчитати не вдалося.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4203" y="476672"/>
            <a:ext cx="4685898" cy="76944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Продовження</a:t>
            </a:r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..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 bright="7000" contrast="-5000"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47764" y="0"/>
            <a:ext cx="5953874" cy="13407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Організатори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теракту </a:t>
            </a:r>
          </a:p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11 </a:t>
            </a:r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вересня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2001 року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02578"/>
            <a:ext cx="2736304" cy="5755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softEdge rad="127000"/>
          </a:effectLst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Один з лідерів та ідеологів міжнародної терористичної мережі "</a:t>
            </a:r>
            <a:r>
              <a:rPr lang="uk-UA" dirty="0" err="1" smtClean="0">
                <a:solidFill>
                  <a:schemeClr val="bg1"/>
                </a:solidFill>
              </a:rPr>
              <a:t>Аль-Каїда</a:t>
            </a:r>
            <a:r>
              <a:rPr lang="uk-UA" dirty="0" smtClean="0">
                <a:solidFill>
                  <a:schemeClr val="bg1"/>
                </a:solidFill>
              </a:rPr>
              <a:t>" </a:t>
            </a:r>
            <a:r>
              <a:rPr lang="uk-UA" dirty="0" err="1" smtClean="0">
                <a:solidFill>
                  <a:schemeClr val="bg1"/>
                </a:solidFill>
              </a:rPr>
              <a:t>Халід</a:t>
            </a:r>
            <a:r>
              <a:rPr lang="uk-UA" dirty="0" smtClean="0">
                <a:solidFill>
                  <a:schemeClr val="bg1"/>
                </a:solidFill>
              </a:rPr>
              <a:t> Шейх </a:t>
            </a:r>
            <a:r>
              <a:rPr lang="uk-UA" dirty="0" err="1" smtClean="0">
                <a:solidFill>
                  <a:schemeClr val="bg1"/>
                </a:solidFill>
              </a:rPr>
              <a:t>Мохаммед</a:t>
            </a:r>
            <a:r>
              <a:rPr lang="uk-UA" dirty="0" smtClean="0">
                <a:solidFill>
                  <a:schemeClr val="bg1"/>
                </a:solidFill>
              </a:rPr>
              <a:t>, заарештований у Пакистані в березні 2003р., признався в організації терактів 11 вересня 2001 р. у США, повідомляє (с) </a:t>
            </a:r>
            <a:r>
              <a:rPr lang="en-GB" dirty="0" smtClean="0">
                <a:solidFill>
                  <a:schemeClr val="bg1"/>
                </a:solidFill>
              </a:rPr>
              <a:t>Reuters </a:t>
            </a:r>
            <a:r>
              <a:rPr lang="uk-UA" dirty="0" smtClean="0">
                <a:solidFill>
                  <a:schemeClr val="bg1"/>
                </a:solidFill>
              </a:rPr>
              <a:t>з посиланням на матеріали Пентагону. </a:t>
            </a:r>
            <a:r>
              <a:rPr lang="uk-UA" sz="2000" i="1" dirty="0" smtClean="0">
                <a:solidFill>
                  <a:schemeClr val="bg1"/>
                </a:solidFill>
              </a:rPr>
              <a:t>"Я несу відповідальність за операцію 11 вересня від "А" до "Я", </a:t>
            </a:r>
            <a:r>
              <a:rPr lang="uk-UA" dirty="0" smtClean="0">
                <a:solidFill>
                  <a:schemeClr val="bg1"/>
                </a:solidFill>
              </a:rPr>
              <a:t>- заявив терорист в ході допиту на військовій базі </a:t>
            </a:r>
            <a:r>
              <a:rPr lang="uk-UA" dirty="0" err="1" smtClean="0">
                <a:solidFill>
                  <a:schemeClr val="bg1"/>
                </a:solidFill>
              </a:rPr>
              <a:t>Гуантанамо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12160" y="3717032"/>
            <a:ext cx="2934072" cy="28623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effectLst>
            <a:glow rad="63500">
              <a:schemeClr val="accent4">
                <a:tint val="30000"/>
                <a:shade val="95000"/>
                <a:satMod val="300000"/>
                <a:alpha val="50000"/>
              </a:schemeClr>
            </a:glow>
            <a:softEdge rad="127000"/>
          </a:effectLst>
          <a:scene3d>
            <a:camera prst="isometricOffAxis2Lef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У США висунули обвинувачення ймовірному організатору терактів 11 вересня 2001 року </a:t>
            </a:r>
            <a:r>
              <a:rPr lang="uk-UA" dirty="0" err="1" smtClean="0">
                <a:solidFill>
                  <a:schemeClr val="tx1"/>
                </a:solidFill>
              </a:rPr>
              <a:t>Халіду</a:t>
            </a:r>
            <a:r>
              <a:rPr lang="uk-UA" dirty="0" smtClean="0">
                <a:solidFill>
                  <a:schemeClr val="tx1"/>
                </a:solidFill>
              </a:rPr>
              <a:t> Шейху </a:t>
            </a:r>
            <a:r>
              <a:rPr lang="uk-UA" dirty="0" err="1" smtClean="0">
                <a:solidFill>
                  <a:schemeClr val="tx1"/>
                </a:solidFill>
              </a:rPr>
              <a:t>Мохаммеду</a:t>
            </a:r>
            <a:r>
              <a:rPr lang="uk-UA" dirty="0" smtClean="0">
                <a:solidFill>
                  <a:schemeClr val="tx1"/>
                </a:solidFill>
              </a:rPr>
              <a:t>, і ще чотирьом іншим підозрюваним у цій справі.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23" name="Рисунок 22" descr="гггг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1124744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inde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3140968"/>
            <a:ext cx="3109632" cy="3041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Стрелка вправо 24"/>
          <p:cNvSpPr/>
          <p:nvPr/>
        </p:nvSpPr>
        <p:spPr>
          <a:xfrm>
            <a:off x="2699792" y="1556792"/>
            <a:ext cx="2952328" cy="1512168"/>
          </a:xfrm>
          <a:prstGeom prst="rightArrow">
            <a:avLst>
              <a:gd name="adj1" fmla="val 58140"/>
              <a:gd name="adj2" fmla="val 4118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chemeClr val="tx1"/>
                </a:solidFill>
              </a:rPr>
              <a:t>Шейх </a:t>
            </a:r>
            <a:r>
              <a:rPr lang="uk-UA" i="1" dirty="0" err="1" smtClean="0">
                <a:solidFill>
                  <a:schemeClr val="tx1"/>
                </a:solidFill>
              </a:rPr>
              <a:t>Мохаммед</a:t>
            </a:r>
            <a:r>
              <a:rPr lang="uk-UA" i="1" dirty="0" smtClean="0">
                <a:solidFill>
                  <a:schemeClr val="tx1"/>
                </a:solidFill>
              </a:rPr>
              <a:t> один із організаторів теракту</a:t>
            </a:r>
            <a:endParaRPr lang="uk-UA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57423" y="0"/>
            <a:ext cx="85331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Головна таємниця теракту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06896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692696"/>
            <a:ext cx="4572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Головна таємниця терактів 11 вересня 2001 року, а саме загадкове падіння третього хмарочоса в Нью-Йорку, розкрита в доповіді слідства, яка буде опублікована в грудні поточного року.</a:t>
            </a:r>
            <a:endParaRPr lang="uk-UA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581128"/>
            <a:ext cx="45720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Згідно з даними, які попередньо просочилися в ЗМІ, причиною падіння 47-поверхового хмарочоса стали звичайні пожежі, які одночасно вирували на різних поверхах будівлі. До такого висновку прийшли фахівці американського національного інституту стандартів і технологій.</a:t>
            </a:r>
            <a:endParaRPr lang="uk-UA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2276872"/>
            <a:ext cx="3635896" cy="255454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chemeClr val="tx1"/>
                </a:solidFill>
              </a:rPr>
              <a:t>Згідно з інформацією ВВС, прихильники теорії змови вважають, що це був контрольований підрив будівлі, а зовсім не результат пожеж. На їх думку, теракти 11 вересня були використані Білим домом і Пентагоном в своїх інтересах для ведення воєн на Близькому Сході, передає агентство "Інтерфакс".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204864"/>
            <a:ext cx="4572000" cy="18158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"Будівлі, які руйнуються природним чином, падають по шляху найменшого опору, - говорить </a:t>
            </a:r>
            <a:r>
              <a:rPr lang="uk-UA" sz="1600" dirty="0" err="1" smtClean="0">
                <a:solidFill>
                  <a:schemeClr val="tx1"/>
                </a:solidFill>
              </a:rPr>
              <a:t>Річард</a:t>
            </a:r>
            <a:r>
              <a:rPr lang="uk-UA" sz="1600" dirty="0" smtClean="0">
                <a:solidFill>
                  <a:schemeClr val="tx1"/>
                </a:solidFill>
              </a:rPr>
              <a:t> </a:t>
            </a:r>
            <a:r>
              <a:rPr lang="uk-UA" sz="1600" dirty="0" err="1" smtClean="0">
                <a:solidFill>
                  <a:schemeClr val="tx1"/>
                </a:solidFill>
              </a:rPr>
              <a:t>Гейдж</a:t>
            </a:r>
            <a:r>
              <a:rPr lang="uk-UA" sz="1600" dirty="0" smtClean="0">
                <a:solidFill>
                  <a:schemeClr val="tx1"/>
                </a:solidFill>
              </a:rPr>
              <a:t>, інженер, що не вірить в офіційну версію подій. - Вони не руйнуються ідеально рівно, як ніби відчувають вільне падіння. Очевидно, що це підрив".</a:t>
            </a:r>
            <a:endParaRPr lang="uk-UA" sz="1600" dirty="0">
              <a:solidFill>
                <a:schemeClr val="tx1"/>
              </a:solidFill>
            </a:endParaRPr>
          </a:p>
        </p:txBody>
      </p:sp>
      <p:pic>
        <p:nvPicPr>
          <p:cNvPr id="15" name="Рисунок 14" descr="0_b45f9_6168b95d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692696"/>
            <a:ext cx="3229469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0_b45e4_f0b85246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5013176"/>
            <a:ext cx="3672407" cy="1736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1475</TotalTime>
  <Words>1015</Words>
  <Application>Microsoft Office PowerPoint</Application>
  <PresentationFormat>Экран (4:3)</PresentationFormat>
  <Paragraphs>63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Слайд 1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150</cp:revision>
  <dcterms:created xsi:type="dcterms:W3CDTF">2013-02-01T14:48:08Z</dcterms:created>
  <dcterms:modified xsi:type="dcterms:W3CDTF">2013-11-21T14:54:47Z</dcterms:modified>
</cp:coreProperties>
</file>