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0DB0AFE-3861-40B6-88F2-68F14E7C1455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9BF568-F1AD-4892-AA03-378E0C61EB43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emf"/><Relationship Id="rId18" Type="http://schemas.openxmlformats.org/officeDocument/2006/relationships/image" Target="../media/image18.emf"/><Relationship Id="rId26" Type="http://schemas.openxmlformats.org/officeDocument/2006/relationships/image" Target="../media/image26.emf"/><Relationship Id="rId39" Type="http://schemas.openxmlformats.org/officeDocument/2006/relationships/image" Target="../media/image39.emf"/><Relationship Id="rId21" Type="http://schemas.openxmlformats.org/officeDocument/2006/relationships/image" Target="../media/image21.emf"/><Relationship Id="rId34" Type="http://schemas.openxmlformats.org/officeDocument/2006/relationships/image" Target="../media/image34.emf"/><Relationship Id="rId42" Type="http://schemas.openxmlformats.org/officeDocument/2006/relationships/image" Target="../media/image42.emf"/><Relationship Id="rId47" Type="http://schemas.openxmlformats.org/officeDocument/2006/relationships/image" Target="../media/image47.emf"/><Relationship Id="rId50" Type="http://schemas.openxmlformats.org/officeDocument/2006/relationships/image" Target="../media/image50.emf"/><Relationship Id="rId55" Type="http://schemas.openxmlformats.org/officeDocument/2006/relationships/image" Target="../media/image55.emf"/><Relationship Id="rId63" Type="http://schemas.openxmlformats.org/officeDocument/2006/relationships/image" Target="../media/image63.emf"/><Relationship Id="rId68" Type="http://schemas.openxmlformats.org/officeDocument/2006/relationships/image" Target="../media/image68.emf"/><Relationship Id="rId76" Type="http://schemas.openxmlformats.org/officeDocument/2006/relationships/image" Target="../media/image76.emf"/><Relationship Id="rId7" Type="http://schemas.openxmlformats.org/officeDocument/2006/relationships/image" Target="../media/image7.emf"/><Relationship Id="rId71" Type="http://schemas.openxmlformats.org/officeDocument/2006/relationships/image" Target="../media/image71.emf"/><Relationship Id="rId2" Type="http://schemas.openxmlformats.org/officeDocument/2006/relationships/image" Target="../media/image2.png"/><Relationship Id="rId16" Type="http://schemas.openxmlformats.org/officeDocument/2006/relationships/image" Target="../media/image16.emf"/><Relationship Id="rId29" Type="http://schemas.openxmlformats.org/officeDocument/2006/relationships/image" Target="../media/image29.emf"/><Relationship Id="rId11" Type="http://schemas.openxmlformats.org/officeDocument/2006/relationships/image" Target="../media/image11.emf"/><Relationship Id="rId24" Type="http://schemas.openxmlformats.org/officeDocument/2006/relationships/image" Target="../media/image24.emf"/><Relationship Id="rId32" Type="http://schemas.openxmlformats.org/officeDocument/2006/relationships/image" Target="../media/image32.emf"/><Relationship Id="rId37" Type="http://schemas.openxmlformats.org/officeDocument/2006/relationships/image" Target="../media/image37.emf"/><Relationship Id="rId40" Type="http://schemas.openxmlformats.org/officeDocument/2006/relationships/image" Target="../media/image40.emf"/><Relationship Id="rId45" Type="http://schemas.openxmlformats.org/officeDocument/2006/relationships/image" Target="../media/image45.emf"/><Relationship Id="rId53" Type="http://schemas.openxmlformats.org/officeDocument/2006/relationships/image" Target="../media/image53.emf"/><Relationship Id="rId58" Type="http://schemas.openxmlformats.org/officeDocument/2006/relationships/image" Target="../media/image58.emf"/><Relationship Id="rId66" Type="http://schemas.openxmlformats.org/officeDocument/2006/relationships/image" Target="../media/image66.emf"/><Relationship Id="rId74" Type="http://schemas.openxmlformats.org/officeDocument/2006/relationships/image" Target="../media/image74.emf"/><Relationship Id="rId79" Type="http://schemas.openxmlformats.org/officeDocument/2006/relationships/image" Target="../media/image79.emf"/><Relationship Id="rId5" Type="http://schemas.openxmlformats.org/officeDocument/2006/relationships/image" Target="../media/image5.emf"/><Relationship Id="rId61" Type="http://schemas.openxmlformats.org/officeDocument/2006/relationships/image" Target="../media/image61.emf"/><Relationship Id="rId82" Type="http://schemas.openxmlformats.org/officeDocument/2006/relationships/image" Target="../media/image82.png"/><Relationship Id="rId10" Type="http://schemas.openxmlformats.org/officeDocument/2006/relationships/image" Target="../media/image10.emf"/><Relationship Id="rId19" Type="http://schemas.openxmlformats.org/officeDocument/2006/relationships/image" Target="../media/image19.emf"/><Relationship Id="rId31" Type="http://schemas.openxmlformats.org/officeDocument/2006/relationships/image" Target="../media/image31.emf"/><Relationship Id="rId44" Type="http://schemas.openxmlformats.org/officeDocument/2006/relationships/image" Target="../media/image44.emf"/><Relationship Id="rId52" Type="http://schemas.openxmlformats.org/officeDocument/2006/relationships/image" Target="../media/image52.emf"/><Relationship Id="rId60" Type="http://schemas.openxmlformats.org/officeDocument/2006/relationships/image" Target="../media/image60.emf"/><Relationship Id="rId65" Type="http://schemas.openxmlformats.org/officeDocument/2006/relationships/image" Target="../media/image65.emf"/><Relationship Id="rId73" Type="http://schemas.openxmlformats.org/officeDocument/2006/relationships/image" Target="../media/image73.emf"/><Relationship Id="rId78" Type="http://schemas.openxmlformats.org/officeDocument/2006/relationships/image" Target="../media/image78.emf"/><Relationship Id="rId81" Type="http://schemas.openxmlformats.org/officeDocument/2006/relationships/image" Target="../media/image81.png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Relationship Id="rId22" Type="http://schemas.openxmlformats.org/officeDocument/2006/relationships/image" Target="../media/image22.emf"/><Relationship Id="rId27" Type="http://schemas.openxmlformats.org/officeDocument/2006/relationships/image" Target="../media/image27.emf"/><Relationship Id="rId30" Type="http://schemas.openxmlformats.org/officeDocument/2006/relationships/image" Target="../media/image30.emf"/><Relationship Id="rId35" Type="http://schemas.openxmlformats.org/officeDocument/2006/relationships/image" Target="../media/image35.emf"/><Relationship Id="rId43" Type="http://schemas.openxmlformats.org/officeDocument/2006/relationships/image" Target="../media/image43.emf"/><Relationship Id="rId48" Type="http://schemas.openxmlformats.org/officeDocument/2006/relationships/image" Target="../media/image48.emf"/><Relationship Id="rId56" Type="http://schemas.openxmlformats.org/officeDocument/2006/relationships/image" Target="../media/image56.emf"/><Relationship Id="rId64" Type="http://schemas.openxmlformats.org/officeDocument/2006/relationships/image" Target="../media/image64.emf"/><Relationship Id="rId69" Type="http://schemas.openxmlformats.org/officeDocument/2006/relationships/image" Target="../media/image69.emf"/><Relationship Id="rId77" Type="http://schemas.openxmlformats.org/officeDocument/2006/relationships/image" Target="../media/image77.emf"/><Relationship Id="rId8" Type="http://schemas.openxmlformats.org/officeDocument/2006/relationships/image" Target="../media/image8.emf"/><Relationship Id="rId51" Type="http://schemas.openxmlformats.org/officeDocument/2006/relationships/image" Target="../media/image51.emf"/><Relationship Id="rId72" Type="http://schemas.openxmlformats.org/officeDocument/2006/relationships/image" Target="../media/image72.emf"/><Relationship Id="rId80" Type="http://schemas.openxmlformats.org/officeDocument/2006/relationships/image" Target="../media/image80.png"/><Relationship Id="rId3" Type="http://schemas.openxmlformats.org/officeDocument/2006/relationships/image" Target="../media/image3.emf"/><Relationship Id="rId12" Type="http://schemas.openxmlformats.org/officeDocument/2006/relationships/image" Target="../media/image12.emf"/><Relationship Id="rId17" Type="http://schemas.openxmlformats.org/officeDocument/2006/relationships/image" Target="../media/image17.emf"/><Relationship Id="rId25" Type="http://schemas.openxmlformats.org/officeDocument/2006/relationships/image" Target="../media/image25.emf"/><Relationship Id="rId33" Type="http://schemas.openxmlformats.org/officeDocument/2006/relationships/image" Target="../media/image33.emf"/><Relationship Id="rId38" Type="http://schemas.openxmlformats.org/officeDocument/2006/relationships/image" Target="../media/image38.emf"/><Relationship Id="rId46" Type="http://schemas.openxmlformats.org/officeDocument/2006/relationships/image" Target="../media/image46.emf"/><Relationship Id="rId59" Type="http://schemas.openxmlformats.org/officeDocument/2006/relationships/image" Target="../media/image59.emf"/><Relationship Id="rId67" Type="http://schemas.openxmlformats.org/officeDocument/2006/relationships/image" Target="../media/image67.emf"/><Relationship Id="rId20" Type="http://schemas.openxmlformats.org/officeDocument/2006/relationships/image" Target="../media/image20.emf"/><Relationship Id="rId41" Type="http://schemas.openxmlformats.org/officeDocument/2006/relationships/image" Target="../media/image41.emf"/><Relationship Id="rId54" Type="http://schemas.openxmlformats.org/officeDocument/2006/relationships/image" Target="../media/image54.emf"/><Relationship Id="rId62" Type="http://schemas.openxmlformats.org/officeDocument/2006/relationships/image" Target="../media/image62.emf"/><Relationship Id="rId70" Type="http://schemas.openxmlformats.org/officeDocument/2006/relationships/image" Target="../media/image70.emf"/><Relationship Id="rId75" Type="http://schemas.openxmlformats.org/officeDocument/2006/relationships/image" Target="../media/image75.emf"/><Relationship Id="rId83" Type="http://schemas.openxmlformats.org/officeDocument/2006/relationships/image" Target="../media/image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5" Type="http://schemas.openxmlformats.org/officeDocument/2006/relationships/image" Target="../media/image15.emf"/><Relationship Id="rId23" Type="http://schemas.openxmlformats.org/officeDocument/2006/relationships/image" Target="../media/image23.emf"/><Relationship Id="rId28" Type="http://schemas.openxmlformats.org/officeDocument/2006/relationships/image" Target="../media/image28.emf"/><Relationship Id="rId36" Type="http://schemas.openxmlformats.org/officeDocument/2006/relationships/image" Target="../media/image36.emf"/><Relationship Id="rId49" Type="http://schemas.openxmlformats.org/officeDocument/2006/relationships/image" Target="../media/image49.emf"/><Relationship Id="rId57" Type="http://schemas.openxmlformats.org/officeDocument/2006/relationships/image" Target="../media/image5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Польсько-більшовицька війна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1920-1921 рр.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23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Польсько-більшовцька</a:t>
            </a:r>
            <a:r>
              <a:rPr lang="uk-UA" dirty="0" smtClean="0"/>
              <a:t> війна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329" y="1771359"/>
            <a:ext cx="3152775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5219700" y="1765300"/>
            <a:ext cx="2836863" cy="4291013"/>
            <a:chOff x="3288" y="1112"/>
            <a:chExt cx="1787" cy="2703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88" y="1112"/>
              <a:ext cx="1787" cy="2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309" y="1130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309" y="1137"/>
              <a:ext cx="6" cy="104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044" y="1137"/>
              <a:ext cx="8" cy="104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309" y="1241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315" y="1137"/>
              <a:ext cx="1729" cy="104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523" y="1138"/>
              <a:ext cx="466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Польсько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925" y="1138"/>
              <a:ext cx="73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956" y="1138"/>
              <a:ext cx="97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радянська</a:t>
              </a:r>
              <a:r>
                <a:rPr kumimoji="0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ru-RU" altLang="ru-RU" sz="11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війна</a:t>
              </a:r>
              <a:r>
                <a:rPr kumimoji="0" lang="ru-RU" altLang="ru-RU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1920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836" y="1138"/>
              <a:ext cx="65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309" y="1241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309" y="1130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309" y="1262"/>
              <a:ext cx="1743" cy="13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180" y="126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309" y="1269"/>
              <a:ext cx="1743" cy="6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3309" y="1263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3315" y="1296"/>
              <a:ext cx="5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3295" y="1302"/>
              <a:ext cx="1770" cy="7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3295" y="1302"/>
              <a:ext cx="1770" cy="0"/>
            </a:xfrm>
            <a:prstGeom prst="line">
              <a:avLst/>
            </a:prstGeom>
            <a:noFill/>
            <a:ln w="0">
              <a:solidFill>
                <a:srgbClr val="AAAAA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3456" y="1407"/>
              <a:ext cx="32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Дата: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3729" y="1407"/>
              <a:ext cx="76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981" y="1345"/>
              <a:ext cx="48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25 квітня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409" y="1345"/>
              <a:ext cx="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436" y="1345"/>
              <a:ext cx="26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1920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4654" y="1345"/>
              <a:ext cx="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682" y="1345"/>
              <a:ext cx="157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—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4791" y="1345"/>
              <a:ext cx="18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18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3981" y="1470"/>
              <a:ext cx="41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березня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Rectangle 32"/>
            <p:cNvSpPr>
              <a:spLocks noChangeArrowheads="1"/>
            </p:cNvSpPr>
            <p:nvPr/>
          </p:nvSpPr>
          <p:spPr bwMode="auto">
            <a:xfrm>
              <a:off x="4339" y="1470"/>
              <a:ext cx="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Rectangle 33"/>
            <p:cNvSpPr>
              <a:spLocks noChangeArrowheads="1"/>
            </p:cNvSpPr>
            <p:nvPr/>
          </p:nvSpPr>
          <p:spPr bwMode="auto">
            <a:xfrm>
              <a:off x="4367" y="1470"/>
              <a:ext cx="26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1921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34"/>
            <p:cNvSpPr>
              <a:spLocks noChangeArrowheads="1"/>
            </p:cNvSpPr>
            <p:nvPr/>
          </p:nvSpPr>
          <p:spPr bwMode="auto">
            <a:xfrm>
              <a:off x="4585" y="1470"/>
              <a:ext cx="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35"/>
            <p:cNvSpPr>
              <a:spLocks noChangeArrowheads="1"/>
            </p:cNvSpPr>
            <p:nvPr/>
          </p:nvSpPr>
          <p:spPr bwMode="auto">
            <a:xfrm>
              <a:off x="3429" y="1672"/>
              <a:ext cx="387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Місце: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36"/>
            <p:cNvSpPr>
              <a:spLocks noChangeArrowheads="1"/>
            </p:cNvSpPr>
            <p:nvPr/>
          </p:nvSpPr>
          <p:spPr bwMode="auto">
            <a:xfrm>
              <a:off x="3758" y="1672"/>
              <a:ext cx="76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37"/>
            <p:cNvSpPr>
              <a:spLocks noChangeArrowheads="1"/>
            </p:cNvSpPr>
            <p:nvPr/>
          </p:nvSpPr>
          <p:spPr bwMode="auto">
            <a:xfrm>
              <a:off x="3981" y="1609"/>
              <a:ext cx="42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Україна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Rectangle 38"/>
            <p:cNvSpPr>
              <a:spLocks noChangeArrowheads="1"/>
            </p:cNvSpPr>
            <p:nvPr/>
          </p:nvSpPr>
          <p:spPr bwMode="auto">
            <a:xfrm>
              <a:off x="4351" y="1609"/>
              <a:ext cx="10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,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39"/>
            <p:cNvSpPr>
              <a:spLocks noChangeArrowheads="1"/>
            </p:cNvSpPr>
            <p:nvPr/>
          </p:nvSpPr>
          <p:spPr bwMode="auto">
            <a:xfrm>
              <a:off x="4406" y="1609"/>
              <a:ext cx="46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Білорусь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40"/>
            <p:cNvSpPr>
              <a:spLocks noChangeArrowheads="1"/>
            </p:cNvSpPr>
            <p:nvPr/>
          </p:nvSpPr>
          <p:spPr bwMode="auto">
            <a:xfrm>
              <a:off x="4813" y="1609"/>
              <a:ext cx="10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,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41"/>
            <p:cNvSpPr>
              <a:spLocks noChangeArrowheads="1"/>
            </p:cNvSpPr>
            <p:nvPr/>
          </p:nvSpPr>
          <p:spPr bwMode="auto">
            <a:xfrm>
              <a:off x="3981" y="1734"/>
              <a:ext cx="425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Польща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42"/>
            <p:cNvSpPr>
              <a:spLocks noChangeArrowheads="1"/>
            </p:cNvSpPr>
            <p:nvPr/>
          </p:nvSpPr>
          <p:spPr bwMode="auto">
            <a:xfrm>
              <a:off x="4350" y="1734"/>
              <a:ext cx="10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,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43"/>
            <p:cNvSpPr>
              <a:spLocks noChangeArrowheads="1"/>
            </p:cNvSpPr>
            <p:nvPr/>
          </p:nvSpPr>
          <p:spPr bwMode="auto">
            <a:xfrm>
              <a:off x="4405" y="1734"/>
              <a:ext cx="33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Литва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44"/>
            <p:cNvSpPr>
              <a:spLocks noChangeArrowheads="1"/>
            </p:cNvSpPr>
            <p:nvPr/>
          </p:nvSpPr>
          <p:spPr bwMode="auto">
            <a:xfrm>
              <a:off x="4685" y="1734"/>
              <a:ext cx="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46"/>
            <p:cNvSpPr>
              <a:spLocks noChangeArrowheads="1"/>
            </p:cNvSpPr>
            <p:nvPr/>
          </p:nvSpPr>
          <p:spPr bwMode="auto">
            <a:xfrm>
              <a:off x="3858" y="2000"/>
              <a:ext cx="76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7"/>
            <p:cNvSpPr>
              <a:spLocks noChangeArrowheads="1"/>
            </p:cNvSpPr>
            <p:nvPr/>
          </p:nvSpPr>
          <p:spPr bwMode="auto">
            <a:xfrm>
              <a:off x="3981" y="1874"/>
              <a:ext cx="90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Ризький мир 1921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48"/>
            <p:cNvSpPr>
              <a:spLocks noChangeArrowheads="1"/>
            </p:cNvSpPr>
            <p:nvPr/>
          </p:nvSpPr>
          <p:spPr bwMode="auto">
            <a:xfrm>
              <a:off x="4818" y="1874"/>
              <a:ext cx="10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,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50"/>
            <p:cNvSpPr>
              <a:spLocks noChangeArrowheads="1"/>
            </p:cNvSpPr>
            <p:nvPr/>
          </p:nvSpPr>
          <p:spPr bwMode="auto">
            <a:xfrm>
              <a:off x="3981" y="212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51"/>
            <p:cNvSpPr>
              <a:spLocks noChangeArrowheads="1"/>
            </p:cNvSpPr>
            <p:nvPr/>
          </p:nvSpPr>
          <p:spPr bwMode="auto">
            <a:xfrm>
              <a:off x="4370" y="2125"/>
              <a:ext cx="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52"/>
            <p:cNvSpPr>
              <a:spLocks noChangeArrowheads="1"/>
            </p:cNvSpPr>
            <p:nvPr/>
          </p:nvSpPr>
          <p:spPr bwMode="auto">
            <a:xfrm>
              <a:off x="3315" y="2258"/>
              <a:ext cx="5" cy="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53"/>
            <p:cNvSpPr>
              <a:spLocks noChangeArrowheads="1"/>
            </p:cNvSpPr>
            <p:nvPr/>
          </p:nvSpPr>
          <p:spPr bwMode="auto">
            <a:xfrm>
              <a:off x="3309" y="2283"/>
              <a:ext cx="1743" cy="6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8" name="Rectangle 54"/>
            <p:cNvSpPr>
              <a:spLocks noChangeArrowheads="1"/>
            </p:cNvSpPr>
            <p:nvPr/>
          </p:nvSpPr>
          <p:spPr bwMode="auto">
            <a:xfrm>
              <a:off x="3309" y="2289"/>
              <a:ext cx="6" cy="105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9" name="Rectangle 55"/>
            <p:cNvSpPr>
              <a:spLocks noChangeArrowheads="1"/>
            </p:cNvSpPr>
            <p:nvPr/>
          </p:nvSpPr>
          <p:spPr bwMode="auto">
            <a:xfrm>
              <a:off x="5044" y="2289"/>
              <a:ext cx="8" cy="105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0" name="Rectangle 56"/>
            <p:cNvSpPr>
              <a:spLocks noChangeArrowheads="1"/>
            </p:cNvSpPr>
            <p:nvPr/>
          </p:nvSpPr>
          <p:spPr bwMode="auto">
            <a:xfrm>
              <a:off x="3309" y="2394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1" name="Rectangle 57"/>
            <p:cNvSpPr>
              <a:spLocks noChangeArrowheads="1"/>
            </p:cNvSpPr>
            <p:nvPr/>
          </p:nvSpPr>
          <p:spPr bwMode="auto">
            <a:xfrm>
              <a:off x="3315" y="2289"/>
              <a:ext cx="1729" cy="105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2" name="Rectangle 58"/>
            <p:cNvSpPr>
              <a:spLocks noChangeArrowheads="1"/>
            </p:cNvSpPr>
            <p:nvPr/>
          </p:nvSpPr>
          <p:spPr bwMode="auto">
            <a:xfrm>
              <a:off x="4002" y="2290"/>
              <a:ext cx="416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Сторони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59"/>
            <p:cNvSpPr>
              <a:spLocks noChangeArrowheads="1"/>
            </p:cNvSpPr>
            <p:nvPr/>
          </p:nvSpPr>
          <p:spPr bwMode="auto">
            <a:xfrm>
              <a:off x="4358" y="2290"/>
              <a:ext cx="65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60"/>
            <p:cNvSpPr>
              <a:spLocks noChangeArrowheads="1"/>
            </p:cNvSpPr>
            <p:nvPr/>
          </p:nvSpPr>
          <p:spPr bwMode="auto">
            <a:xfrm>
              <a:off x="3309" y="2394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" name="Rectangle 61"/>
            <p:cNvSpPr>
              <a:spLocks noChangeArrowheads="1"/>
            </p:cNvSpPr>
            <p:nvPr/>
          </p:nvSpPr>
          <p:spPr bwMode="auto">
            <a:xfrm>
              <a:off x="3309" y="2284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6" name="Rectangle 62"/>
            <p:cNvSpPr>
              <a:spLocks noChangeArrowheads="1"/>
            </p:cNvSpPr>
            <p:nvPr/>
          </p:nvSpPr>
          <p:spPr bwMode="auto">
            <a:xfrm>
              <a:off x="3451" y="2433"/>
              <a:ext cx="337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РСФРР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Rectangle 63"/>
            <p:cNvSpPr>
              <a:spLocks noChangeArrowheads="1"/>
            </p:cNvSpPr>
            <p:nvPr/>
          </p:nvSpPr>
          <p:spPr bwMode="auto">
            <a:xfrm>
              <a:off x="3735" y="2433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64"/>
            <p:cNvSpPr>
              <a:spLocks noChangeArrowheads="1"/>
            </p:cNvSpPr>
            <p:nvPr/>
          </p:nvSpPr>
          <p:spPr bwMode="auto">
            <a:xfrm>
              <a:off x="3451" y="2665"/>
              <a:ext cx="27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УСРР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65"/>
            <p:cNvSpPr>
              <a:spLocks noChangeArrowheads="1"/>
            </p:cNvSpPr>
            <p:nvPr/>
          </p:nvSpPr>
          <p:spPr bwMode="auto">
            <a:xfrm>
              <a:off x="3677" y="2665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66"/>
            <p:cNvSpPr>
              <a:spLocks noChangeArrowheads="1"/>
            </p:cNvSpPr>
            <p:nvPr/>
          </p:nvSpPr>
          <p:spPr bwMode="auto">
            <a:xfrm>
              <a:off x="4350" y="2433"/>
              <a:ext cx="36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Польща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67"/>
            <p:cNvSpPr>
              <a:spLocks noChangeArrowheads="1"/>
            </p:cNvSpPr>
            <p:nvPr/>
          </p:nvSpPr>
          <p:spPr bwMode="auto">
            <a:xfrm>
              <a:off x="4659" y="2433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68"/>
            <p:cNvSpPr>
              <a:spLocks noChangeArrowheads="1"/>
            </p:cNvSpPr>
            <p:nvPr/>
          </p:nvSpPr>
          <p:spPr bwMode="auto">
            <a:xfrm>
              <a:off x="4350" y="2676"/>
              <a:ext cx="22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УНР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69"/>
            <p:cNvSpPr>
              <a:spLocks noChangeArrowheads="1"/>
            </p:cNvSpPr>
            <p:nvPr/>
          </p:nvSpPr>
          <p:spPr bwMode="auto">
            <a:xfrm>
              <a:off x="4531" y="2676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94" name="Picture 7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408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5" name="Picture 7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421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6" name="Picture 7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434"/>
              <a:ext cx="7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7" name="Picture 7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448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8" name="Picture 7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461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9" name="Picture 75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474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0" name="Picture 76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487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1" name="Picture 77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500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2" name="Picture 78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513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3" name="Picture 79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526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4" name="Picture 80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539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5" name="Picture 81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552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6" name="Picture 82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565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7" name="Picture 83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578"/>
              <a:ext cx="7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8" name="Picture 84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592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9" name="Picture 85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605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0" name="Picture 86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618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1" name="Picture 87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631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2" name="Picture 88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644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3" name="Picture 89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657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4" name="Picture 90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670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5" name="Picture 91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683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6" name="Picture 92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696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7" name="Picture 93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709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8" name="Picture 94"/>
            <p:cNvPicPr>
              <a:picLocks noChangeAspect="1" noChangeArrowheads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722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9" name="Picture 95"/>
            <p:cNvPicPr>
              <a:picLocks noChangeAspect="1" noChangeArrowheads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735"/>
              <a:ext cx="7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0" name="Picture 96"/>
            <p:cNvPicPr>
              <a:picLocks noChangeAspect="1" noChangeArrowheads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749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1" name="Picture 97"/>
            <p:cNvPicPr>
              <a:picLocks noChangeAspect="1" noChangeArrowheads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762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2" name="Picture 98"/>
            <p:cNvPicPr>
              <a:picLocks noChangeAspect="1" noChangeArrowheads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775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3" name="Picture 99"/>
            <p:cNvPicPr>
              <a:picLocks noChangeAspect="1" noChangeArrowheads="1"/>
            </p:cNvPicPr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788"/>
              <a:ext cx="7" cy="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4" name="Rectangle 100"/>
            <p:cNvSpPr>
              <a:spLocks noChangeArrowheads="1"/>
            </p:cNvSpPr>
            <p:nvPr/>
          </p:nvSpPr>
          <p:spPr bwMode="auto">
            <a:xfrm>
              <a:off x="3309" y="2800"/>
              <a:ext cx="1743" cy="6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5" name="Rectangle 101"/>
            <p:cNvSpPr>
              <a:spLocks noChangeArrowheads="1"/>
            </p:cNvSpPr>
            <p:nvPr/>
          </p:nvSpPr>
          <p:spPr bwMode="auto">
            <a:xfrm>
              <a:off x="3309" y="2806"/>
              <a:ext cx="6" cy="105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6" name="Rectangle 102"/>
            <p:cNvSpPr>
              <a:spLocks noChangeArrowheads="1"/>
            </p:cNvSpPr>
            <p:nvPr/>
          </p:nvSpPr>
          <p:spPr bwMode="auto">
            <a:xfrm>
              <a:off x="5044" y="2806"/>
              <a:ext cx="8" cy="105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7" name="Rectangle 103"/>
            <p:cNvSpPr>
              <a:spLocks noChangeArrowheads="1"/>
            </p:cNvSpPr>
            <p:nvPr/>
          </p:nvSpPr>
          <p:spPr bwMode="auto">
            <a:xfrm>
              <a:off x="3309" y="2911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8" name="Rectangle 104"/>
            <p:cNvSpPr>
              <a:spLocks noChangeArrowheads="1"/>
            </p:cNvSpPr>
            <p:nvPr/>
          </p:nvSpPr>
          <p:spPr bwMode="auto">
            <a:xfrm>
              <a:off x="3315" y="2806"/>
              <a:ext cx="1729" cy="105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9" name="Rectangle 105"/>
            <p:cNvSpPr>
              <a:spLocks noChangeArrowheads="1"/>
            </p:cNvSpPr>
            <p:nvPr/>
          </p:nvSpPr>
          <p:spPr bwMode="auto">
            <a:xfrm>
              <a:off x="3913" y="2807"/>
              <a:ext cx="606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Командувачі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Rectangle 106"/>
            <p:cNvSpPr>
              <a:spLocks noChangeArrowheads="1"/>
            </p:cNvSpPr>
            <p:nvPr/>
          </p:nvSpPr>
          <p:spPr bwMode="auto">
            <a:xfrm>
              <a:off x="4446" y="2807"/>
              <a:ext cx="65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Rectangle 107"/>
            <p:cNvSpPr>
              <a:spLocks noChangeArrowheads="1"/>
            </p:cNvSpPr>
            <p:nvPr/>
          </p:nvSpPr>
          <p:spPr bwMode="auto">
            <a:xfrm>
              <a:off x="3309" y="2910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2" name="Rectangle 108"/>
            <p:cNvSpPr>
              <a:spLocks noChangeArrowheads="1"/>
            </p:cNvSpPr>
            <p:nvPr/>
          </p:nvSpPr>
          <p:spPr bwMode="auto">
            <a:xfrm>
              <a:off x="3309" y="2800"/>
              <a:ext cx="1743" cy="6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3" name="Rectangle 109"/>
            <p:cNvSpPr>
              <a:spLocks noChangeArrowheads="1"/>
            </p:cNvSpPr>
            <p:nvPr/>
          </p:nvSpPr>
          <p:spPr bwMode="auto">
            <a:xfrm>
              <a:off x="3315" y="3002"/>
              <a:ext cx="4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Михайло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110"/>
            <p:cNvSpPr>
              <a:spLocks noChangeArrowheads="1"/>
            </p:cNvSpPr>
            <p:nvPr/>
          </p:nvSpPr>
          <p:spPr bwMode="auto">
            <a:xfrm>
              <a:off x="3315" y="3107"/>
              <a:ext cx="60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Тухачевський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Rectangle 111"/>
            <p:cNvSpPr>
              <a:spLocks noChangeArrowheads="1"/>
            </p:cNvSpPr>
            <p:nvPr/>
          </p:nvSpPr>
          <p:spPr bwMode="auto">
            <a:xfrm>
              <a:off x="3854" y="3184"/>
              <a:ext cx="5" cy="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112"/>
            <p:cNvSpPr>
              <a:spLocks noChangeArrowheads="1"/>
            </p:cNvSpPr>
            <p:nvPr/>
          </p:nvSpPr>
          <p:spPr bwMode="auto">
            <a:xfrm>
              <a:off x="4214" y="2939"/>
              <a:ext cx="823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Юзеф Пілсудський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113"/>
            <p:cNvSpPr>
              <a:spLocks noChangeArrowheads="1"/>
            </p:cNvSpPr>
            <p:nvPr/>
          </p:nvSpPr>
          <p:spPr bwMode="auto">
            <a:xfrm>
              <a:off x="4956" y="293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Rectangle 114"/>
            <p:cNvSpPr>
              <a:spLocks noChangeArrowheads="1"/>
            </p:cNvSpPr>
            <p:nvPr/>
          </p:nvSpPr>
          <p:spPr bwMode="auto">
            <a:xfrm>
              <a:off x="4214" y="3170"/>
              <a:ext cx="15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Си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Rectangle 115"/>
            <p:cNvSpPr>
              <a:spLocks noChangeArrowheads="1"/>
            </p:cNvSpPr>
            <p:nvPr/>
          </p:nvSpPr>
          <p:spPr bwMode="auto">
            <a:xfrm>
              <a:off x="4322" y="3170"/>
              <a:ext cx="587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мон Петлюра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Rectangle 116"/>
            <p:cNvSpPr>
              <a:spLocks noChangeArrowheads="1"/>
            </p:cNvSpPr>
            <p:nvPr/>
          </p:nvSpPr>
          <p:spPr bwMode="auto">
            <a:xfrm>
              <a:off x="4842" y="3170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41" name="Picture 117"/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924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2" name="Picture 118"/>
            <p:cNvPicPr>
              <a:picLocks noChangeAspect="1" noChangeArrowheads="1"/>
            </p:cNvPicPr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937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3" name="Picture 119"/>
            <p:cNvPicPr>
              <a:picLocks noChangeAspect="1" noChangeArrowheads="1"/>
            </p:cNvPicPr>
            <p:nvPr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950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4" name="Picture 120"/>
            <p:cNvPicPr>
              <a:picLocks noChangeAspect="1" noChangeArrowheads="1"/>
            </p:cNvPicPr>
            <p:nvPr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963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5" name="Picture 121"/>
            <p:cNvPicPr>
              <a:picLocks noChangeAspect="1" noChangeArrowheads="1"/>
            </p:cNvPicPr>
            <p:nvPr/>
          </p:nvPicPr>
          <p:blipFill>
            <a:blip r:embed="rId3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976"/>
              <a:ext cx="7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6" name="Picture 122"/>
            <p:cNvPicPr>
              <a:picLocks noChangeAspect="1" noChangeArrowheads="1"/>
            </p:cNvPicPr>
            <p:nvPr/>
          </p:nvPicPr>
          <p:blipFill>
            <a:blip r:embed="rId3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2990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7" name="Picture 123"/>
            <p:cNvPicPr>
              <a:picLocks noChangeAspect="1" noChangeArrowheads="1"/>
            </p:cNvPicPr>
            <p:nvPr/>
          </p:nvPicPr>
          <p:blipFill>
            <a:blip r:embed="rId3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003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8" name="Picture 124"/>
            <p:cNvPicPr>
              <a:picLocks noChangeAspect="1" noChangeArrowheads="1"/>
            </p:cNvPicPr>
            <p:nvPr/>
          </p:nvPicPr>
          <p:blipFill>
            <a:blip r:embed="rId4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016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9" name="Picture 125"/>
            <p:cNvPicPr>
              <a:picLocks noChangeAspect="1" noChangeArrowheads="1"/>
            </p:cNvPicPr>
            <p:nvPr/>
          </p:nvPicPr>
          <p:blipFill>
            <a:blip r:embed="rId4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029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0" name="Picture 126"/>
            <p:cNvPicPr>
              <a:picLocks noChangeAspect="1" noChangeArrowheads="1"/>
            </p:cNvPicPr>
            <p:nvPr/>
          </p:nvPicPr>
          <p:blipFill>
            <a:blip r:embed="rId4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042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1" name="Picture 127"/>
            <p:cNvPicPr>
              <a:picLocks noChangeAspect="1" noChangeArrowheads="1"/>
            </p:cNvPicPr>
            <p:nvPr/>
          </p:nvPicPr>
          <p:blipFill>
            <a:blip r:embed="rId4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055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2" name="Picture 128"/>
            <p:cNvPicPr>
              <a:picLocks noChangeAspect="1" noChangeArrowheads="1"/>
            </p:cNvPicPr>
            <p:nvPr/>
          </p:nvPicPr>
          <p:blipFill>
            <a:blip r:embed="rId4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068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3" name="Picture 129"/>
            <p:cNvPicPr>
              <a:picLocks noChangeAspect="1" noChangeArrowheads="1"/>
            </p:cNvPicPr>
            <p:nvPr/>
          </p:nvPicPr>
          <p:blipFill>
            <a:blip r:embed="rId4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081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4" name="Picture 130"/>
            <p:cNvPicPr>
              <a:picLocks noChangeAspect="1" noChangeArrowheads="1"/>
            </p:cNvPicPr>
            <p:nvPr/>
          </p:nvPicPr>
          <p:blipFill>
            <a:blip r:embed="rId4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094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5" name="Picture 131"/>
            <p:cNvPicPr>
              <a:picLocks noChangeAspect="1" noChangeArrowheads="1"/>
            </p:cNvPicPr>
            <p:nvPr/>
          </p:nvPicPr>
          <p:blipFill>
            <a:blip r:embed="rId4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107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6" name="Picture 132"/>
            <p:cNvPicPr>
              <a:picLocks noChangeAspect="1" noChangeArrowheads="1"/>
            </p:cNvPicPr>
            <p:nvPr/>
          </p:nvPicPr>
          <p:blipFill>
            <a:blip r:embed="rId4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120"/>
              <a:ext cx="7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7" name="Picture 133"/>
            <p:cNvPicPr>
              <a:picLocks noChangeAspect="1" noChangeArrowheads="1"/>
            </p:cNvPicPr>
            <p:nvPr/>
          </p:nvPicPr>
          <p:blipFill>
            <a:blip r:embed="rId4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134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8" name="Picture 134"/>
            <p:cNvPicPr>
              <a:picLocks noChangeAspect="1" noChangeArrowheads="1"/>
            </p:cNvPicPr>
            <p:nvPr/>
          </p:nvPicPr>
          <p:blipFill>
            <a:blip r:embed="rId5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147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9" name="Picture 135"/>
            <p:cNvPicPr>
              <a:picLocks noChangeAspect="1" noChangeArrowheads="1"/>
            </p:cNvPicPr>
            <p:nvPr/>
          </p:nvPicPr>
          <p:blipFill>
            <a:blip r:embed="rId5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160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0" name="Picture 136"/>
            <p:cNvPicPr>
              <a:picLocks noChangeAspect="1" noChangeArrowheads="1"/>
            </p:cNvPicPr>
            <p:nvPr/>
          </p:nvPicPr>
          <p:blipFill>
            <a:blip r:embed="rId5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173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1" name="Picture 137"/>
            <p:cNvPicPr>
              <a:picLocks noChangeAspect="1" noChangeArrowheads="1"/>
            </p:cNvPicPr>
            <p:nvPr/>
          </p:nvPicPr>
          <p:blipFill>
            <a:blip r:embed="rId5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186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2" name="Picture 138"/>
            <p:cNvPicPr>
              <a:picLocks noChangeAspect="1" noChangeArrowheads="1"/>
            </p:cNvPicPr>
            <p:nvPr/>
          </p:nvPicPr>
          <p:blipFill>
            <a:blip r:embed="rId5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199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3" name="Picture 139"/>
            <p:cNvPicPr>
              <a:picLocks noChangeAspect="1" noChangeArrowheads="1"/>
            </p:cNvPicPr>
            <p:nvPr/>
          </p:nvPicPr>
          <p:blipFill>
            <a:blip r:embed="rId5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212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4" name="Picture 140"/>
            <p:cNvPicPr>
              <a:picLocks noChangeAspect="1" noChangeArrowheads="1"/>
            </p:cNvPicPr>
            <p:nvPr/>
          </p:nvPicPr>
          <p:blipFill>
            <a:blip r:embed="rId5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225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5" name="Picture 141"/>
            <p:cNvPicPr>
              <a:picLocks noChangeAspect="1" noChangeArrowheads="1"/>
            </p:cNvPicPr>
            <p:nvPr/>
          </p:nvPicPr>
          <p:blipFill>
            <a:blip r:embed="rId5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238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6" name="Picture 142"/>
            <p:cNvPicPr>
              <a:picLocks noChangeAspect="1" noChangeArrowheads="1"/>
            </p:cNvPicPr>
            <p:nvPr/>
          </p:nvPicPr>
          <p:blipFill>
            <a:blip r:embed="rId5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251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7" name="Picture 143"/>
            <p:cNvPicPr>
              <a:picLocks noChangeAspect="1" noChangeArrowheads="1"/>
            </p:cNvPicPr>
            <p:nvPr/>
          </p:nvPicPr>
          <p:blipFill>
            <a:blip r:embed="rId5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264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8" name="Picture 144"/>
            <p:cNvPicPr>
              <a:picLocks noChangeAspect="1" noChangeArrowheads="1"/>
            </p:cNvPicPr>
            <p:nvPr/>
          </p:nvPicPr>
          <p:blipFill>
            <a:blip r:embed="rId6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277"/>
              <a:ext cx="7" cy="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1" name="Rectangle 145"/>
            <p:cNvSpPr>
              <a:spLocks noChangeArrowheads="1"/>
            </p:cNvSpPr>
            <p:nvPr/>
          </p:nvSpPr>
          <p:spPr bwMode="auto">
            <a:xfrm>
              <a:off x="3309" y="3295"/>
              <a:ext cx="1743" cy="6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2" name="Rectangle 146"/>
            <p:cNvSpPr>
              <a:spLocks noChangeArrowheads="1"/>
            </p:cNvSpPr>
            <p:nvPr/>
          </p:nvSpPr>
          <p:spPr bwMode="auto">
            <a:xfrm>
              <a:off x="3309" y="3301"/>
              <a:ext cx="6" cy="105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3" name="Rectangle 147"/>
            <p:cNvSpPr>
              <a:spLocks noChangeArrowheads="1"/>
            </p:cNvSpPr>
            <p:nvPr/>
          </p:nvSpPr>
          <p:spPr bwMode="auto">
            <a:xfrm>
              <a:off x="5044" y="3301"/>
              <a:ext cx="8" cy="105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4" name="Rectangle 148"/>
            <p:cNvSpPr>
              <a:spLocks noChangeArrowheads="1"/>
            </p:cNvSpPr>
            <p:nvPr/>
          </p:nvSpPr>
          <p:spPr bwMode="auto">
            <a:xfrm>
              <a:off x="3309" y="3406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5" name="Rectangle 149"/>
            <p:cNvSpPr>
              <a:spLocks noChangeArrowheads="1"/>
            </p:cNvSpPr>
            <p:nvPr/>
          </p:nvSpPr>
          <p:spPr bwMode="auto">
            <a:xfrm>
              <a:off x="3315" y="3301"/>
              <a:ext cx="1729" cy="105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6" name="Rectangle 150"/>
            <p:cNvSpPr>
              <a:spLocks noChangeArrowheads="1"/>
            </p:cNvSpPr>
            <p:nvPr/>
          </p:nvSpPr>
          <p:spPr bwMode="auto">
            <a:xfrm>
              <a:off x="4031" y="3302"/>
              <a:ext cx="355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Втрати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Rectangle 151"/>
            <p:cNvSpPr>
              <a:spLocks noChangeArrowheads="1"/>
            </p:cNvSpPr>
            <p:nvPr/>
          </p:nvSpPr>
          <p:spPr bwMode="auto">
            <a:xfrm>
              <a:off x="4329" y="3302"/>
              <a:ext cx="65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4" name="Rectangle 152"/>
            <p:cNvSpPr>
              <a:spLocks noChangeArrowheads="1"/>
            </p:cNvSpPr>
            <p:nvPr/>
          </p:nvSpPr>
          <p:spPr bwMode="auto">
            <a:xfrm>
              <a:off x="3309" y="3405"/>
              <a:ext cx="1743" cy="7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5" name="Rectangle 153"/>
            <p:cNvSpPr>
              <a:spLocks noChangeArrowheads="1"/>
            </p:cNvSpPr>
            <p:nvPr/>
          </p:nvSpPr>
          <p:spPr bwMode="auto">
            <a:xfrm>
              <a:off x="3309" y="3295"/>
              <a:ext cx="1743" cy="6"/>
            </a:xfrm>
            <a:prstGeom prst="rect">
              <a:avLst/>
            </a:prstGeom>
            <a:solidFill>
              <a:srgbClr val="B0C4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6" name="Rectangle 154"/>
            <p:cNvSpPr>
              <a:spLocks noChangeArrowheads="1"/>
            </p:cNvSpPr>
            <p:nvPr/>
          </p:nvSpPr>
          <p:spPr bwMode="auto">
            <a:xfrm>
              <a:off x="3315" y="3434"/>
              <a:ext cx="327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бл. 100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" name="Rectangle 155"/>
            <p:cNvSpPr>
              <a:spLocks noChangeArrowheads="1"/>
            </p:cNvSpPr>
            <p:nvPr/>
          </p:nvSpPr>
          <p:spPr bwMode="auto">
            <a:xfrm>
              <a:off x="3589" y="3434"/>
              <a:ext cx="8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–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" name="Rectangle 156"/>
            <p:cNvSpPr>
              <a:spLocks noChangeArrowheads="1"/>
            </p:cNvSpPr>
            <p:nvPr/>
          </p:nvSpPr>
          <p:spPr bwMode="auto">
            <a:xfrm>
              <a:off x="3634" y="3434"/>
              <a:ext cx="39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150 тис.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" name="Rectangle 157"/>
            <p:cNvSpPr>
              <a:spLocks noChangeArrowheads="1"/>
            </p:cNvSpPr>
            <p:nvPr/>
          </p:nvSpPr>
          <p:spPr bwMode="auto">
            <a:xfrm>
              <a:off x="3315" y="3539"/>
              <a:ext cx="325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убитих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0" name="Rectangle 158"/>
            <p:cNvSpPr>
              <a:spLocks noChangeArrowheads="1"/>
            </p:cNvSpPr>
            <p:nvPr/>
          </p:nvSpPr>
          <p:spPr bwMode="auto">
            <a:xfrm>
              <a:off x="3589" y="353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1" name="Rectangle 159"/>
            <p:cNvSpPr>
              <a:spLocks noChangeArrowheads="1"/>
            </p:cNvSpPr>
            <p:nvPr/>
          </p:nvSpPr>
          <p:spPr bwMode="auto">
            <a:xfrm>
              <a:off x="4228" y="3477"/>
              <a:ext cx="77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бл. 60 тис. убитих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2" name="Rectangle 160"/>
            <p:cNvSpPr>
              <a:spLocks noChangeArrowheads="1"/>
            </p:cNvSpPr>
            <p:nvPr/>
          </p:nvSpPr>
          <p:spPr bwMode="auto">
            <a:xfrm>
              <a:off x="4913" y="3487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85" name="Picture 161"/>
            <p:cNvPicPr>
              <a:picLocks noChangeAspect="1" noChangeArrowheads="1"/>
            </p:cNvPicPr>
            <p:nvPr/>
          </p:nvPicPr>
          <p:blipFill>
            <a:blip r:embed="rId6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419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86" name="Picture 162"/>
            <p:cNvPicPr>
              <a:picLocks noChangeAspect="1" noChangeArrowheads="1"/>
            </p:cNvPicPr>
            <p:nvPr/>
          </p:nvPicPr>
          <p:blipFill>
            <a:blip r:embed="rId6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432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87" name="Picture 163"/>
            <p:cNvPicPr>
              <a:picLocks noChangeAspect="1" noChangeArrowheads="1"/>
            </p:cNvPicPr>
            <p:nvPr/>
          </p:nvPicPr>
          <p:blipFill>
            <a:blip r:embed="rId6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445"/>
              <a:ext cx="7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88" name="Picture 164"/>
            <p:cNvPicPr>
              <a:picLocks noChangeAspect="1" noChangeArrowheads="1"/>
            </p:cNvPicPr>
            <p:nvPr/>
          </p:nvPicPr>
          <p:blipFill>
            <a:blip r:embed="rId6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459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89" name="Picture 165"/>
            <p:cNvPicPr>
              <a:picLocks noChangeAspect="1" noChangeArrowheads="1"/>
            </p:cNvPicPr>
            <p:nvPr/>
          </p:nvPicPr>
          <p:blipFill>
            <a:blip r:embed="rId6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472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0" name="Picture 166"/>
            <p:cNvPicPr>
              <a:picLocks noChangeAspect="1" noChangeArrowheads="1"/>
            </p:cNvPicPr>
            <p:nvPr/>
          </p:nvPicPr>
          <p:blipFill>
            <a:blip r:embed="rId6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485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1" name="Picture 167"/>
            <p:cNvPicPr>
              <a:picLocks noChangeAspect="1" noChangeArrowheads="1"/>
            </p:cNvPicPr>
            <p:nvPr/>
          </p:nvPicPr>
          <p:blipFill>
            <a:blip r:embed="rId6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498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2" name="Picture 168"/>
            <p:cNvPicPr>
              <a:picLocks noChangeAspect="1" noChangeArrowheads="1"/>
            </p:cNvPicPr>
            <p:nvPr/>
          </p:nvPicPr>
          <p:blipFill>
            <a:blip r:embed="rId6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511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3" name="Picture 169"/>
            <p:cNvPicPr>
              <a:picLocks noChangeAspect="1" noChangeArrowheads="1"/>
            </p:cNvPicPr>
            <p:nvPr/>
          </p:nvPicPr>
          <p:blipFill>
            <a:blip r:embed="rId6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524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4" name="Picture 170"/>
            <p:cNvPicPr>
              <a:picLocks noChangeAspect="1" noChangeArrowheads="1"/>
            </p:cNvPicPr>
            <p:nvPr/>
          </p:nvPicPr>
          <p:blipFill>
            <a:blip r:embed="rId7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537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5" name="Picture 171"/>
            <p:cNvPicPr>
              <a:picLocks noChangeAspect="1" noChangeArrowheads="1"/>
            </p:cNvPicPr>
            <p:nvPr/>
          </p:nvPicPr>
          <p:blipFill>
            <a:blip r:embed="rId7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550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6" name="Picture 172"/>
            <p:cNvPicPr>
              <a:picLocks noChangeAspect="1" noChangeArrowheads="1"/>
            </p:cNvPicPr>
            <p:nvPr/>
          </p:nvPicPr>
          <p:blipFill>
            <a:blip r:embed="rId7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563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7" name="Picture 173"/>
            <p:cNvPicPr>
              <a:picLocks noChangeAspect="1" noChangeArrowheads="1"/>
            </p:cNvPicPr>
            <p:nvPr/>
          </p:nvPicPr>
          <p:blipFill>
            <a:blip r:embed="rId7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576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8" name="Picture 174"/>
            <p:cNvPicPr>
              <a:picLocks noChangeAspect="1" noChangeArrowheads="1"/>
            </p:cNvPicPr>
            <p:nvPr/>
          </p:nvPicPr>
          <p:blipFill>
            <a:blip r:embed="rId7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589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9" name="Picture 175"/>
            <p:cNvPicPr>
              <a:picLocks noChangeAspect="1" noChangeArrowheads="1"/>
            </p:cNvPicPr>
            <p:nvPr/>
          </p:nvPicPr>
          <p:blipFill>
            <a:blip r:embed="rId7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602"/>
              <a:ext cx="7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00" name="Picture 176"/>
            <p:cNvPicPr>
              <a:picLocks noChangeAspect="1" noChangeArrowheads="1"/>
            </p:cNvPicPr>
            <p:nvPr/>
          </p:nvPicPr>
          <p:blipFill>
            <a:blip r:embed="rId7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616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01" name="Picture 177"/>
            <p:cNvPicPr>
              <a:picLocks noChangeAspect="1" noChangeArrowheads="1"/>
            </p:cNvPicPr>
            <p:nvPr/>
          </p:nvPicPr>
          <p:blipFill>
            <a:blip r:embed="rId7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629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02" name="Picture 178"/>
            <p:cNvPicPr>
              <a:picLocks noChangeAspect="1" noChangeArrowheads="1"/>
            </p:cNvPicPr>
            <p:nvPr/>
          </p:nvPicPr>
          <p:blipFill>
            <a:blip r:embed="rId7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642"/>
              <a:ext cx="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03" name="Picture 179"/>
            <p:cNvPicPr>
              <a:picLocks noChangeAspect="1" noChangeArrowheads="1"/>
            </p:cNvPicPr>
            <p:nvPr/>
          </p:nvPicPr>
          <p:blipFill>
            <a:blip r:embed="rId7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6" y="3655"/>
              <a:ext cx="7" cy="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3" name="Rectangle 180"/>
            <p:cNvSpPr>
              <a:spLocks noChangeArrowheads="1"/>
            </p:cNvSpPr>
            <p:nvPr/>
          </p:nvSpPr>
          <p:spPr bwMode="auto">
            <a:xfrm>
              <a:off x="3315" y="3661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205" name="Picture 181"/>
            <p:cNvPicPr>
              <a:picLocks noChangeAspect="1" noChangeArrowheads="1"/>
            </p:cNvPicPr>
            <p:nvPr/>
          </p:nvPicPr>
          <p:blipFill>
            <a:blip r:embed="rId8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" y="2449"/>
              <a:ext cx="13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06" name="Picture 182"/>
            <p:cNvPicPr>
              <a:picLocks noChangeAspect="1" noChangeArrowheads="1"/>
            </p:cNvPicPr>
            <p:nvPr/>
          </p:nvPicPr>
          <p:blipFill>
            <a:blip r:embed="rId8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" y="2667"/>
              <a:ext cx="136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07" name="Picture 183"/>
            <p:cNvPicPr>
              <a:picLocks noChangeAspect="1" noChangeArrowheads="1"/>
            </p:cNvPicPr>
            <p:nvPr/>
          </p:nvPicPr>
          <p:blipFill>
            <a:blip r:embed="rId8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4" y="2421"/>
              <a:ext cx="136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08" name="Picture 184"/>
            <p:cNvPicPr>
              <a:picLocks noChangeAspect="1" noChangeArrowheads="1"/>
            </p:cNvPicPr>
            <p:nvPr/>
          </p:nvPicPr>
          <p:blipFill>
            <a:blip r:embed="rId8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4" y="2664"/>
              <a:ext cx="136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0225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Ю.</a:t>
            </a:r>
            <a:r>
              <a:rPr lang="uk-UA" sz="2400" dirty="0" err="1" smtClean="0"/>
              <a:t>Пілсудський</a:t>
            </a:r>
            <a:r>
              <a:rPr lang="uk-UA" sz="2400" dirty="0" smtClean="0"/>
              <a:t> 21 квітня 1920 р. уклав з Симоном Петлюрою, на умовах передачі майже усієї Правобережної України до складу Польщі, союз проти більшовиків. 25 квітня три польські армії та українські частини розпочали наступ на Україну.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11656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7"/>
            <a:ext cx="3970784" cy="452628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Але в ці драматичні дні польський народ під гаслом «спочатку Польща, а потім подивимося яка», виявив патріотизм і стійкість. За шість місяців війни 180 тис. поляків добровольцями виступили на захист свободи.</a:t>
            </a:r>
            <a:endParaRPr lang="uk-UA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28800"/>
            <a:ext cx="2942095" cy="4577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26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«Диво на Віслі»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16 серпня 1920 р. польська армія завдала раптового контрудару і відкинула більшовиків аж за Мінськ.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smtClean="0"/>
              <a:t>25 серпня радянські війська остаточно відкинуті від Варшави.</a:t>
            </a:r>
          </a:p>
          <a:p>
            <a:endParaRPr lang="uk-UA" dirty="0" smtClean="0"/>
          </a:p>
          <a:p>
            <a:r>
              <a:rPr lang="uk-UA" dirty="0" smtClean="0"/>
              <a:t>Того ж дня в ході контрнаступу литовські війська зайняли Вільно.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5605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Ризький договір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У жовтні 1920 р. у Ризі Польща уклала з Росією перемир’я, кинувши при цьому напризволяще свого українського союзника. </a:t>
            </a:r>
          </a:p>
          <a:p>
            <a:r>
              <a:rPr lang="ru-RU" sz="2800" dirty="0"/>
              <a:t>В </a:t>
            </a:r>
            <a:r>
              <a:rPr lang="ru-RU" sz="2800" dirty="0" err="1"/>
              <a:t>березні</a:t>
            </a:r>
            <a:r>
              <a:rPr lang="ru-RU" sz="2800" dirty="0"/>
              <a:t> 1921 у </a:t>
            </a:r>
            <a:r>
              <a:rPr lang="ru-RU" sz="2800" dirty="0" err="1"/>
              <a:t>Ризі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</a:t>
            </a:r>
            <a:r>
              <a:rPr lang="ru-RU" sz="2800" dirty="0" err="1"/>
              <a:t>Польщею</a:t>
            </a:r>
            <a:r>
              <a:rPr lang="ru-RU" sz="2800" dirty="0"/>
              <a:t>, з одного боку, та РСФРР і УРСР з другого, </a:t>
            </a:r>
            <a:r>
              <a:rPr lang="ru-RU" sz="2800" dirty="0" err="1"/>
              <a:t>підписано</a:t>
            </a:r>
            <a:r>
              <a:rPr lang="ru-RU" sz="2800" dirty="0"/>
              <a:t> </a:t>
            </a:r>
            <a:r>
              <a:rPr lang="ru-RU" sz="2800" dirty="0" err="1"/>
              <a:t>Ризький</a:t>
            </a:r>
            <a:r>
              <a:rPr lang="ru-RU" sz="2800" dirty="0"/>
              <a:t> </a:t>
            </a:r>
            <a:r>
              <a:rPr lang="ru-RU" sz="2800" dirty="0" err="1"/>
              <a:t>мирний</a:t>
            </a:r>
            <a:r>
              <a:rPr lang="ru-RU" sz="2800" dirty="0"/>
              <a:t> </a:t>
            </a:r>
            <a:r>
              <a:rPr lang="ru-RU" sz="2800" dirty="0" err="1"/>
              <a:t>договір</a:t>
            </a:r>
            <a:r>
              <a:rPr lang="ru-RU" sz="2800" dirty="0"/>
              <a:t> 1921.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68054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</TotalTime>
  <Words>254</Words>
  <Application>Microsoft Office PowerPoint</Application>
  <PresentationFormat>Экран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Польсько-більшовицька війна</vt:lpstr>
      <vt:lpstr>Польсько-більшовцька війна</vt:lpstr>
      <vt:lpstr>Презентация PowerPoint</vt:lpstr>
      <vt:lpstr>Презентация PowerPoint</vt:lpstr>
      <vt:lpstr>«Диво на Віслі»</vt:lpstr>
      <vt:lpstr>Ризький договір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Польсько-більшовицька війна</dc:title>
  <dc:creator>Anna</dc:creator>
  <cp:lastModifiedBy>Ann</cp:lastModifiedBy>
  <cp:revision>6</cp:revision>
  <dcterms:created xsi:type="dcterms:W3CDTF">2014-02-22T21:03:09Z</dcterms:created>
  <dcterms:modified xsi:type="dcterms:W3CDTF">2014-03-15T17:00:18Z</dcterms:modified>
</cp:coreProperties>
</file>