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0" autoAdjust="0"/>
    <p:restoredTop sz="94660"/>
  </p:normalViewPr>
  <p:slideViewPr>
    <p:cSldViewPr>
      <p:cViewPr varScale="1">
        <p:scale>
          <a:sx n="86" d="100"/>
          <a:sy n="86"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ile:Edgar Allan Poe 2 retouched and transparent bg.png"/>
          <p:cNvPicPr>
            <a:picLocks noChangeAspect="1" noChangeArrowheads="1"/>
          </p:cNvPicPr>
          <p:nvPr/>
        </p:nvPicPr>
        <p:blipFill>
          <a:blip r:embed="rId2"/>
          <a:srcRect/>
          <a:stretch>
            <a:fillRect/>
          </a:stretch>
        </p:blipFill>
        <p:spPr bwMode="auto">
          <a:xfrm>
            <a:off x="2357422" y="928670"/>
            <a:ext cx="4248712" cy="5668104"/>
          </a:xfrm>
          <a:prstGeom prst="rect">
            <a:avLst/>
          </a:prstGeom>
          <a:noFill/>
        </p:spPr>
      </p:pic>
      <p:sp>
        <p:nvSpPr>
          <p:cNvPr id="4" name="Прямоугольник 3"/>
          <p:cNvSpPr/>
          <p:nvPr/>
        </p:nvSpPr>
        <p:spPr>
          <a:xfrm>
            <a:off x="2214546" y="0"/>
            <a:ext cx="4654351"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Edgar Allan Poe</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143116"/>
            <a:ext cx="867070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 for your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attention!</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4572000" cy="6370975"/>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n-US" sz="2400" dirty="0" smtClean="0"/>
              <a:t>Edgar Allan Poe (born Edgar Poe; January 19, 1809 – October 7, 1849) was an American author, poet, editor, and literary critic.</a:t>
            </a:r>
          </a:p>
          <a:p>
            <a:r>
              <a:rPr lang="en-US" sz="2400" dirty="0" smtClean="0"/>
              <a:t>Best known for his tales of mystery and the macabre, Poe was one of the earliest American practitioners of the short story and is generally considered the inventor of the detective fiction genre. He is further credited with contributing to the emerging genre of science fiction. He was the first well-known American writer to try to earn a living through writing alone, resulting in a financially difficult life and career.</a:t>
            </a:r>
            <a:endParaRPr lang="ru-RU" sz="2400" dirty="0"/>
          </a:p>
        </p:txBody>
      </p:sp>
      <p:pic>
        <p:nvPicPr>
          <p:cNvPr id="63490" name="Picture 2" descr="http://images2.fanpop.com/image/photos/12000000/eap-edgar-allan-poe-12042267-668-1000.jpg"/>
          <p:cNvPicPr>
            <a:picLocks noChangeAspect="1" noChangeArrowheads="1"/>
          </p:cNvPicPr>
          <p:nvPr/>
        </p:nvPicPr>
        <p:blipFill>
          <a:blip r:embed="rId2"/>
          <a:srcRect/>
          <a:stretch>
            <a:fillRect/>
          </a:stretch>
        </p:blipFill>
        <p:spPr bwMode="auto">
          <a:xfrm>
            <a:off x="4857752" y="214290"/>
            <a:ext cx="4143404" cy="63579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7686" y="428604"/>
            <a:ext cx="4572000" cy="612475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en-US" sz="2800" dirty="0" smtClean="0"/>
              <a:t>Poe and his works influenced literature in the United States and around the world, as well as in specialized fields, such as cosmology and cryptography. Poe and his work are popular in literature, music, films, and television. A number of his homes are dedicated museums today. The Mystery Writers of America present an annual award known as the Edgar Award for distinguished work in the mystery genre.</a:t>
            </a:r>
            <a:endParaRPr lang="ru-RU" sz="2800" dirty="0"/>
          </a:p>
        </p:txBody>
      </p:sp>
      <p:pic>
        <p:nvPicPr>
          <p:cNvPr id="64514" name="Picture 2" descr="http://fc05.deviantart.net/fs71/i/2011/174/e/e/edgar_allan_poe_by_crisvector-d3jswe4.png"/>
          <p:cNvPicPr>
            <a:picLocks noChangeAspect="1" noChangeArrowheads="1"/>
          </p:cNvPicPr>
          <p:nvPr/>
        </p:nvPicPr>
        <p:blipFill>
          <a:blip r:embed="rId2"/>
          <a:srcRect/>
          <a:stretch>
            <a:fillRect/>
          </a:stretch>
        </p:blipFill>
        <p:spPr bwMode="auto">
          <a:xfrm>
            <a:off x="142844" y="428604"/>
            <a:ext cx="4117030" cy="61436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928934"/>
            <a:ext cx="8858312"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t>In Baltimore in 1835, he married Virginia </a:t>
            </a:r>
            <a:r>
              <a:rPr lang="en-US" sz="2800" dirty="0" err="1" smtClean="0"/>
              <a:t>Clemm</a:t>
            </a:r>
            <a:r>
              <a:rPr lang="en-US" sz="2800" dirty="0" smtClean="0"/>
              <a:t>, his 13-year-old cousin. His wife died  in 1847.</a:t>
            </a:r>
            <a:endParaRPr lang="ru-RU" sz="2800" dirty="0"/>
          </a:p>
        </p:txBody>
      </p:sp>
      <p:sp>
        <p:nvSpPr>
          <p:cNvPr id="5" name="Прямоугольник 4"/>
          <p:cNvSpPr/>
          <p:nvPr/>
        </p:nvSpPr>
        <p:spPr>
          <a:xfrm>
            <a:off x="142844" y="142852"/>
            <a:ext cx="8858312"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t>Born in Boston, he was the second child of two actors. His father abandoned the family in 1810, and his mother died the following year. the child was taken in by John and Frances Allan, of Richmond, Virginia. Poe attended the University of Virginia for one semester but left due to lack of money. His publishing career began in 1827.</a:t>
            </a:r>
            <a:endParaRPr lang="ru-RU" dirty="0" smtClean="0"/>
          </a:p>
        </p:txBody>
      </p:sp>
      <p:sp>
        <p:nvSpPr>
          <p:cNvPr id="6" name="Прямоугольник 5"/>
          <p:cNvSpPr/>
          <p:nvPr/>
        </p:nvSpPr>
        <p:spPr>
          <a:xfrm>
            <a:off x="142844" y="4000504"/>
            <a:ext cx="8858312"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t>For years, he had been planning to produce his own journal but he died before it could be produced. On October 7, 1849, at age 40, Poe died in Baltimore; the cause of his death is unknown and has been variously attributed to alcohol, brain congestion, cholera, drugs, heart disease, rabies, suicide, tuberculosis, and other agents.</a:t>
            </a: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42844" y="1928802"/>
            <a:ext cx="8858312" cy="44012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t>Poe's best known fiction works are </a:t>
            </a:r>
            <a:r>
              <a:rPr lang="en-US" sz="2800" dirty="0" err="1" smtClean="0"/>
              <a:t>Gothic,a</a:t>
            </a:r>
            <a:r>
              <a:rPr lang="en-US" sz="2800" dirty="0" smtClean="0"/>
              <a:t> genre he followed to appease the public taste.</a:t>
            </a:r>
          </a:p>
          <a:p>
            <a:r>
              <a:rPr lang="en-US" sz="2800" dirty="0" smtClean="0"/>
              <a:t>His most recurring themes deal with questions of death, including its physical signs, the effects of decomposition, concerns of premature burial, the reanimation of the dead, and mourning.</a:t>
            </a:r>
          </a:p>
          <a:p>
            <a:r>
              <a:rPr lang="en-US" sz="2800" dirty="0" smtClean="0"/>
              <a:t>Beyond horror, Poe also wrote satires, humor tales, and hoaxes. For comic effect, he used irony. </a:t>
            </a:r>
          </a:p>
          <a:p>
            <a:r>
              <a:rPr lang="en-US" sz="2800" dirty="0" smtClean="0"/>
              <a:t>Poe wrote much of his work using themes aimed specifically at mass-market tastes.</a:t>
            </a:r>
            <a:endParaRPr lang="ru-RU" sz="2800" dirty="0"/>
          </a:p>
        </p:txBody>
      </p:sp>
      <p:sp>
        <p:nvSpPr>
          <p:cNvPr id="10" name="Прямоугольник 9"/>
          <p:cNvSpPr/>
          <p:nvPr/>
        </p:nvSpPr>
        <p:spPr>
          <a:xfrm>
            <a:off x="3643306" y="1071546"/>
            <a:ext cx="1685718" cy="707886"/>
          </a:xfrm>
          <a:prstGeom prst="rect">
            <a:avLst/>
          </a:prstGeom>
          <a:noFill/>
        </p:spPr>
        <p:txBody>
          <a:bodyPr wrap="none" lIns="91440" tIns="45720" rIns="91440" bIns="4572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Genres</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ямоугольник 5"/>
          <p:cNvSpPr/>
          <p:nvPr/>
        </p:nvSpPr>
        <p:spPr>
          <a:xfrm>
            <a:off x="928662" y="142852"/>
            <a:ext cx="743710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Literary style and themes</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1643050"/>
            <a:ext cx="8786874"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t>The historical Edgar Allan Poe has appeared as </a:t>
            </a:r>
            <a:r>
              <a:rPr lang="en-US" sz="2800" dirty="0" smtClean="0"/>
              <a:t>the </a:t>
            </a:r>
            <a:r>
              <a:rPr lang="en-US" sz="2800" dirty="0" smtClean="0"/>
              <a:t>"mad </a:t>
            </a:r>
            <a:r>
              <a:rPr lang="en-US" sz="2800" dirty="0" smtClean="0"/>
              <a:t>genius“. </a:t>
            </a:r>
            <a:endParaRPr lang="ru-RU" sz="2800" dirty="0"/>
          </a:p>
        </p:txBody>
      </p:sp>
      <p:sp>
        <p:nvSpPr>
          <p:cNvPr id="7" name="Прямоугольник 6"/>
          <p:cNvSpPr/>
          <p:nvPr/>
        </p:nvSpPr>
        <p:spPr>
          <a:xfrm>
            <a:off x="214282" y="2714621"/>
            <a:ext cx="3571900" cy="397031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t>The earliest surviving home in which Poe lived is in Baltimore, preserved as the Edgar Allan Poe House and Museum. Poe is believed to have lived in the home at the age of 23 </a:t>
            </a:r>
            <a:endParaRPr lang="ru-RU" sz="2800" dirty="0"/>
          </a:p>
        </p:txBody>
      </p:sp>
      <p:sp>
        <p:nvSpPr>
          <p:cNvPr id="13" name="Прямоугольник 12"/>
          <p:cNvSpPr/>
          <p:nvPr/>
        </p:nvSpPr>
        <p:spPr>
          <a:xfrm>
            <a:off x="785786" y="0"/>
            <a:ext cx="7538281"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Preserved </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homes,</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landmarks</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museums</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2" name="Picture 4" descr="http://1.bp.blogspot.com/-r2-7Cq1OoXA/T8kySFIRviI/AAAAAAAAAns/dURHCAMyLSo/s1600/IMG_3712.jpg"/>
          <p:cNvPicPr>
            <a:picLocks noChangeAspect="1" noChangeArrowheads="1"/>
          </p:cNvPicPr>
          <p:nvPr/>
        </p:nvPicPr>
        <p:blipFill>
          <a:blip r:embed="rId2"/>
          <a:srcRect/>
          <a:stretch>
            <a:fillRect/>
          </a:stretch>
        </p:blipFill>
        <p:spPr bwMode="auto">
          <a:xfrm>
            <a:off x="4000496" y="2857496"/>
            <a:ext cx="4929222" cy="36969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357694"/>
            <a:ext cx="4357718"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t>Other Poe landmarks include a building in the Upper West Side, where Poe temporarily lived when he first moved to New York.</a:t>
            </a:r>
            <a:endParaRPr lang="ru-RU" sz="2800" dirty="0"/>
          </a:p>
        </p:txBody>
      </p:sp>
      <p:pic>
        <p:nvPicPr>
          <p:cNvPr id="1028" name="Picture 4" descr="http://static.panoramio.com/photos/large/34030751.jpg"/>
          <p:cNvPicPr>
            <a:picLocks noChangeAspect="1" noChangeArrowheads="1"/>
          </p:cNvPicPr>
          <p:nvPr/>
        </p:nvPicPr>
        <p:blipFill>
          <a:blip r:embed="rId2"/>
          <a:srcRect/>
          <a:stretch>
            <a:fillRect/>
          </a:stretch>
        </p:blipFill>
        <p:spPr bwMode="auto">
          <a:xfrm>
            <a:off x="4643438" y="428604"/>
            <a:ext cx="4303944" cy="6143668"/>
          </a:xfrm>
          <a:prstGeom prst="rect">
            <a:avLst/>
          </a:prstGeom>
          <a:noFill/>
        </p:spPr>
      </p:pic>
      <p:sp>
        <p:nvSpPr>
          <p:cNvPr id="5" name="Прямоугольник 4"/>
          <p:cNvSpPr/>
          <p:nvPr/>
        </p:nvSpPr>
        <p:spPr>
          <a:xfrm>
            <a:off x="142844" y="285728"/>
            <a:ext cx="4357718" cy="397031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800" dirty="0" smtClean="0"/>
              <a:t>In Boston, a commemorative plaque on Boylston Street is several blocks away from the actual location of Poe's birth. As of 2013, fundraising is proceeding to construct a permanent memorial sculpture at this location.</a:t>
            </a: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1604" y="0"/>
            <a:ext cx="626113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Selected list of works</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Прямоугольник 5"/>
          <p:cNvSpPr/>
          <p:nvPr/>
        </p:nvSpPr>
        <p:spPr>
          <a:xfrm>
            <a:off x="142844" y="928670"/>
            <a:ext cx="4857784" cy="563231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fontAlgn="t"/>
            <a:r>
              <a:rPr lang="en-US" sz="2400" b="1" dirty="0" smtClean="0"/>
              <a:t>Tales</a:t>
            </a:r>
            <a:endParaRPr lang="en-US" sz="2400" dirty="0" smtClean="0"/>
          </a:p>
          <a:p>
            <a:pPr fontAlgn="t">
              <a:buFont typeface="Arial" pitchFamily="34" charset="0"/>
              <a:buChar char="•"/>
            </a:pPr>
            <a:r>
              <a:rPr lang="en-US" sz="2400" dirty="0" smtClean="0"/>
              <a:t>"</a:t>
            </a:r>
            <a:r>
              <a:rPr lang="en-US" sz="2400" u="sng" dirty="0" smtClean="0"/>
              <a:t>The Black Cat</a:t>
            </a:r>
            <a:r>
              <a:rPr lang="en-US" sz="2400" dirty="0" smtClean="0"/>
              <a:t>"</a:t>
            </a:r>
          </a:p>
          <a:p>
            <a:pPr fontAlgn="t">
              <a:buFont typeface="Arial" pitchFamily="34" charset="0"/>
              <a:buChar char="•"/>
            </a:pPr>
            <a:r>
              <a:rPr lang="en-US" sz="2400" dirty="0" smtClean="0"/>
              <a:t>"The Cask of Amontillado"</a:t>
            </a:r>
          </a:p>
          <a:p>
            <a:pPr fontAlgn="t">
              <a:buFont typeface="Arial" pitchFamily="34" charset="0"/>
              <a:buChar char="•"/>
            </a:pPr>
            <a:r>
              <a:rPr lang="en-US" sz="2400" dirty="0" smtClean="0"/>
              <a:t>"A Descent into the </a:t>
            </a:r>
            <a:r>
              <a:rPr lang="en-US" sz="2400" dirty="0" err="1" smtClean="0"/>
              <a:t>Maelström</a:t>
            </a:r>
            <a:r>
              <a:rPr lang="en-US" sz="2400" dirty="0" smtClean="0"/>
              <a:t>“</a:t>
            </a:r>
            <a:endParaRPr lang="en-US" sz="2400" dirty="0" smtClean="0"/>
          </a:p>
          <a:p>
            <a:pPr fontAlgn="t">
              <a:buFont typeface="Arial" pitchFamily="34" charset="0"/>
              <a:buChar char="•"/>
            </a:pPr>
            <a:r>
              <a:rPr lang="en-US" sz="2400" dirty="0" smtClean="0"/>
              <a:t>"</a:t>
            </a:r>
            <a:r>
              <a:rPr lang="en-US" sz="2400" dirty="0" smtClean="0"/>
              <a:t>The Fall of the House of Usher"</a:t>
            </a:r>
          </a:p>
          <a:p>
            <a:pPr fontAlgn="t">
              <a:buFont typeface="Arial" pitchFamily="34" charset="0"/>
              <a:buChar char="•"/>
            </a:pPr>
            <a:r>
              <a:rPr lang="en-US" sz="2400" dirty="0" smtClean="0"/>
              <a:t>"The Gold-Bug"</a:t>
            </a:r>
          </a:p>
          <a:p>
            <a:pPr fontAlgn="t">
              <a:buFont typeface="Arial" pitchFamily="34" charset="0"/>
              <a:buChar char="•"/>
            </a:pPr>
            <a:r>
              <a:rPr lang="en-US" sz="2400" dirty="0" smtClean="0"/>
              <a:t>"Hop-Frog"</a:t>
            </a:r>
          </a:p>
          <a:p>
            <a:pPr fontAlgn="t">
              <a:buFont typeface="Arial" pitchFamily="34" charset="0"/>
              <a:buChar char="•"/>
            </a:pPr>
            <a:r>
              <a:rPr lang="en-US" sz="2400" dirty="0" smtClean="0"/>
              <a:t>"The Imp of the </a:t>
            </a:r>
            <a:r>
              <a:rPr lang="en-US" sz="2400" dirty="0" smtClean="0"/>
              <a:t>Perverse“</a:t>
            </a:r>
            <a:endParaRPr lang="en-US" sz="2400" dirty="0" smtClean="0"/>
          </a:p>
          <a:p>
            <a:pPr fontAlgn="t">
              <a:buFont typeface="Arial" pitchFamily="34" charset="0"/>
              <a:buChar char="•"/>
            </a:pPr>
            <a:r>
              <a:rPr lang="en-US" sz="2400" dirty="0" smtClean="0"/>
              <a:t>"</a:t>
            </a:r>
            <a:r>
              <a:rPr lang="en-US" sz="2400" dirty="0" smtClean="0"/>
              <a:t>Morella"</a:t>
            </a:r>
          </a:p>
          <a:p>
            <a:pPr fontAlgn="t">
              <a:buFont typeface="Arial" pitchFamily="34" charset="0"/>
              <a:buChar char="•"/>
            </a:pPr>
            <a:r>
              <a:rPr lang="en-US" sz="2400" dirty="0" smtClean="0"/>
              <a:t>"The Murders in the Rue Morgue"</a:t>
            </a:r>
          </a:p>
          <a:p>
            <a:pPr fontAlgn="t">
              <a:buFont typeface="Arial" pitchFamily="34" charset="0"/>
              <a:buChar char="•"/>
            </a:pPr>
            <a:r>
              <a:rPr lang="en-US" sz="2400" dirty="0" smtClean="0"/>
              <a:t>"The Oval Portrait"</a:t>
            </a:r>
          </a:p>
          <a:p>
            <a:pPr fontAlgn="t">
              <a:buFont typeface="Arial" pitchFamily="34" charset="0"/>
              <a:buChar char="•"/>
            </a:pPr>
            <a:r>
              <a:rPr lang="en-US" sz="2400" dirty="0" smtClean="0"/>
              <a:t>"The Pit and the Pendulum"</a:t>
            </a:r>
          </a:p>
          <a:p>
            <a:pPr fontAlgn="t">
              <a:buFont typeface="Arial" pitchFamily="34" charset="0"/>
              <a:buChar char="•"/>
            </a:pPr>
            <a:r>
              <a:rPr lang="en-US" sz="2400" dirty="0" smtClean="0"/>
              <a:t>"The Premature Burial"</a:t>
            </a:r>
          </a:p>
          <a:p>
            <a:pPr fontAlgn="t">
              <a:buFont typeface="Arial" pitchFamily="34" charset="0"/>
              <a:buChar char="•"/>
            </a:pPr>
            <a:r>
              <a:rPr lang="en-US" sz="2400" dirty="0" smtClean="0"/>
              <a:t>"The Purloined </a:t>
            </a:r>
            <a:r>
              <a:rPr lang="en-US" sz="2400" dirty="0" smtClean="0"/>
              <a:t>Letter“</a:t>
            </a:r>
            <a:endParaRPr lang="en-US" sz="2400" dirty="0" smtClean="0"/>
          </a:p>
          <a:p>
            <a:pPr fontAlgn="t">
              <a:buFont typeface="Arial" pitchFamily="34" charset="0"/>
              <a:buChar char="•"/>
            </a:pPr>
            <a:r>
              <a:rPr lang="en-US" sz="2400" dirty="0" smtClean="0"/>
              <a:t>"</a:t>
            </a:r>
            <a:r>
              <a:rPr lang="en-US" sz="2400" dirty="0" smtClean="0"/>
              <a:t>The Tell-Tale Heart"</a:t>
            </a:r>
            <a:endParaRPr lang="en-US" sz="2400" dirty="0"/>
          </a:p>
        </p:txBody>
      </p:sp>
      <p:sp>
        <p:nvSpPr>
          <p:cNvPr id="7" name="Прямоугольник 6"/>
          <p:cNvSpPr/>
          <p:nvPr/>
        </p:nvSpPr>
        <p:spPr>
          <a:xfrm>
            <a:off x="5286380" y="928670"/>
            <a:ext cx="3643338" cy="563231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400" b="1" dirty="0" smtClean="0"/>
              <a:t>Poetry</a:t>
            </a:r>
            <a:endParaRPr lang="en-US" sz="2400" dirty="0" smtClean="0"/>
          </a:p>
          <a:p>
            <a:pPr>
              <a:buFont typeface="Arial" pitchFamily="34" charset="0"/>
              <a:buChar char="•"/>
            </a:pPr>
            <a:r>
              <a:rPr lang="en-US" sz="2400" dirty="0" smtClean="0"/>
              <a:t>"Al </a:t>
            </a:r>
            <a:r>
              <a:rPr lang="en-US" sz="2400" dirty="0" err="1" smtClean="0"/>
              <a:t>Aaraaf</a:t>
            </a:r>
            <a:r>
              <a:rPr lang="en-US" sz="2400" dirty="0" smtClean="0"/>
              <a:t>"</a:t>
            </a:r>
          </a:p>
          <a:p>
            <a:pPr>
              <a:buFont typeface="Arial" pitchFamily="34" charset="0"/>
              <a:buChar char="•"/>
            </a:pPr>
            <a:r>
              <a:rPr lang="en-US" sz="2400" dirty="0" smtClean="0"/>
              <a:t>"Annabel Lee"</a:t>
            </a:r>
          </a:p>
          <a:p>
            <a:pPr>
              <a:buFont typeface="Arial" pitchFamily="34" charset="0"/>
              <a:buChar char="•"/>
            </a:pPr>
            <a:r>
              <a:rPr lang="en-US" sz="2400" dirty="0" smtClean="0"/>
              <a:t>"The Bells"</a:t>
            </a:r>
          </a:p>
          <a:p>
            <a:pPr>
              <a:buFont typeface="Arial" pitchFamily="34" charset="0"/>
              <a:buChar char="•"/>
            </a:pPr>
            <a:r>
              <a:rPr lang="en-US" sz="2400" dirty="0" smtClean="0"/>
              <a:t>"The City in the Sea"</a:t>
            </a:r>
          </a:p>
          <a:p>
            <a:pPr>
              <a:buFont typeface="Arial" pitchFamily="34" charset="0"/>
              <a:buChar char="•"/>
            </a:pPr>
            <a:r>
              <a:rPr lang="en-US" sz="2400" dirty="0" smtClean="0"/>
              <a:t>"The Conqueror Worm"</a:t>
            </a:r>
          </a:p>
          <a:p>
            <a:pPr>
              <a:buFont typeface="Arial" pitchFamily="34" charset="0"/>
              <a:buChar char="•"/>
            </a:pPr>
            <a:r>
              <a:rPr lang="en-US" sz="2400" dirty="0" smtClean="0"/>
              <a:t>"A Dream Within a Dream"</a:t>
            </a:r>
          </a:p>
          <a:p>
            <a:pPr>
              <a:buFont typeface="Arial" pitchFamily="34" charset="0"/>
              <a:buChar char="•"/>
            </a:pPr>
            <a:r>
              <a:rPr lang="en-US" sz="2400" dirty="0" smtClean="0"/>
              <a:t>"Eldorado"</a:t>
            </a:r>
          </a:p>
          <a:p>
            <a:pPr>
              <a:buFont typeface="Arial" pitchFamily="34" charset="0"/>
              <a:buChar char="•"/>
            </a:pPr>
            <a:r>
              <a:rPr lang="en-US" sz="2400" dirty="0" smtClean="0"/>
              <a:t>"Eulalie"</a:t>
            </a:r>
          </a:p>
          <a:p>
            <a:pPr>
              <a:buFont typeface="Arial" pitchFamily="34" charset="0"/>
              <a:buChar char="•"/>
            </a:pPr>
            <a:r>
              <a:rPr lang="en-US" sz="2400" dirty="0" smtClean="0"/>
              <a:t>"</a:t>
            </a:r>
            <a:r>
              <a:rPr lang="en-US" sz="2400" u="sng" dirty="0" smtClean="0"/>
              <a:t>The Haunted Palace</a:t>
            </a:r>
            <a:r>
              <a:rPr lang="en-US" sz="2400" dirty="0" smtClean="0"/>
              <a:t>"</a:t>
            </a:r>
          </a:p>
          <a:p>
            <a:pPr>
              <a:buFont typeface="Arial" pitchFamily="34" charset="0"/>
              <a:buChar char="•"/>
            </a:pPr>
            <a:r>
              <a:rPr lang="en-US" sz="2400" dirty="0" smtClean="0"/>
              <a:t>"To Helen"</a:t>
            </a:r>
          </a:p>
          <a:p>
            <a:pPr>
              <a:buFont typeface="Arial" pitchFamily="34" charset="0"/>
              <a:buChar char="•"/>
            </a:pPr>
            <a:r>
              <a:rPr lang="en-US" sz="2400" dirty="0" smtClean="0"/>
              <a:t>"Lenore"</a:t>
            </a:r>
          </a:p>
          <a:p>
            <a:pPr>
              <a:buFont typeface="Arial" pitchFamily="34" charset="0"/>
              <a:buChar char="•"/>
            </a:pPr>
            <a:r>
              <a:rPr lang="en-US" sz="2400" dirty="0" smtClean="0"/>
              <a:t>"Tamerlane"</a:t>
            </a:r>
          </a:p>
          <a:p>
            <a:pPr>
              <a:buFont typeface="Arial" pitchFamily="34" charset="0"/>
              <a:buChar char="•"/>
            </a:pPr>
            <a:r>
              <a:rPr lang="en-US" sz="2400" dirty="0" smtClean="0"/>
              <a:t>"The Raven"</a:t>
            </a:r>
          </a:p>
          <a:p>
            <a:pPr>
              <a:buFont typeface="Arial" pitchFamily="34" charset="0"/>
              <a:buChar char="•"/>
            </a:pPr>
            <a:r>
              <a:rPr lang="en-US" sz="2400" dirty="0" smtClean="0"/>
              <a:t>"Ulalume"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28604"/>
            <a:ext cx="4572000" cy="600164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400" b="1" dirty="0" smtClean="0"/>
              <a:t>Other works</a:t>
            </a:r>
          </a:p>
          <a:p>
            <a:pPr>
              <a:buFont typeface="Arial" pitchFamily="34" charset="0"/>
              <a:buChar char="•"/>
            </a:pPr>
            <a:r>
              <a:rPr lang="en-US" sz="2400" dirty="0" smtClean="0"/>
              <a:t>Politian (1835) – Poe's only play</a:t>
            </a:r>
          </a:p>
          <a:p>
            <a:pPr>
              <a:buFont typeface="Arial" pitchFamily="34" charset="0"/>
              <a:buChar char="•"/>
            </a:pPr>
            <a:r>
              <a:rPr lang="en-US" sz="2400" dirty="0" smtClean="0"/>
              <a:t>The Narrative of Arthur Gordon Pym of Nantucket (1838) – Poe's only complete novel</a:t>
            </a:r>
          </a:p>
          <a:p>
            <a:pPr>
              <a:buFont typeface="Arial" pitchFamily="34" charset="0"/>
              <a:buChar char="•"/>
            </a:pPr>
            <a:r>
              <a:rPr lang="en-US" sz="2400" dirty="0" smtClean="0"/>
              <a:t>"The Balloon-Hoax" (1844) – A journalistic hoax printed as a true story</a:t>
            </a:r>
          </a:p>
          <a:p>
            <a:pPr>
              <a:buFont typeface="Arial" pitchFamily="34" charset="0"/>
              <a:buChar char="•"/>
            </a:pPr>
            <a:r>
              <a:rPr lang="en-US" sz="2400" dirty="0" smtClean="0"/>
              <a:t>"The Philosophy of Composition" (1846) – Essay</a:t>
            </a:r>
          </a:p>
          <a:p>
            <a:pPr>
              <a:buFont typeface="Arial" pitchFamily="34" charset="0"/>
              <a:buChar char="•"/>
            </a:pPr>
            <a:r>
              <a:rPr lang="en-US" sz="2400" dirty="0" smtClean="0"/>
              <a:t>Eureka: A Prose Poem (1848) – Essay</a:t>
            </a:r>
          </a:p>
          <a:p>
            <a:pPr>
              <a:buFont typeface="Arial" pitchFamily="34" charset="0"/>
              <a:buChar char="•"/>
            </a:pPr>
            <a:r>
              <a:rPr lang="en-US" sz="2400" dirty="0" smtClean="0"/>
              <a:t>"The Poetic Principle" (1848) – Essay</a:t>
            </a:r>
          </a:p>
          <a:p>
            <a:pPr>
              <a:buFont typeface="Arial" pitchFamily="34" charset="0"/>
              <a:buChar char="•"/>
            </a:pPr>
            <a:r>
              <a:rPr lang="en-US" sz="2400" dirty="0" smtClean="0"/>
              <a:t>"The Light-House" (1849) – Poe's last incomplete work</a:t>
            </a:r>
            <a:endParaRPr lang="en-US" sz="2400" dirty="0"/>
          </a:p>
        </p:txBody>
      </p:sp>
      <p:pic>
        <p:nvPicPr>
          <p:cNvPr id="21506" name="Picture 2" descr="http://bloody-disgusting.com/photosizer/upload/Edgar_Allan_Poe_by_juarezricci012511.jpg"/>
          <p:cNvPicPr>
            <a:picLocks noChangeAspect="1" noChangeArrowheads="1"/>
          </p:cNvPicPr>
          <p:nvPr/>
        </p:nvPicPr>
        <p:blipFill>
          <a:blip r:embed="rId2"/>
          <a:srcRect/>
          <a:stretch>
            <a:fillRect/>
          </a:stretch>
        </p:blipFill>
        <p:spPr bwMode="auto">
          <a:xfrm>
            <a:off x="4857752" y="571480"/>
            <a:ext cx="4157189" cy="571504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5">
      <a:dk1>
        <a:sysClr val="windowText" lastClr="000000"/>
      </a:dk1>
      <a:lt1>
        <a:srgbClr val="7F7F7F"/>
      </a:lt1>
      <a:dk2>
        <a:srgbClr val="000000"/>
      </a:dk2>
      <a:lt2>
        <a:srgbClr val="0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707</Words>
  <PresentationFormat>Экран (4:3)</PresentationFormat>
  <Paragraphs>59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AMD55</cp:lastModifiedBy>
  <cp:revision>15</cp:revision>
  <dcterms:created xsi:type="dcterms:W3CDTF">2013-12-17T21:39:39Z</dcterms:created>
  <dcterms:modified xsi:type="dcterms:W3CDTF">2013-12-19T20:08:19Z</dcterms:modified>
</cp:coreProperties>
</file>