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03C8E9-43BB-4684-BD69-12B17172B237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77DFD8-AE34-4E2A-A465-F36E8F106D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Брусил</a:t>
            </a:r>
            <a:r>
              <a:rPr lang="uk-UA" dirty="0" err="1" smtClean="0"/>
              <a:t>івський</a:t>
            </a:r>
            <a:r>
              <a:rPr lang="uk-UA" dirty="0" smtClean="0"/>
              <a:t> прорив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(22 травня – 7 вересня 1916 р.)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56084"/>
          </a:xfrm>
        </p:spPr>
        <p:txBody>
          <a:bodyPr>
            <a:normAutofit/>
          </a:bodyPr>
          <a:lstStyle/>
          <a:p>
            <a:r>
              <a:rPr lang="uk-UA" dirty="0" smtClean="0"/>
              <a:t>Пам’ятник генералу Брусилову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0748"/>
            <a:ext cx="7344816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03233" cy="778098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Підготовка операції (квітень 1916 р.)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5907"/>
            <a:ext cx="7673292" cy="54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8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35280" cy="832866"/>
          </a:xfrm>
        </p:spPr>
        <p:txBody>
          <a:bodyPr/>
          <a:lstStyle/>
          <a:p>
            <a:r>
              <a:rPr lang="uk-UA" dirty="0" smtClean="0"/>
              <a:t>Підготовка до операції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36749"/>
            <a:ext cx="4504508" cy="282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retroplan.ru/images/stories/arts/brusilov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9" y="4052368"/>
            <a:ext cx="7896518" cy="27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Співвідношення сил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1112277"/>
              </p:ext>
            </p:extLst>
          </p:nvPr>
        </p:nvGraphicFramePr>
        <p:xfrm>
          <a:off x="395536" y="2636912"/>
          <a:ext cx="8136905" cy="2225040"/>
        </p:xfrm>
        <a:graphic>
          <a:graphicData uri="http://schemas.openxmlformats.org/drawingml/2006/table">
            <a:tbl>
              <a:tblPr/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51435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Comic Sans MS" pitchFamily="66" charset="0"/>
                        </a:rPr>
                        <a:t>Сили</a:t>
                      </a:r>
                      <a:r>
                        <a:rPr lang="ru-RU" sz="16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omic Sans MS" pitchFamily="66" charset="0"/>
                        </a:rPr>
                        <a:t>сторін</a:t>
                      </a:r>
                      <a:endParaRPr lang="ru-RU" sz="1600" dirty="0">
                        <a:effectLst/>
                        <a:latin typeface="Comic Sans MS" pitchFamily="66" charset="0"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Comic Sans MS" pitchFamily="66" charset="0"/>
                        </a:rPr>
                        <a:t>Північний фронт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Comic Sans MS" pitchFamily="66" charset="0"/>
                        </a:rPr>
                        <a:t>Західний</a:t>
                      </a:r>
                      <a:r>
                        <a:rPr lang="ru-RU" sz="1600" dirty="0">
                          <a:effectLst/>
                          <a:latin typeface="Comic Sans MS" pitchFamily="66" charset="0"/>
                        </a:rPr>
                        <a:t> фронт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Comic Sans MS" pitchFamily="66" charset="0"/>
                        </a:rPr>
                        <a:t>Південно-Західний фронт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Comic Sans MS" pitchFamily="66" charset="0"/>
                        </a:rPr>
                        <a:t>Всього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60049">
                <a:tc>
                  <a:txBody>
                    <a:bodyPr/>
                    <a:lstStyle/>
                    <a:p>
                      <a:pPr algn="l"/>
                      <a:r>
                        <a:rPr lang="uk-UA" sz="1600" b="1" i="1" dirty="0" smtClean="0">
                          <a:effectLst/>
                          <a:latin typeface="Comic Sans MS" pitchFamily="66" charset="0"/>
                        </a:rPr>
                        <a:t>Російська</a:t>
                      </a:r>
                      <a:r>
                        <a:rPr lang="uk-UA" sz="1600" b="1" i="1" baseline="0" dirty="0" smtClean="0">
                          <a:effectLst/>
                          <a:latin typeface="Comic Sans MS" pitchFamily="66" charset="0"/>
                        </a:rPr>
                        <a:t> армія</a:t>
                      </a:r>
                      <a:endParaRPr lang="ru-RU" sz="1600" b="1" i="1" dirty="0">
                        <a:effectLst/>
                        <a:latin typeface="Comic Sans MS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Comic Sans MS" pitchFamily="66" charset="0"/>
                        </a:rPr>
                        <a:t>466 000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Comic Sans MS" pitchFamily="66" charset="0"/>
                        </a:rPr>
                        <a:t>754 000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Comic Sans MS" pitchFamily="66" charset="0"/>
                        </a:rPr>
                        <a:t>512 000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  <a:latin typeface="Comic Sans MS" pitchFamily="66" charset="0"/>
                        </a:rPr>
                        <a:t>1 732 000</a:t>
                      </a:r>
                      <a:endParaRPr lang="ru-RU" sz="1600">
                        <a:effectLst/>
                        <a:latin typeface="Comic Sans MS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6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>
                          <a:effectLst/>
                          <a:latin typeface="Comic Sans MS" pitchFamily="66" charset="0"/>
                        </a:rPr>
                        <a:t>Австро-</a:t>
                      </a:r>
                      <a:r>
                        <a:rPr lang="ru-RU" sz="1600" b="1" i="1" dirty="0" err="1">
                          <a:effectLst/>
                          <a:latin typeface="Comic Sans MS" pitchFamily="66" charset="0"/>
                        </a:rPr>
                        <a:t>Німецька</a:t>
                      </a:r>
                      <a:r>
                        <a:rPr lang="ru-RU" sz="1600" b="1" i="1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1600" b="1" i="1" dirty="0" err="1">
                          <a:effectLst/>
                          <a:latin typeface="Comic Sans MS" pitchFamily="66" charset="0"/>
                        </a:rPr>
                        <a:t>армія</a:t>
                      </a:r>
                      <a:endParaRPr lang="ru-RU" sz="1600" b="1" i="1" dirty="0">
                        <a:effectLst/>
                        <a:latin typeface="Comic Sans MS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Comic Sans MS" pitchFamily="66" charset="0"/>
                        </a:rPr>
                        <a:t>200 000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Comic Sans MS" pitchFamily="66" charset="0"/>
                        </a:rPr>
                        <a:t>420 000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Comic Sans MS" pitchFamily="66" charset="0"/>
                        </a:rPr>
                        <a:t>441 000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Comic Sans MS" pitchFamily="66" charset="0"/>
                        </a:rPr>
                        <a:t>1 061 000</a:t>
                      </a:r>
                      <a:endParaRPr lang="ru-RU" sz="1600" dirty="0">
                        <a:effectLst/>
                        <a:latin typeface="Comic Sans MS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0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Співвідношення сил (діаграма)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17" y="1514480"/>
            <a:ext cx="65145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18"/>
            <a:ext cx="8229600" cy="891540"/>
          </a:xfrm>
        </p:spPr>
        <p:txBody>
          <a:bodyPr>
            <a:normAutofit/>
          </a:bodyPr>
          <a:lstStyle/>
          <a:p>
            <a:r>
              <a:rPr lang="uk-UA" dirty="0" smtClean="0"/>
              <a:t>Хід операції</a:t>
            </a:r>
            <a:endParaRPr lang="ru-RU" dirty="0"/>
          </a:p>
        </p:txBody>
      </p:sp>
      <p:pic>
        <p:nvPicPr>
          <p:cNvPr id="5122" name="Picture 2" descr="http://all-russia-history.ru/wp-content/uploads/2012/10/brysilov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6" y="916551"/>
            <a:ext cx="8323020" cy="58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946810" cy="646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4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992" y="1484784"/>
            <a:ext cx="4248472" cy="1700808"/>
          </a:xfrm>
        </p:spPr>
        <p:txBody>
          <a:bodyPr>
            <a:normAutofit/>
          </a:bodyPr>
          <a:lstStyle/>
          <a:p>
            <a:r>
              <a:rPr lang="uk-UA" dirty="0" smtClean="0"/>
              <a:t>Олексій Олексійович Брусилов</a:t>
            </a:r>
            <a:endParaRPr lang="ru-RU" dirty="0"/>
          </a:p>
        </p:txBody>
      </p:sp>
      <p:pic>
        <p:nvPicPr>
          <p:cNvPr id="7170" name="Picture 2" descr="http://topwar.ru/uploads/posts/2010-11/128936413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494"/>
            <a:ext cx="4464496" cy="65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ru/9/9b/General_Brusilov_v_cherkes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429375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211960" cy="1440160"/>
          </a:xfrm>
        </p:spPr>
        <p:txBody>
          <a:bodyPr>
            <a:normAutofit/>
          </a:bodyPr>
          <a:lstStyle/>
          <a:p>
            <a:r>
              <a:rPr lang="uk-UA" dirty="0" smtClean="0"/>
              <a:t>Генерал Брусилов за роботою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6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63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Брусилівський прорив</vt:lpstr>
      <vt:lpstr>Підготовка операції (квітень 1916 р.)</vt:lpstr>
      <vt:lpstr>Підготовка до операції</vt:lpstr>
      <vt:lpstr>Співвідношення сил</vt:lpstr>
      <vt:lpstr>Співвідношення сил (діаграма)</vt:lpstr>
      <vt:lpstr>Хід операції</vt:lpstr>
      <vt:lpstr>Презентация PowerPoint</vt:lpstr>
      <vt:lpstr>Олексій Олексійович Брусилов</vt:lpstr>
      <vt:lpstr>Генерал Брусилов за роботою</vt:lpstr>
      <vt:lpstr>Пам’ятник генералу Брусилову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Демонстрационная версия</dc:creator>
  <cp:lastModifiedBy>Демонстрационная версия</cp:lastModifiedBy>
  <cp:revision>7</cp:revision>
  <dcterms:created xsi:type="dcterms:W3CDTF">2014-10-27T18:14:21Z</dcterms:created>
  <dcterms:modified xsi:type="dcterms:W3CDTF">2014-10-27T20:09:34Z</dcterms:modified>
</cp:coreProperties>
</file>