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6" r:id="rId3"/>
    <p:sldId id="257" r:id="rId4"/>
    <p:sldId id="260" r:id="rId5"/>
    <p:sldId id="262" r:id="rId6"/>
    <p:sldId id="264" r:id="rId7"/>
    <p:sldId id="263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C4827-7AA8-4DCD-996A-7CDA02C97362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03D3A-C539-428C-BD83-40CFCC5692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03D3A-C539-428C-BD83-40CFCC569254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wind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4753876-0EC1-4D36-BCF0-AF42CF05A763}" type="datetimeFigureOut">
              <a:rPr lang="ru-RU" smtClean="0"/>
              <a:t>22.09.2011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8F4EDD8-2663-4A82-BAA6-50DF249B8DD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  <p:sndAc>
      <p:stSnd>
        <p:snd r:embed="rId13" name="wind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Вели</a:t>
            </a:r>
            <a:r>
              <a:rPr lang="uk-UA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</a:t>
            </a:r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Вітчизняна війна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Харків на початку ВВВ</a:t>
            </a:r>
          </a:p>
          <a:p>
            <a:endParaRPr lang="uk-UA" dirty="0" smtClean="0"/>
          </a:p>
          <a:p>
            <a:endParaRPr lang="uk-UA" smtClean="0"/>
          </a:p>
          <a:p>
            <a:endParaRPr lang="ru-RU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00042"/>
            <a:ext cx="7929617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 що ж таке Велика Вітчизняна війна!?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dirty="0" smtClean="0"/>
              <a:t>Вели́ка Вітчизня́на війна́ — термін, яким радянська історіографія та низка істориків країн колишнього СРСР окреслюють радянсько-німецький збройний конфлікт 1941—1945 років у рамках Другої світової війни. Був створений радянською пропагандою за зразком російської «Вітчизняної війни» з французами 1812 року.</a:t>
            </a:r>
          </a:p>
          <a:p>
            <a:endParaRPr lang="vi-VN" dirty="0" smtClean="0"/>
          </a:p>
          <a:p>
            <a:r>
              <a:rPr lang="vi-VN" dirty="0" smtClean="0"/>
              <a:t>Приставка «Велика» додана для підкреслення значущості радянсько-німецького конфлікту для СРСР, масштабів та наслідків цього конфлікту для Європи. Конфлікт, представлений як Велика Вітчизняна війна, став наріжним націотворчим міфом СРСР, що служив основою формування радянської ідентичності, а в перспективі й радянського народу[1].</a:t>
            </a:r>
          </a:p>
          <a:p>
            <a:endParaRPr lang="vi-VN" dirty="0" smtClean="0"/>
          </a:p>
          <a:p>
            <a:r>
              <a:rPr lang="vi-VN" dirty="0" smtClean="0"/>
              <a:t>Як альтернативу пропагандиському терміну Вели́ка Вітчизня́на війна́ один із відомих дослідників Другої Світової Війни Володимир Різун (Суворов) запропонував визначення: Перша Соціалістична Війна[2], бо бойові дії точилися між двома соціалістичними державами (СРСР та націонал-соціалістичною Німеччиною).</a:t>
            </a:r>
            <a:endParaRPr lang="ru-RU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3"/>
            <a:ext cx="87154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Харків</a:t>
            </a:r>
            <a:r>
              <a:rPr lang="ru-RU" sz="1600" dirty="0" smtClean="0"/>
              <a:t> у роки </a:t>
            </a:r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Вітчизняної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22 </a:t>
            </a:r>
            <a:r>
              <a:rPr lang="ru-RU" sz="1600" dirty="0" err="1" smtClean="0"/>
              <a:t>червня</a:t>
            </a:r>
            <a:r>
              <a:rPr lang="ru-RU" sz="1600" dirty="0" smtClean="0"/>
              <a:t> 1941року </a:t>
            </a:r>
            <a:r>
              <a:rPr lang="ru-RU" sz="1600" dirty="0" err="1" smtClean="0"/>
              <a:t>почалася</a:t>
            </a:r>
            <a:r>
              <a:rPr lang="ru-RU" sz="1600" dirty="0" smtClean="0"/>
              <a:t> Велика </a:t>
            </a:r>
            <a:r>
              <a:rPr lang="ru-RU" sz="1600" dirty="0" err="1" smtClean="0"/>
              <a:t>Вітчизняна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війна</a:t>
            </a:r>
            <a:r>
              <a:rPr lang="ru-RU" sz="1600" dirty="0" smtClean="0"/>
              <a:t>. Вона стала </a:t>
            </a:r>
            <a:r>
              <a:rPr lang="ru-RU" sz="1600" dirty="0" err="1" smtClean="0"/>
              <a:t>жахливим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випробуванням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Харківщини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Харківщина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місто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політичне</a:t>
            </a:r>
            <a:r>
              <a:rPr lang="ru-RU" sz="1600" dirty="0" smtClean="0"/>
              <a:t>, </a:t>
            </a:r>
            <a:r>
              <a:rPr lang="ru-RU" sz="1600" dirty="0" err="1" smtClean="0"/>
              <a:t>економічне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воєнно-стратегічне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посідали</a:t>
            </a:r>
            <a:r>
              <a:rPr lang="ru-RU" sz="1600" dirty="0" smtClean="0"/>
              <a:t> у </a:t>
            </a:r>
            <a:r>
              <a:rPr lang="ru-RU" sz="1600" dirty="0" err="1" smtClean="0"/>
              <a:t>воєнних</a:t>
            </a:r>
            <a:r>
              <a:rPr lang="ru-RU" sz="1600" dirty="0" smtClean="0"/>
              <a:t> планах </a:t>
            </a:r>
            <a:r>
              <a:rPr lang="ru-RU" sz="1600" dirty="0" err="1" smtClean="0"/>
              <a:t>Гітлера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„замком,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запирає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простір</a:t>
            </a:r>
            <a:r>
              <a:rPr lang="ru-RU" sz="1600" dirty="0" smtClean="0"/>
              <a:t>”. </a:t>
            </a:r>
            <a:r>
              <a:rPr lang="ru-RU" sz="1600" dirty="0" err="1" smtClean="0"/>
              <a:t>Харків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важливий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залізничний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вузол</a:t>
            </a:r>
            <a:r>
              <a:rPr lang="ru-RU" sz="1600" dirty="0" smtClean="0"/>
              <a:t>,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тісно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багатьма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економічними</a:t>
            </a:r>
            <a:r>
              <a:rPr lang="ru-RU" sz="1600" dirty="0" smtClean="0"/>
              <a:t> районами. Через </a:t>
            </a:r>
            <a:r>
              <a:rPr lang="ru-RU" sz="1600" dirty="0" err="1" smtClean="0"/>
              <a:t>місто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пролягали</a:t>
            </a:r>
            <a:r>
              <a:rPr lang="ru-RU" sz="1600" dirty="0" smtClean="0"/>
              <a:t> шляхи на </a:t>
            </a:r>
            <a:r>
              <a:rPr lang="ru-RU" sz="1600" dirty="0" err="1" smtClean="0"/>
              <a:t>Донбас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Кавказ.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Наприкінці</a:t>
            </a:r>
            <a:r>
              <a:rPr lang="ru-RU" sz="1600" dirty="0" smtClean="0"/>
              <a:t> </a:t>
            </a:r>
            <a:r>
              <a:rPr lang="ru-RU" sz="1600" dirty="0" err="1" smtClean="0"/>
              <a:t>вересня</a:t>
            </a:r>
            <a:r>
              <a:rPr lang="ru-RU" sz="1600" dirty="0" smtClean="0"/>
              <a:t> 1941 року становище на </a:t>
            </a:r>
            <a:r>
              <a:rPr lang="ru-RU" sz="1600" dirty="0" err="1" smtClean="0"/>
              <a:t>південному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фланзі</a:t>
            </a:r>
            <a:r>
              <a:rPr lang="ru-RU" sz="1600" dirty="0" smtClean="0"/>
              <a:t> ставало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складнішим</a:t>
            </a:r>
            <a:r>
              <a:rPr lang="ru-RU" sz="1600" dirty="0" smtClean="0"/>
              <a:t>. </a:t>
            </a:r>
            <a:r>
              <a:rPr lang="ru-RU" sz="1600" dirty="0" err="1" smtClean="0"/>
              <a:t>Війська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загарбників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перевагу</a:t>
            </a:r>
            <a:r>
              <a:rPr lang="ru-RU" sz="1600" dirty="0" smtClean="0"/>
              <a:t> в </a:t>
            </a:r>
            <a:r>
              <a:rPr lang="ru-RU" sz="1600" dirty="0" err="1" smtClean="0"/>
              <a:t>силі</a:t>
            </a:r>
            <a:r>
              <a:rPr lang="ru-RU" sz="1600" dirty="0" smtClean="0"/>
              <a:t>,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зброї</a:t>
            </a:r>
            <a:r>
              <a:rPr lang="ru-RU" sz="1600" dirty="0" smtClean="0"/>
              <a:t> та в </a:t>
            </a:r>
            <a:r>
              <a:rPr lang="ru-RU" sz="1600" dirty="0" err="1" smtClean="0"/>
              <a:t>техніці</a:t>
            </a:r>
            <a:r>
              <a:rPr lang="ru-RU" sz="1600" dirty="0" smtClean="0"/>
              <a:t>. </a:t>
            </a:r>
            <a:r>
              <a:rPr lang="ru-RU" sz="1600" dirty="0" err="1" smtClean="0"/>
              <a:t>Фашисти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захопили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Правобережну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Лівобережної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вийшли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підступи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Харкова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До оборони почали </a:t>
            </a:r>
            <a:r>
              <a:rPr lang="ru-RU" sz="1600" dirty="0" err="1" smtClean="0"/>
              <a:t>готуватися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: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</a:t>
            </a:r>
            <a:r>
              <a:rPr lang="ru-RU" sz="1600" dirty="0" err="1" smtClean="0"/>
              <a:t>міг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тримати</a:t>
            </a:r>
            <a:r>
              <a:rPr lang="ru-RU" sz="1600" dirty="0" smtClean="0"/>
              <a:t> лопату в руках - </a:t>
            </a:r>
            <a:r>
              <a:rPr lang="ru-RU" sz="1600" dirty="0" err="1" smtClean="0"/>
              <a:t>рили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протитанкові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рови</a:t>
            </a:r>
            <a:r>
              <a:rPr lang="ru-RU" sz="1600" dirty="0" smtClean="0"/>
              <a:t>, </a:t>
            </a:r>
            <a:r>
              <a:rPr lang="ru-RU" sz="1600" dirty="0" err="1" smtClean="0"/>
              <a:t>траншеї</a:t>
            </a:r>
            <a:r>
              <a:rPr lang="ru-RU" sz="1600" dirty="0" smtClean="0"/>
              <a:t>, </a:t>
            </a:r>
            <a:r>
              <a:rPr lang="ru-RU" sz="1600" dirty="0" err="1" smtClean="0"/>
              <a:t>встановлювали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загородження</a:t>
            </a:r>
            <a:r>
              <a:rPr lang="ru-RU" sz="1600" dirty="0" smtClean="0"/>
              <a:t>. На </a:t>
            </a:r>
            <a:r>
              <a:rPr lang="ru-RU" sz="1600" dirty="0" err="1" smtClean="0"/>
              <a:t>оборонних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земляних</a:t>
            </a:r>
            <a:r>
              <a:rPr lang="ru-RU" sz="1600" dirty="0" smtClean="0"/>
              <a:t> роботах </a:t>
            </a:r>
            <a:r>
              <a:rPr lang="ru-RU" sz="1600" dirty="0" err="1" smtClean="0"/>
              <a:t>працювало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350 </a:t>
            </a:r>
            <a:r>
              <a:rPr lang="ru-RU" sz="1600" dirty="0" err="1" smtClean="0"/>
              <a:t>тис.чоловік</a:t>
            </a:r>
            <a:r>
              <a:rPr lang="ru-RU" sz="1600" dirty="0" smtClean="0"/>
              <a:t>. За </a:t>
            </a:r>
            <a:r>
              <a:rPr lang="ru-RU" sz="1600" dirty="0" err="1" smtClean="0"/>
              <a:t>ініціативою</a:t>
            </a:r>
            <a:r>
              <a:rPr lang="ru-RU" sz="1600" dirty="0" smtClean="0"/>
              <a:t> трудящих </a:t>
            </a:r>
            <a:r>
              <a:rPr lang="ru-RU" sz="1600" dirty="0" err="1" smtClean="0"/>
              <a:t>нашого</a:t>
            </a:r>
            <a:r>
              <a:rPr lang="ru-RU" sz="1600" dirty="0" smtClean="0"/>
              <a:t> краю </a:t>
            </a:r>
            <a:r>
              <a:rPr lang="ru-RU" sz="1600" dirty="0" err="1" smtClean="0"/>
              <a:t>почалося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збирання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у Фонд оборони. </a:t>
            </a:r>
            <a:r>
              <a:rPr lang="ru-RU" sz="1600" dirty="0" err="1" smtClean="0"/>
              <a:t>Харків'яни</a:t>
            </a:r>
            <a:r>
              <a:rPr lang="ru-RU" sz="1600" dirty="0" smtClean="0"/>
              <a:t> внесли до Фонду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100 </a:t>
            </a:r>
            <a:r>
              <a:rPr lang="ru-RU" sz="1600" dirty="0" err="1" smtClean="0"/>
              <a:t>млн.крб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Але </a:t>
            </a:r>
            <a:r>
              <a:rPr lang="ru-RU" sz="1600" dirty="0" err="1" smtClean="0"/>
              <a:t>незважаючи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це</a:t>
            </a:r>
            <a:r>
              <a:rPr lang="ru-RU" sz="1600" dirty="0" smtClean="0"/>
              <a:t> та на </a:t>
            </a:r>
            <a:r>
              <a:rPr lang="ru-RU" sz="1600" dirty="0" err="1" smtClean="0"/>
              <a:t>напруження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сил народу, </a:t>
            </a:r>
            <a:r>
              <a:rPr lang="ru-RU" sz="1600" dirty="0" err="1" smtClean="0"/>
              <a:t>війська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Червоної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армії</a:t>
            </a:r>
            <a:r>
              <a:rPr lang="ru-RU" sz="1600" dirty="0" smtClean="0"/>
              <a:t> почали </a:t>
            </a:r>
            <a:r>
              <a:rPr lang="ru-RU" sz="1600" dirty="0" err="1" smtClean="0"/>
              <a:t>відступати</a:t>
            </a:r>
            <a:r>
              <a:rPr lang="ru-RU" sz="1600" dirty="0" smtClean="0"/>
              <a:t>. </a:t>
            </a:r>
            <a:r>
              <a:rPr lang="ru-RU" sz="1600" dirty="0" err="1" smtClean="0"/>
              <a:t>П'ять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діб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стримували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наші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війська</a:t>
            </a:r>
            <a:r>
              <a:rPr lang="ru-RU" sz="1600" dirty="0" smtClean="0"/>
              <a:t> ворога. Але </a:t>
            </a:r>
            <a:r>
              <a:rPr lang="ru-RU" sz="1600" dirty="0" err="1" smtClean="0"/>
              <a:t>фашисти</a:t>
            </a:r>
            <a:r>
              <a:rPr lang="ru-RU" sz="1600" dirty="0" smtClean="0"/>
              <a:t>, </a:t>
            </a:r>
            <a:r>
              <a:rPr lang="ru-RU" sz="1600" dirty="0" err="1" smtClean="0"/>
              <a:t>маючи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первагу</a:t>
            </a:r>
            <a:r>
              <a:rPr lang="ru-RU" sz="1600" dirty="0" smtClean="0"/>
              <a:t> в </a:t>
            </a:r>
            <a:r>
              <a:rPr lang="ru-RU" sz="1600" dirty="0" err="1" smtClean="0"/>
              <a:t>живій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силі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озброєнні</a:t>
            </a:r>
            <a:r>
              <a:rPr lang="ru-RU" sz="1600" dirty="0" smtClean="0"/>
              <a:t>, 24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 1941 року </a:t>
            </a:r>
            <a:r>
              <a:rPr lang="ru-RU" sz="1600" dirty="0" err="1" smtClean="0"/>
              <a:t>вдерлися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місто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Харків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84182"/>
          </a:xfrm>
        </p:spPr>
        <p:txBody>
          <a:bodyPr>
            <a:normAutofit/>
          </a:bodyPr>
          <a:lstStyle/>
          <a:p>
            <a:r>
              <a:rPr lang="uk-UA" sz="2400" i="1" dirty="0" smtClean="0"/>
              <a:t>Харків</a:t>
            </a:r>
            <a:r>
              <a:rPr lang="uk-UA" i="1" dirty="0" smtClean="0"/>
              <a:t> на початку ВВВ</a:t>
            </a:r>
            <a:endParaRPr lang="ru-RU" i="1" dirty="0"/>
          </a:p>
        </p:txBody>
      </p:sp>
      <p:pic>
        <p:nvPicPr>
          <p:cNvPr id="5" name="Содержимое 4" descr="history_01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75112" y="2717800"/>
            <a:ext cx="3810000" cy="26098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1600" dirty="0" err="1" smtClean="0"/>
              <a:t>Напередодні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 (на 1.05.1941 р.)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Харкова</a:t>
            </a:r>
            <a:r>
              <a:rPr lang="ru-RU" sz="1600" dirty="0" smtClean="0"/>
              <a:t> ("</a:t>
            </a:r>
            <a:r>
              <a:rPr lang="ru-RU" sz="1600" dirty="0" err="1" smtClean="0"/>
              <a:t>третього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індустріального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міста</a:t>
            </a:r>
            <a:r>
              <a:rPr lang="ru-RU" sz="1600" dirty="0" smtClean="0"/>
              <a:t> </a:t>
            </a:r>
            <a:r>
              <a:rPr lang="ru-RU" sz="1600" dirty="0" err="1" smtClean="0"/>
              <a:t>Росії</a:t>
            </a:r>
            <a:r>
              <a:rPr lang="ru-RU" sz="1600" dirty="0" smtClean="0"/>
              <a:t>" - так </a:t>
            </a:r>
            <a:r>
              <a:rPr lang="ru-RU" sz="1600" dirty="0" err="1" smtClean="0"/>
              <a:t>Харків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характеризувався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наказі</a:t>
            </a:r>
            <a:r>
              <a:rPr lang="ru-RU" sz="1600" dirty="0" smtClean="0"/>
              <a:t> № 17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25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 1941 </a:t>
            </a:r>
            <a:r>
              <a:rPr lang="ru-RU" sz="1600" dirty="0" err="1" smtClean="0"/>
              <a:t>командувача</a:t>
            </a:r>
            <a:r>
              <a:rPr lang="ru-RU" sz="1600" dirty="0" smtClean="0"/>
              <a:t> </a:t>
            </a:r>
            <a:r>
              <a:rPr lang="ru-RU" sz="1600" dirty="0" err="1" smtClean="0"/>
              <a:t>німецьким</a:t>
            </a:r>
            <a:r>
              <a:rPr lang="ru-RU" sz="1600" dirty="0" smtClean="0"/>
              <a:t> 55-м </a:t>
            </a:r>
            <a:r>
              <a:rPr lang="ru-RU" sz="1600" dirty="0" err="1" smtClean="0"/>
              <a:t>армійським</a:t>
            </a:r>
            <a:r>
              <a:rPr lang="ru-RU" sz="1600" dirty="0" smtClean="0"/>
              <a:t> корпусом генерала </a:t>
            </a:r>
            <a:r>
              <a:rPr lang="ru-RU" sz="1600" dirty="0" err="1" smtClean="0"/>
              <a:t>Фіров</a:t>
            </a:r>
            <a:r>
              <a:rPr lang="ru-RU" sz="1600" dirty="0" smtClean="0"/>
              <a:t>), становила 902 312 </a:t>
            </a:r>
            <a:r>
              <a:rPr lang="ru-RU" sz="1600" dirty="0" err="1" smtClean="0"/>
              <a:t>жителів</a:t>
            </a:r>
            <a:r>
              <a:rPr lang="ru-RU" sz="1600" dirty="0" smtClean="0"/>
              <a:t>. До дня </a:t>
            </a:r>
            <a:r>
              <a:rPr lang="ru-RU" sz="1600" dirty="0" err="1" smtClean="0"/>
              <a:t>визволення</a:t>
            </a:r>
            <a:r>
              <a:rPr lang="ru-RU" sz="1600" dirty="0" smtClean="0"/>
              <a:t> 23 </a:t>
            </a:r>
            <a:r>
              <a:rPr lang="ru-RU" sz="1600" dirty="0" err="1" smtClean="0"/>
              <a:t>серпня</a:t>
            </a:r>
            <a:r>
              <a:rPr lang="ru-RU" sz="1600" dirty="0" smtClean="0"/>
              <a:t> 1943 року в </a:t>
            </a:r>
            <a:r>
              <a:rPr lang="ru-RU" sz="1600" dirty="0" err="1" smtClean="0"/>
              <a:t>місті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залишалося</a:t>
            </a:r>
            <a:r>
              <a:rPr lang="ru-RU" sz="1600" dirty="0" smtClean="0"/>
              <a:t> 180-190 тис. </a:t>
            </a:r>
            <a:r>
              <a:rPr lang="ru-RU" sz="1600" dirty="0" err="1" smtClean="0"/>
              <a:t>чоловік</a:t>
            </a:r>
            <a:r>
              <a:rPr lang="ru-RU" sz="1600" dirty="0" smtClean="0"/>
              <a:t>. 24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 1941 - </a:t>
            </a:r>
            <a:r>
              <a:rPr lang="ru-RU" sz="1600" dirty="0" err="1" smtClean="0"/>
              <a:t>чорна</a:t>
            </a:r>
            <a:r>
              <a:rPr lang="ru-RU" sz="1600" dirty="0" smtClean="0"/>
              <a:t> дата в </a:t>
            </a:r>
            <a:r>
              <a:rPr lang="ru-RU" sz="1600" dirty="0" err="1" smtClean="0"/>
              <a:t>житті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Для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харків'ян</a:t>
            </a:r>
            <a:r>
              <a:rPr lang="ru-RU" sz="1600" dirty="0" smtClean="0"/>
              <a:t> </a:t>
            </a:r>
            <a:r>
              <a:rPr lang="ru-RU" sz="1600" dirty="0" err="1" smtClean="0"/>
              <a:t>ця</a:t>
            </a:r>
            <a:r>
              <a:rPr lang="ru-RU" sz="1600" dirty="0" smtClean="0"/>
              <a:t> дата стала </a:t>
            </a:r>
            <a:r>
              <a:rPr lang="ru-RU" sz="1600" dirty="0" err="1" smtClean="0"/>
              <a:t>дійсно</a:t>
            </a:r>
            <a:r>
              <a:rPr lang="ru-RU" sz="1600" dirty="0" smtClean="0"/>
              <a:t> "</a:t>
            </a:r>
            <a:r>
              <a:rPr lang="ru-RU" sz="1600" dirty="0" err="1" smtClean="0"/>
              <a:t>чорною</a:t>
            </a:r>
            <a:r>
              <a:rPr lang="ru-RU" sz="1600" dirty="0" smtClean="0"/>
              <a:t>".</a:t>
            </a:r>
            <a:endParaRPr lang="ru-RU" sz="1600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Як </a:t>
            </a:r>
            <a:r>
              <a:rPr lang="ru-RU" sz="2800" i="1" dirty="0" err="1" smtClean="0"/>
              <a:t>це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було</a:t>
            </a:r>
            <a:r>
              <a:rPr lang="ru-RU" sz="28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information_items_690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342021" y="1743075"/>
            <a:ext cx="3276183" cy="45593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 4.00 22 </a:t>
            </a:r>
            <a:r>
              <a:rPr lang="ru-RU" dirty="0" err="1" smtClean="0"/>
              <a:t>червня</a:t>
            </a:r>
            <a:r>
              <a:rPr lang="ru-RU" dirty="0" smtClean="0"/>
              <a:t> 1941 </a:t>
            </a:r>
            <a:r>
              <a:rPr lang="ru-RU" dirty="0" err="1" smtClean="0"/>
              <a:t>командувач</a:t>
            </a:r>
            <a:r>
              <a:rPr lang="ru-RU" dirty="0" smtClean="0"/>
              <a:t> </a:t>
            </a:r>
            <a:r>
              <a:rPr lang="ru-RU" dirty="0" err="1" smtClean="0"/>
              <a:t>підняв</a:t>
            </a:r>
            <a:r>
              <a:rPr lang="ru-RU" dirty="0" smtClean="0"/>
              <a:t> по </a:t>
            </a:r>
            <a:r>
              <a:rPr lang="ru-RU" dirty="0" err="1" smtClean="0"/>
              <a:t>тривозі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гарнізону</a:t>
            </a:r>
            <a:r>
              <a:rPr lang="ru-RU" dirty="0" smtClean="0"/>
              <a:t> </a:t>
            </a:r>
            <a:r>
              <a:rPr lang="ru-RU" dirty="0" err="1" smtClean="0"/>
              <a:t>м.Харкова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повідомив</a:t>
            </a:r>
            <a:r>
              <a:rPr lang="ru-RU" dirty="0" smtClean="0"/>
              <a:t> </a:t>
            </a:r>
            <a:r>
              <a:rPr lang="ru-RU" dirty="0" err="1" smtClean="0"/>
              <a:t>першому</a:t>
            </a:r>
            <a:r>
              <a:rPr lang="ru-RU" dirty="0" smtClean="0"/>
              <a:t> секретарю обкому А. </a:t>
            </a:r>
            <a:r>
              <a:rPr lang="ru-RU" dirty="0" err="1" smtClean="0"/>
              <a:t>Єпішева</a:t>
            </a:r>
            <a:r>
              <a:rPr lang="ru-RU" dirty="0" smtClean="0"/>
              <a:t> про </a:t>
            </a:r>
            <a:r>
              <a:rPr lang="ru-RU" dirty="0" err="1" smtClean="0"/>
              <a:t>бої</a:t>
            </a:r>
            <a:r>
              <a:rPr lang="ru-RU" dirty="0" smtClean="0"/>
              <a:t> на </a:t>
            </a:r>
            <a:r>
              <a:rPr lang="ru-RU" dirty="0" err="1" smtClean="0"/>
              <a:t>кордоні</a:t>
            </a:r>
            <a:r>
              <a:rPr lang="ru-RU" dirty="0" smtClean="0"/>
              <a:t>. О 5.00 Маслов </a:t>
            </a:r>
            <a:r>
              <a:rPr lang="ru-RU" dirty="0" err="1" smtClean="0"/>
              <a:t>розкрив</a:t>
            </a:r>
            <a:r>
              <a:rPr lang="ru-RU" dirty="0" smtClean="0"/>
              <a:t> пакет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мобпланом</a:t>
            </a:r>
            <a:r>
              <a:rPr lang="ru-RU" dirty="0" smtClean="0"/>
              <a:t>, о 7.00 -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доповідав</a:t>
            </a:r>
            <a:r>
              <a:rPr lang="ru-RU" dirty="0" smtClean="0"/>
              <a:t> про початок </a:t>
            </a:r>
            <a:r>
              <a:rPr lang="ru-RU" dirty="0" err="1" smtClean="0"/>
              <a:t>роботи</a:t>
            </a:r>
            <a:r>
              <a:rPr lang="ru-RU" dirty="0" smtClean="0"/>
              <a:t> по </a:t>
            </a:r>
            <a:r>
              <a:rPr lang="ru-RU" dirty="0" err="1" smtClean="0"/>
              <a:t>мобілізації</a:t>
            </a:r>
            <a:r>
              <a:rPr lang="ru-RU" dirty="0" smtClean="0"/>
              <a:t> людей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 О 16 </a:t>
            </a:r>
            <a:r>
              <a:rPr lang="ru-RU" dirty="0" err="1" smtClean="0"/>
              <a:t>годині</a:t>
            </a:r>
            <a:r>
              <a:rPr lang="ru-RU" dirty="0" smtClean="0"/>
              <a:t> голова </a:t>
            </a:r>
            <a:r>
              <a:rPr lang="ru-RU" dirty="0" err="1" smtClean="0"/>
              <a:t>облвиконкому</a:t>
            </a:r>
            <a:r>
              <a:rPr lang="ru-RU" dirty="0" smtClean="0"/>
              <a:t> П. </a:t>
            </a:r>
            <a:r>
              <a:rPr lang="ru-RU" dirty="0" err="1" smtClean="0"/>
              <a:t>Свинаренко</a:t>
            </a:r>
            <a:r>
              <a:rPr lang="ru-RU" dirty="0" smtClean="0"/>
              <a:t> </a:t>
            </a:r>
            <a:r>
              <a:rPr lang="ru-RU" dirty="0" err="1" smtClean="0"/>
              <a:t>розкрив</a:t>
            </a:r>
            <a:r>
              <a:rPr lang="ru-RU" dirty="0" smtClean="0"/>
              <a:t> конверт </a:t>
            </a:r>
            <a:r>
              <a:rPr lang="ru-RU" dirty="0" err="1" smtClean="0"/>
              <a:t>з</a:t>
            </a:r>
            <a:r>
              <a:rPr lang="ru-RU" dirty="0" smtClean="0"/>
              <a:t> планом </a:t>
            </a:r>
            <a:r>
              <a:rPr lang="ru-RU" dirty="0" err="1" smtClean="0"/>
              <a:t>мобілізації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У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відмобілізовувати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18-ї </a:t>
            </a:r>
            <a:r>
              <a:rPr lang="ru-RU" dirty="0" err="1" smtClean="0"/>
              <a:t>армії</a:t>
            </a:r>
            <a:r>
              <a:rPr lang="ru-RU" dirty="0" smtClean="0"/>
              <a:t>, </a:t>
            </a:r>
            <a:r>
              <a:rPr lang="ru-RU" dirty="0" err="1" smtClean="0"/>
              <a:t>розгорнутої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округу. До 15 </a:t>
            </a:r>
            <a:r>
              <a:rPr lang="ru-RU" dirty="0" err="1" smtClean="0"/>
              <a:t>серпня</a:t>
            </a:r>
            <a:r>
              <a:rPr lang="ru-RU" dirty="0" smtClean="0"/>
              <a:t> закликали 13175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молодшого</a:t>
            </a:r>
            <a:r>
              <a:rPr lang="ru-RU" dirty="0" smtClean="0"/>
              <a:t> </a:t>
            </a:r>
            <a:r>
              <a:rPr lang="ru-RU" dirty="0" err="1" smtClean="0"/>
              <a:t>комскладу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55 235 </a:t>
            </a:r>
            <a:r>
              <a:rPr lang="ru-RU" dirty="0" err="1" smtClean="0"/>
              <a:t>рядових</a:t>
            </a:r>
            <a:r>
              <a:rPr lang="ru-RU" dirty="0" smtClean="0"/>
              <a:t>, </a:t>
            </a:r>
            <a:r>
              <a:rPr lang="ru-RU" dirty="0" err="1" smtClean="0"/>
              <a:t>розпочали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маршових</a:t>
            </a:r>
            <a:r>
              <a:rPr lang="ru-RU" dirty="0" smtClean="0"/>
              <a:t> </a:t>
            </a:r>
            <a:r>
              <a:rPr lang="ru-RU" dirty="0" err="1" smtClean="0"/>
              <a:t>поповнень</a:t>
            </a:r>
            <a:r>
              <a:rPr lang="ru-RU" dirty="0" smtClean="0"/>
              <a:t>. За нарядами округу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мобілізовано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19 798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керівного</a:t>
            </a:r>
            <a:r>
              <a:rPr lang="ru-RU" dirty="0" smtClean="0"/>
              <a:t> складу та 168 111 </a:t>
            </a:r>
            <a:r>
              <a:rPr lang="ru-RU" dirty="0" err="1" smtClean="0"/>
              <a:t>рядових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i="1" dirty="0" smtClean="0"/>
              <a:t>Оборона...</a:t>
            </a:r>
            <a:endParaRPr lang="ru-RU" sz="2800" i="1" dirty="0"/>
          </a:p>
        </p:txBody>
      </p:sp>
      <p:pic>
        <p:nvPicPr>
          <p:cNvPr id="5" name="Содержимое 4" descr="history_02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75112" y="3017837"/>
            <a:ext cx="3810000" cy="200977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 Коней у </a:t>
            </a:r>
            <a:r>
              <a:rPr lang="ru-RU" sz="1800" dirty="0" err="1" smtClean="0"/>
              <a:t>війська</a:t>
            </a:r>
            <a:r>
              <a:rPr lang="ru-RU" sz="1800" dirty="0" smtClean="0"/>
              <a:t> поставили </a:t>
            </a:r>
            <a:r>
              <a:rPr lang="ru-RU" sz="1800" dirty="0" err="1" smtClean="0"/>
              <a:t>втричі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передбаченого</a:t>
            </a:r>
            <a:r>
              <a:rPr lang="ru-RU" sz="1800" dirty="0" smtClean="0"/>
              <a:t> - 48 536, </a:t>
            </a:r>
            <a:r>
              <a:rPr lang="ru-RU" sz="1800" dirty="0" err="1" smtClean="0"/>
              <a:t>возів</a:t>
            </a:r>
            <a:r>
              <a:rPr lang="ru-RU" sz="1800" dirty="0" smtClean="0"/>
              <a:t> - 9 915, автотранспорт - </a:t>
            </a:r>
            <a:r>
              <a:rPr lang="ru-RU" sz="1800" dirty="0" err="1" smtClean="0"/>
              <a:t>згідно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планом: 729 </a:t>
            </a:r>
            <a:r>
              <a:rPr lang="ru-RU" sz="1800" dirty="0" err="1" smtClean="0"/>
              <a:t>легкових</a:t>
            </a:r>
            <a:r>
              <a:rPr lang="ru-RU" sz="1800" dirty="0" smtClean="0"/>
              <a:t> автомашин, 3903 </a:t>
            </a:r>
            <a:r>
              <a:rPr lang="ru-RU" sz="1800" dirty="0" err="1" smtClean="0"/>
              <a:t>вантажних</a:t>
            </a:r>
            <a:r>
              <a:rPr lang="ru-RU" sz="1800" dirty="0" smtClean="0"/>
              <a:t> ГАЗ-АА </a:t>
            </a:r>
            <a:r>
              <a:rPr lang="ru-RU" sz="1800" dirty="0" err="1" smtClean="0"/>
              <a:t>і</a:t>
            </a:r>
            <a:r>
              <a:rPr lang="ru-RU" sz="1800" dirty="0" smtClean="0"/>
              <a:t> 1303 ЗІС-5, 174 </a:t>
            </a:r>
            <a:r>
              <a:rPr lang="ru-RU" sz="1800" dirty="0" err="1" smtClean="0"/>
              <a:t>спецмашини</a:t>
            </a:r>
            <a:r>
              <a:rPr lang="ru-RU" sz="1800" dirty="0" smtClean="0"/>
              <a:t>, 249 </a:t>
            </a:r>
            <a:r>
              <a:rPr lang="ru-RU" sz="1800" dirty="0" err="1" smtClean="0"/>
              <a:t>автопричепів</a:t>
            </a:r>
            <a:r>
              <a:rPr lang="ru-RU" sz="1800" dirty="0" smtClean="0"/>
              <a:t>, 437 </a:t>
            </a:r>
            <a:r>
              <a:rPr lang="ru-RU" sz="1800" dirty="0" err="1" smtClean="0"/>
              <a:t>тракторів</a:t>
            </a:r>
            <a:r>
              <a:rPr lang="ru-RU" sz="1800" dirty="0" smtClean="0"/>
              <a:t>, 243 мотоцикла</a:t>
            </a:r>
            <a:endParaRPr lang="ru-RU" sz="1800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i="1" dirty="0" smtClean="0"/>
              <a:t>Тиловий рубіж</a:t>
            </a:r>
            <a:endParaRPr lang="ru-RU" sz="2400" i="1" dirty="0"/>
          </a:p>
        </p:txBody>
      </p:sp>
      <p:pic>
        <p:nvPicPr>
          <p:cNvPr id="5" name="Содержимое 4" descr="history_03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75112" y="2593975"/>
            <a:ext cx="3810000" cy="28575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1600" dirty="0" err="1" smtClean="0"/>
              <a:t>П'ять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тилових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оборонних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рубежів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Києвом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Полтавою до </a:t>
            </a:r>
            <a:r>
              <a:rPr lang="ru-RU" sz="1600" dirty="0" err="1" smtClean="0"/>
              <a:t>вересня</a:t>
            </a:r>
            <a:r>
              <a:rPr lang="ru-RU" sz="1600" dirty="0" smtClean="0"/>
              <a:t> 1941 року не </a:t>
            </a:r>
            <a:r>
              <a:rPr lang="ru-RU" sz="1600" dirty="0" err="1" smtClean="0"/>
              <a:t>створювали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суцільної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 оборони. На </a:t>
            </a:r>
            <a:r>
              <a:rPr lang="ru-RU" sz="1600" dirty="0" err="1" smtClean="0"/>
              <a:t>рубежі</a:t>
            </a:r>
            <a:r>
              <a:rPr lang="ru-RU" sz="1600" dirty="0" smtClean="0"/>
              <a:t> № 4 (</a:t>
            </a:r>
            <a:r>
              <a:rPr lang="ru-RU" sz="1600" dirty="0" err="1" smtClean="0"/>
              <a:t>Хорол-Сухорабівка-Кобеляки</a:t>
            </a:r>
            <a:r>
              <a:rPr lang="ru-RU" sz="1600" dirty="0" smtClean="0"/>
              <a:t>) </a:t>
            </a:r>
            <a:r>
              <a:rPr lang="ru-RU" sz="1600" dirty="0" err="1" smtClean="0"/>
              <a:t>вогневі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обладнані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на 6 </a:t>
            </a:r>
            <a:r>
              <a:rPr lang="ru-RU" sz="1600" dirty="0" err="1" smtClean="0"/>
              <a:t>батальйонів</a:t>
            </a:r>
            <a:r>
              <a:rPr lang="ru-RU" sz="1600" dirty="0" smtClean="0"/>
              <a:t>, на </a:t>
            </a:r>
            <a:r>
              <a:rPr lang="ru-RU" sz="1600" dirty="0" err="1" smtClean="0"/>
              <a:t>рубежі</a:t>
            </a:r>
            <a:r>
              <a:rPr lang="ru-RU" sz="1600" dirty="0" smtClean="0"/>
              <a:t> № 5 (</a:t>
            </a:r>
            <a:r>
              <a:rPr lang="ru-RU" sz="1600" dirty="0" err="1" smtClean="0"/>
              <a:t>Полтава-Переволочна</a:t>
            </a:r>
            <a:r>
              <a:rPr lang="ru-RU" sz="1600" dirty="0" smtClean="0"/>
              <a:t>) - на 1-2. </a:t>
            </a:r>
            <a:r>
              <a:rPr lang="ru-RU" sz="1600" dirty="0" err="1" smtClean="0"/>
              <a:t>Зачепилівський</a:t>
            </a:r>
            <a:r>
              <a:rPr lang="ru-RU" sz="1600" dirty="0" smtClean="0"/>
              <a:t> кордон </a:t>
            </a:r>
            <a:r>
              <a:rPr lang="ru-RU" sz="1600" dirty="0" err="1" smtClean="0"/>
              <a:t>вигідно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них </a:t>
            </a:r>
            <a:r>
              <a:rPr lang="ru-RU" sz="1600" dirty="0" err="1" smtClean="0"/>
              <a:t>відрізнявся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Полтави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дотягнуть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був</a:t>
            </a:r>
            <a:r>
              <a:rPr lang="ru-RU" sz="1600" dirty="0" smtClean="0"/>
              <a:t>. До моменту </a:t>
            </a:r>
            <a:r>
              <a:rPr lang="ru-RU" sz="1600" dirty="0" err="1" smtClean="0"/>
              <a:t>появи</a:t>
            </a:r>
            <a:r>
              <a:rPr lang="ru-RU" sz="1600" dirty="0" smtClean="0"/>
              <a:t> </a:t>
            </a:r>
            <a:r>
              <a:rPr lang="ru-RU" sz="1600" dirty="0" err="1" smtClean="0"/>
              <a:t>гітлерівців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єдину</a:t>
            </a:r>
            <a:r>
              <a:rPr lang="ru-RU" sz="1600" dirty="0" smtClean="0"/>
              <a:t> систему </a:t>
            </a:r>
            <a:r>
              <a:rPr lang="ru-RU" sz="1600" dirty="0" err="1" smtClean="0"/>
              <a:t>оборонних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споруд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Полтавсько-Харківському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напрямку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створити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вдалося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Горбачова Ольга, </a:t>
            </a:r>
            <a:r>
              <a:rPr lang="uk-UA" dirty="0" err="1" smtClean="0"/>
              <a:t>Гузєва</a:t>
            </a:r>
            <a:r>
              <a:rPr lang="uk-UA" dirty="0" smtClean="0"/>
              <a:t> Юлія , </a:t>
            </a:r>
            <a:r>
              <a:rPr lang="uk-UA" dirty="0" err="1" smtClean="0"/>
              <a:t>Лобян</a:t>
            </a:r>
            <a:r>
              <a:rPr lang="uk-UA" dirty="0" smtClean="0"/>
              <a:t> </a:t>
            </a:r>
            <a:r>
              <a:rPr lang="uk-UA" dirty="0" smtClean="0"/>
              <a:t>Анна, </a:t>
            </a:r>
            <a:r>
              <a:rPr lang="uk-UA" dirty="0" err="1" smtClean="0"/>
              <a:t>Дьомінов</a:t>
            </a:r>
            <a:r>
              <a:rPr lang="uk-UA" dirty="0" smtClean="0"/>
              <a:t> Денис, Нагірна Поліна!!!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2285992"/>
            <a:ext cx="4143404" cy="99955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Виконували</a:t>
            </a:r>
            <a:endParaRPr lang="ru-RU" sz="6000" dirty="0"/>
          </a:p>
        </p:txBody>
      </p:sp>
    </p:spTree>
  </p:cSld>
  <p:clrMapOvr>
    <a:masterClrMapping/>
  </p:clrMapOvr>
  <p:transition>
    <p:dissolve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E0DFE3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0DFE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</TotalTime>
  <Words>708</Words>
  <Application>Microsoft Office PowerPoint</Application>
  <PresentationFormat>Экран (4:3)</PresentationFormat>
  <Paragraphs>43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Велика Вітчизняна війна</vt:lpstr>
      <vt:lpstr>Слайд 2</vt:lpstr>
      <vt:lpstr>А що ж таке Велика Вітчизняна війна!?</vt:lpstr>
      <vt:lpstr>Слайд 4</vt:lpstr>
      <vt:lpstr>Харків на початку ВВВ</vt:lpstr>
      <vt:lpstr>Як це було. </vt:lpstr>
      <vt:lpstr>Оборона...</vt:lpstr>
      <vt:lpstr>Тиловий рубіж</vt:lpstr>
      <vt:lpstr>Горбачова Ольга, Гузєва Юлія , Лобян Анна, Дьомінов Денис, Нагірна Поліна!!!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 Вітчизняна війна</dc:title>
  <dc:creator>SamLab.ws</dc:creator>
  <cp:lastModifiedBy>SamLab.ws</cp:lastModifiedBy>
  <cp:revision>8</cp:revision>
  <dcterms:created xsi:type="dcterms:W3CDTF">2011-09-22T14:02:18Z</dcterms:created>
  <dcterms:modified xsi:type="dcterms:W3CDTF">2011-09-22T15:18:56Z</dcterms:modified>
</cp:coreProperties>
</file>