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82" r:id="rId5"/>
    <p:sldId id="281" r:id="rId6"/>
    <p:sldId id="259" r:id="rId7"/>
    <p:sldId id="260" r:id="rId8"/>
    <p:sldId id="261" r:id="rId9"/>
    <p:sldId id="276" r:id="rId10"/>
    <p:sldId id="274" r:id="rId11"/>
    <p:sldId id="275" r:id="rId12"/>
    <p:sldId id="279" r:id="rId13"/>
    <p:sldId id="262" r:id="rId14"/>
    <p:sldId id="263" r:id="rId15"/>
    <p:sldId id="264" r:id="rId16"/>
    <p:sldId id="266" r:id="rId17"/>
    <p:sldId id="267" r:id="rId18"/>
    <p:sldId id="277" r:id="rId19"/>
    <p:sldId id="278" r:id="rId20"/>
    <p:sldId id="272" r:id="rId21"/>
    <p:sldId id="273" r:id="rId22"/>
    <p:sldId id="268" r:id="rId23"/>
    <p:sldId id="269" r:id="rId24"/>
    <p:sldId id="270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7D3D7-F56B-AC4E-BAF7-6F99681785B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62C2E-BAB0-A148-A79E-33DD8E1F188E}">
      <dgm:prSet phldrT="[Text]"/>
      <dgm:spPr/>
      <dgm:t>
        <a:bodyPr/>
        <a:lstStyle/>
        <a:p>
          <a:r>
            <a:rPr lang="uk-UA" dirty="0" smtClean="0"/>
            <a:t>1988 - Палестинська </a:t>
          </a:r>
        </a:p>
        <a:p>
          <a:r>
            <a:rPr lang="uk-UA" dirty="0" smtClean="0"/>
            <a:t>національна рада </a:t>
          </a:r>
        </a:p>
        <a:p>
          <a:r>
            <a:rPr lang="uk-UA" dirty="0" smtClean="0"/>
            <a:t>ухвалила рішення </a:t>
          </a:r>
        </a:p>
        <a:p>
          <a:r>
            <a:rPr lang="uk-UA" dirty="0" smtClean="0"/>
            <a:t>щодо визнання всіх </a:t>
          </a:r>
        </a:p>
        <a:p>
          <a:r>
            <a:rPr lang="uk-UA" dirty="0" smtClean="0"/>
            <a:t>резолюцій ООН</a:t>
          </a:r>
          <a:r>
            <a:rPr lang="ru-RU" dirty="0" smtClean="0"/>
            <a:t> </a:t>
          </a:r>
        </a:p>
        <a:p>
          <a:r>
            <a:rPr lang="ru-RU" dirty="0" smtClean="0"/>
            <a:t>з палестинського питання</a:t>
          </a:r>
          <a:endParaRPr lang="en-US" dirty="0"/>
        </a:p>
      </dgm:t>
    </dgm:pt>
    <dgm:pt modelId="{110E3648-653D-B94E-B848-C5D35FA06142}" type="parTrans" cxnId="{45CF384F-8834-CB41-96F1-4A457C0BC91D}">
      <dgm:prSet/>
      <dgm:spPr/>
      <dgm:t>
        <a:bodyPr/>
        <a:lstStyle/>
        <a:p>
          <a:endParaRPr lang="en-US"/>
        </a:p>
      </dgm:t>
    </dgm:pt>
    <dgm:pt modelId="{9B877387-1716-F84A-83BB-5676081AD5E7}" type="sibTrans" cxnId="{45CF384F-8834-CB41-96F1-4A457C0BC91D}">
      <dgm:prSet/>
      <dgm:spPr/>
      <dgm:t>
        <a:bodyPr/>
        <a:lstStyle/>
        <a:p>
          <a:endParaRPr lang="en-US"/>
        </a:p>
      </dgm:t>
    </dgm:pt>
    <dgm:pt modelId="{48728AE3-8639-964C-88F0-52F1E3498103}">
      <dgm:prSet phldrT="[Text]"/>
      <dgm:spPr/>
      <dgm:t>
        <a:bodyPr/>
        <a:lstStyle/>
        <a:p>
          <a:r>
            <a:rPr lang="uk-UA" dirty="0" smtClean="0"/>
            <a:t>Помірковано </a:t>
          </a:r>
        </a:p>
        <a:p>
          <a:r>
            <a:rPr lang="uk-UA" dirty="0" smtClean="0"/>
            <a:t>жорсткий курс </a:t>
          </a:r>
        </a:p>
        <a:p>
          <a:r>
            <a:rPr lang="uk-UA" dirty="0" smtClean="0"/>
            <a:t>(фронтів лівої </a:t>
          </a:r>
        </a:p>
        <a:p>
          <a:r>
            <a:rPr lang="uk-UA" dirty="0" smtClean="0"/>
            <a:t>орієнтації</a:t>
          </a:r>
          <a:r>
            <a:rPr lang="ru-RU" dirty="0" smtClean="0"/>
            <a:t>) </a:t>
          </a:r>
          <a:endParaRPr lang="en-US" dirty="0"/>
        </a:p>
      </dgm:t>
    </dgm:pt>
    <dgm:pt modelId="{26701A5C-954C-D84D-A8DD-4C567AFC582C}" type="parTrans" cxnId="{5E57E2CC-C70A-5F4F-81BF-087408F11F82}">
      <dgm:prSet/>
      <dgm:spPr/>
      <dgm:t>
        <a:bodyPr/>
        <a:lstStyle/>
        <a:p>
          <a:endParaRPr lang="en-US"/>
        </a:p>
      </dgm:t>
    </dgm:pt>
    <dgm:pt modelId="{3A515B97-7F83-FA4A-8BC7-DD71657D9014}" type="sibTrans" cxnId="{5E57E2CC-C70A-5F4F-81BF-087408F11F82}">
      <dgm:prSet/>
      <dgm:spPr/>
      <dgm:t>
        <a:bodyPr/>
        <a:lstStyle/>
        <a:p>
          <a:endParaRPr lang="en-US"/>
        </a:p>
      </dgm:t>
    </dgm:pt>
    <dgm:pt modelId="{42530200-EA22-D64A-8C88-6194DF8B02B3}">
      <dgm:prSet phldrT="[Text]"/>
      <dgm:spPr/>
      <dgm:t>
        <a:bodyPr/>
        <a:lstStyle/>
        <a:p>
          <a:r>
            <a:rPr lang="uk-UA" dirty="0" smtClean="0"/>
            <a:t>Консервативно-</a:t>
          </a:r>
        </a:p>
        <a:p>
          <a:r>
            <a:rPr lang="uk-UA" dirty="0" smtClean="0"/>
            <a:t>компромісний курс</a:t>
          </a:r>
          <a:r>
            <a:rPr lang="ru-RU" dirty="0" smtClean="0"/>
            <a:t> </a:t>
          </a:r>
        </a:p>
        <a:p>
          <a:r>
            <a:rPr lang="ru-RU" dirty="0" smtClean="0"/>
            <a:t>(Я. </a:t>
          </a:r>
          <a:r>
            <a:rPr lang="uk-UA" dirty="0" smtClean="0"/>
            <a:t>Арафат</a:t>
          </a:r>
          <a:r>
            <a:rPr lang="ru-RU" dirty="0" smtClean="0"/>
            <a:t>)</a:t>
          </a:r>
          <a:endParaRPr lang="en-US" dirty="0"/>
        </a:p>
      </dgm:t>
    </dgm:pt>
    <dgm:pt modelId="{8AB45A5E-F0CB-FC44-B101-EEA0AEB6047F}" type="parTrans" cxnId="{0538C5FF-BCF7-4045-B761-156771A18866}">
      <dgm:prSet/>
      <dgm:spPr/>
      <dgm:t>
        <a:bodyPr/>
        <a:lstStyle/>
        <a:p>
          <a:endParaRPr lang="en-US"/>
        </a:p>
      </dgm:t>
    </dgm:pt>
    <dgm:pt modelId="{7B392D69-FB52-2947-A680-175D4C3E74FA}" type="sibTrans" cxnId="{0538C5FF-BCF7-4045-B761-156771A18866}">
      <dgm:prSet/>
      <dgm:spPr/>
      <dgm:t>
        <a:bodyPr/>
        <a:lstStyle/>
        <a:p>
          <a:endParaRPr lang="en-US"/>
        </a:p>
      </dgm:t>
    </dgm:pt>
    <dgm:pt modelId="{D61ED4A5-F41D-BA43-B8DD-3344A3E7AEB9}">
      <dgm:prSet phldrT="[Text]"/>
      <dgm:spPr/>
      <dgm:t>
        <a:bodyPr/>
        <a:lstStyle/>
        <a:p>
          <a:r>
            <a:rPr lang="uk-UA" dirty="0" smtClean="0"/>
            <a:t>Центристський</a:t>
          </a:r>
          <a:r>
            <a:rPr lang="ru-RU" dirty="0" smtClean="0"/>
            <a:t> </a:t>
          </a:r>
          <a:endParaRPr lang="en-US" dirty="0"/>
        </a:p>
      </dgm:t>
    </dgm:pt>
    <dgm:pt modelId="{37FACC2C-C582-FA40-9E1B-C5D5BBAD5D01}" type="parTrans" cxnId="{92E717CD-9705-6644-9983-228840222A7C}">
      <dgm:prSet/>
      <dgm:spPr/>
      <dgm:t>
        <a:bodyPr/>
        <a:lstStyle/>
        <a:p>
          <a:endParaRPr lang="en-US"/>
        </a:p>
      </dgm:t>
    </dgm:pt>
    <dgm:pt modelId="{0E3D1E41-C346-FF4C-8D66-41657697002A}" type="sibTrans" cxnId="{92E717CD-9705-6644-9983-228840222A7C}">
      <dgm:prSet/>
      <dgm:spPr/>
      <dgm:t>
        <a:bodyPr/>
        <a:lstStyle/>
        <a:p>
          <a:endParaRPr lang="en-US"/>
        </a:p>
      </dgm:t>
    </dgm:pt>
    <dgm:pt modelId="{8454C04F-6C1C-AB4D-AB18-B7F7B81EFFC6}" type="pres">
      <dgm:prSet presAssocID="{9027D3D7-F56B-AC4E-BAF7-6F99681785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D942AE-B63C-214B-A9FB-83996FD21BA0}" type="pres">
      <dgm:prSet presAssocID="{C3662C2E-BAB0-A148-A79E-33DD8E1F188E}" presName="hierRoot1" presStyleCnt="0">
        <dgm:presLayoutVars>
          <dgm:hierBranch val="init"/>
        </dgm:presLayoutVars>
      </dgm:prSet>
      <dgm:spPr/>
    </dgm:pt>
    <dgm:pt modelId="{99CE80E9-2457-0A40-89BC-FF7265C9E43D}" type="pres">
      <dgm:prSet presAssocID="{C3662C2E-BAB0-A148-A79E-33DD8E1F188E}" presName="rootComposite1" presStyleCnt="0"/>
      <dgm:spPr/>
    </dgm:pt>
    <dgm:pt modelId="{41EB644F-10AB-4F4F-A416-9C673C4CC701}" type="pres">
      <dgm:prSet presAssocID="{C3662C2E-BAB0-A148-A79E-33DD8E1F188E}" presName="rootText1" presStyleLbl="node0" presStyleIdx="0" presStyleCnt="1" custScaleY="168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50E7D-4510-474E-BC89-DFC1C1EED067}" type="pres">
      <dgm:prSet presAssocID="{C3662C2E-BAB0-A148-A79E-33DD8E1F188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7C04600-73C7-BA49-807F-18B41F4E9B4A}" type="pres">
      <dgm:prSet presAssocID="{C3662C2E-BAB0-A148-A79E-33DD8E1F188E}" presName="hierChild2" presStyleCnt="0"/>
      <dgm:spPr/>
    </dgm:pt>
    <dgm:pt modelId="{FA6A5AD1-9323-1F49-8D07-92BA4A63CC8B}" type="pres">
      <dgm:prSet presAssocID="{26701A5C-954C-D84D-A8DD-4C567AFC582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64AD814-9363-F34F-AC8F-2BAD8A252102}" type="pres">
      <dgm:prSet presAssocID="{48728AE3-8639-964C-88F0-52F1E3498103}" presName="hierRoot2" presStyleCnt="0">
        <dgm:presLayoutVars>
          <dgm:hierBranch val="init"/>
        </dgm:presLayoutVars>
      </dgm:prSet>
      <dgm:spPr/>
    </dgm:pt>
    <dgm:pt modelId="{6629D25C-450E-3248-BFC0-AE8765D4FEFF}" type="pres">
      <dgm:prSet presAssocID="{48728AE3-8639-964C-88F0-52F1E3498103}" presName="rootComposite" presStyleCnt="0"/>
      <dgm:spPr/>
    </dgm:pt>
    <dgm:pt modelId="{4933B4A8-30ED-854E-8382-24A5E74249BF}" type="pres">
      <dgm:prSet presAssocID="{48728AE3-8639-964C-88F0-52F1E3498103}" presName="rootText" presStyleLbl="node2" presStyleIdx="0" presStyleCnt="3" custScaleY="1510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62EA1A-78AB-514F-BBD5-0A7D755AB526}" type="pres">
      <dgm:prSet presAssocID="{48728AE3-8639-964C-88F0-52F1E3498103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8D41D3-9C4F-AF47-A6F7-DF1FBF2A7290}" type="pres">
      <dgm:prSet presAssocID="{48728AE3-8639-964C-88F0-52F1E3498103}" presName="hierChild4" presStyleCnt="0"/>
      <dgm:spPr/>
    </dgm:pt>
    <dgm:pt modelId="{CACF5DBC-D18C-0245-A533-09BEB625C421}" type="pres">
      <dgm:prSet presAssocID="{48728AE3-8639-964C-88F0-52F1E3498103}" presName="hierChild5" presStyleCnt="0"/>
      <dgm:spPr/>
    </dgm:pt>
    <dgm:pt modelId="{C8982ED8-D17E-F64D-A113-3CDDC790FA56}" type="pres">
      <dgm:prSet presAssocID="{8AB45A5E-F0CB-FC44-B101-EEA0AEB6047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6F4966D-EE09-E047-98D0-5001BA66564F}" type="pres">
      <dgm:prSet presAssocID="{42530200-EA22-D64A-8C88-6194DF8B02B3}" presName="hierRoot2" presStyleCnt="0">
        <dgm:presLayoutVars>
          <dgm:hierBranch val="init"/>
        </dgm:presLayoutVars>
      </dgm:prSet>
      <dgm:spPr/>
    </dgm:pt>
    <dgm:pt modelId="{7E4AC072-D8FC-5342-9EB0-13DF6068F12B}" type="pres">
      <dgm:prSet presAssocID="{42530200-EA22-D64A-8C88-6194DF8B02B3}" presName="rootComposite" presStyleCnt="0"/>
      <dgm:spPr/>
    </dgm:pt>
    <dgm:pt modelId="{1171E6F9-80C1-FF47-8111-3E0CC46401BA}" type="pres">
      <dgm:prSet presAssocID="{42530200-EA22-D64A-8C88-6194DF8B02B3}" presName="rootText" presStyleLbl="node2" presStyleIdx="1" presStyleCnt="3" custScaleY="150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4D8B5-E059-C842-91A9-14457C83909C}" type="pres">
      <dgm:prSet presAssocID="{42530200-EA22-D64A-8C88-6194DF8B02B3}" presName="rootConnector" presStyleLbl="node2" presStyleIdx="1" presStyleCnt="3"/>
      <dgm:spPr/>
      <dgm:t>
        <a:bodyPr/>
        <a:lstStyle/>
        <a:p>
          <a:endParaRPr lang="en-US"/>
        </a:p>
      </dgm:t>
    </dgm:pt>
    <dgm:pt modelId="{E8151F31-0E04-8F43-84E4-16A071EF8C40}" type="pres">
      <dgm:prSet presAssocID="{42530200-EA22-D64A-8C88-6194DF8B02B3}" presName="hierChild4" presStyleCnt="0"/>
      <dgm:spPr/>
    </dgm:pt>
    <dgm:pt modelId="{0220B2D0-283C-0D4F-9B35-90EBB3A66324}" type="pres">
      <dgm:prSet presAssocID="{42530200-EA22-D64A-8C88-6194DF8B02B3}" presName="hierChild5" presStyleCnt="0"/>
      <dgm:spPr/>
    </dgm:pt>
    <dgm:pt modelId="{DA475582-1B0F-3A42-8F5D-8621FFE5C811}" type="pres">
      <dgm:prSet presAssocID="{37FACC2C-C582-FA40-9E1B-C5D5BBAD5D0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997DA78-01C4-DC42-A1E7-1F2E20004982}" type="pres">
      <dgm:prSet presAssocID="{D61ED4A5-F41D-BA43-B8DD-3344A3E7AEB9}" presName="hierRoot2" presStyleCnt="0">
        <dgm:presLayoutVars>
          <dgm:hierBranch val="init"/>
        </dgm:presLayoutVars>
      </dgm:prSet>
      <dgm:spPr/>
    </dgm:pt>
    <dgm:pt modelId="{A5305B02-EDA4-0146-AA37-D061704EC85B}" type="pres">
      <dgm:prSet presAssocID="{D61ED4A5-F41D-BA43-B8DD-3344A3E7AEB9}" presName="rootComposite" presStyleCnt="0"/>
      <dgm:spPr/>
    </dgm:pt>
    <dgm:pt modelId="{060F772B-6ACE-3145-8605-E8CA9CA76972}" type="pres">
      <dgm:prSet presAssocID="{D61ED4A5-F41D-BA43-B8DD-3344A3E7AEB9}" presName="rootText" presStyleLbl="node2" presStyleIdx="2" presStyleCnt="3" custScaleY="150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172407-684F-CF4F-BCEA-33CCE6C74083}" type="pres">
      <dgm:prSet presAssocID="{D61ED4A5-F41D-BA43-B8DD-3344A3E7AEB9}" presName="rootConnector" presStyleLbl="node2" presStyleIdx="2" presStyleCnt="3"/>
      <dgm:spPr/>
      <dgm:t>
        <a:bodyPr/>
        <a:lstStyle/>
        <a:p>
          <a:endParaRPr lang="en-US"/>
        </a:p>
      </dgm:t>
    </dgm:pt>
    <dgm:pt modelId="{F0B6ECA6-5953-EF4D-87B0-9D5E5C097F61}" type="pres">
      <dgm:prSet presAssocID="{D61ED4A5-F41D-BA43-B8DD-3344A3E7AEB9}" presName="hierChild4" presStyleCnt="0"/>
      <dgm:spPr/>
    </dgm:pt>
    <dgm:pt modelId="{D094B22E-8735-3A49-8EF0-13F3A16A5C66}" type="pres">
      <dgm:prSet presAssocID="{D61ED4A5-F41D-BA43-B8DD-3344A3E7AEB9}" presName="hierChild5" presStyleCnt="0"/>
      <dgm:spPr/>
    </dgm:pt>
    <dgm:pt modelId="{42618B90-C50A-3248-A892-0B70FA9D3C06}" type="pres">
      <dgm:prSet presAssocID="{C3662C2E-BAB0-A148-A79E-33DD8E1F188E}" presName="hierChild3" presStyleCnt="0"/>
      <dgm:spPr/>
    </dgm:pt>
  </dgm:ptLst>
  <dgm:cxnLst>
    <dgm:cxn modelId="{45CF384F-8834-CB41-96F1-4A457C0BC91D}" srcId="{9027D3D7-F56B-AC4E-BAF7-6F99681785B2}" destId="{C3662C2E-BAB0-A148-A79E-33DD8E1F188E}" srcOrd="0" destOrd="0" parTransId="{110E3648-653D-B94E-B848-C5D35FA06142}" sibTransId="{9B877387-1716-F84A-83BB-5676081AD5E7}"/>
    <dgm:cxn modelId="{635E5BE4-25A7-4055-95E9-6DEBE0719957}" type="presOf" srcId="{42530200-EA22-D64A-8C88-6194DF8B02B3}" destId="{4ED4D8B5-E059-C842-91A9-14457C83909C}" srcOrd="1" destOrd="0" presId="urn:microsoft.com/office/officeart/2005/8/layout/orgChart1"/>
    <dgm:cxn modelId="{5E57E2CC-C70A-5F4F-81BF-087408F11F82}" srcId="{C3662C2E-BAB0-A148-A79E-33DD8E1F188E}" destId="{48728AE3-8639-964C-88F0-52F1E3498103}" srcOrd="0" destOrd="0" parTransId="{26701A5C-954C-D84D-A8DD-4C567AFC582C}" sibTransId="{3A515B97-7F83-FA4A-8BC7-DD71657D9014}"/>
    <dgm:cxn modelId="{4108B78C-B949-4612-9541-C4D3FA7EA758}" type="presOf" srcId="{42530200-EA22-D64A-8C88-6194DF8B02B3}" destId="{1171E6F9-80C1-FF47-8111-3E0CC46401BA}" srcOrd="0" destOrd="0" presId="urn:microsoft.com/office/officeart/2005/8/layout/orgChart1"/>
    <dgm:cxn modelId="{7C547E0D-7C83-4198-AB32-943DB54F0456}" type="presOf" srcId="{26701A5C-954C-D84D-A8DD-4C567AFC582C}" destId="{FA6A5AD1-9323-1F49-8D07-92BA4A63CC8B}" srcOrd="0" destOrd="0" presId="urn:microsoft.com/office/officeart/2005/8/layout/orgChart1"/>
    <dgm:cxn modelId="{0538C5FF-BCF7-4045-B761-156771A18866}" srcId="{C3662C2E-BAB0-A148-A79E-33DD8E1F188E}" destId="{42530200-EA22-D64A-8C88-6194DF8B02B3}" srcOrd="1" destOrd="0" parTransId="{8AB45A5E-F0CB-FC44-B101-EEA0AEB6047F}" sibTransId="{7B392D69-FB52-2947-A680-175D4C3E74FA}"/>
    <dgm:cxn modelId="{C4BEAF15-47A7-4F46-AACB-7D0F1E31E7C2}" type="presOf" srcId="{D61ED4A5-F41D-BA43-B8DD-3344A3E7AEB9}" destId="{11172407-684F-CF4F-BCEA-33CCE6C74083}" srcOrd="1" destOrd="0" presId="urn:microsoft.com/office/officeart/2005/8/layout/orgChart1"/>
    <dgm:cxn modelId="{04B874DF-2000-4BF9-8409-3030740FFBC7}" type="presOf" srcId="{48728AE3-8639-964C-88F0-52F1E3498103}" destId="{4933B4A8-30ED-854E-8382-24A5E74249BF}" srcOrd="0" destOrd="0" presId="urn:microsoft.com/office/officeart/2005/8/layout/orgChart1"/>
    <dgm:cxn modelId="{F0D86F4A-DDC9-4567-A3CE-1315A3067C8C}" type="presOf" srcId="{C3662C2E-BAB0-A148-A79E-33DD8E1F188E}" destId="{40750E7D-4510-474E-BC89-DFC1C1EED067}" srcOrd="1" destOrd="0" presId="urn:microsoft.com/office/officeart/2005/8/layout/orgChart1"/>
    <dgm:cxn modelId="{D11A53A9-66F8-4D03-98BF-A73421DF2D6E}" type="presOf" srcId="{D61ED4A5-F41D-BA43-B8DD-3344A3E7AEB9}" destId="{060F772B-6ACE-3145-8605-E8CA9CA76972}" srcOrd="0" destOrd="0" presId="urn:microsoft.com/office/officeart/2005/8/layout/orgChart1"/>
    <dgm:cxn modelId="{ADA6CCC2-B36E-4E87-92A9-EEA7034231CE}" type="presOf" srcId="{C3662C2E-BAB0-A148-A79E-33DD8E1F188E}" destId="{41EB644F-10AB-4F4F-A416-9C673C4CC701}" srcOrd="0" destOrd="0" presId="urn:microsoft.com/office/officeart/2005/8/layout/orgChart1"/>
    <dgm:cxn modelId="{E2EF48EC-D0C0-457F-85ED-57617CEBFF0E}" type="presOf" srcId="{9027D3D7-F56B-AC4E-BAF7-6F99681785B2}" destId="{8454C04F-6C1C-AB4D-AB18-B7F7B81EFFC6}" srcOrd="0" destOrd="0" presId="urn:microsoft.com/office/officeart/2005/8/layout/orgChart1"/>
    <dgm:cxn modelId="{D5651C6D-CDDE-402D-A845-770ACBA31C40}" type="presOf" srcId="{48728AE3-8639-964C-88F0-52F1E3498103}" destId="{4062EA1A-78AB-514F-BBD5-0A7D755AB526}" srcOrd="1" destOrd="0" presId="urn:microsoft.com/office/officeart/2005/8/layout/orgChart1"/>
    <dgm:cxn modelId="{B798EBFC-8607-42DE-9174-518BEA5E9CFB}" type="presOf" srcId="{8AB45A5E-F0CB-FC44-B101-EEA0AEB6047F}" destId="{C8982ED8-D17E-F64D-A113-3CDDC790FA56}" srcOrd="0" destOrd="0" presId="urn:microsoft.com/office/officeart/2005/8/layout/orgChart1"/>
    <dgm:cxn modelId="{92E717CD-9705-6644-9983-228840222A7C}" srcId="{C3662C2E-BAB0-A148-A79E-33DD8E1F188E}" destId="{D61ED4A5-F41D-BA43-B8DD-3344A3E7AEB9}" srcOrd="2" destOrd="0" parTransId="{37FACC2C-C582-FA40-9E1B-C5D5BBAD5D01}" sibTransId="{0E3D1E41-C346-FF4C-8D66-41657697002A}"/>
    <dgm:cxn modelId="{F7E386EF-41FB-4130-9A7E-3816E62B49A1}" type="presOf" srcId="{37FACC2C-C582-FA40-9E1B-C5D5BBAD5D01}" destId="{DA475582-1B0F-3A42-8F5D-8621FFE5C811}" srcOrd="0" destOrd="0" presId="urn:microsoft.com/office/officeart/2005/8/layout/orgChart1"/>
    <dgm:cxn modelId="{A4B1998C-40DD-4EAB-AD4C-075801B4B8F2}" type="presParOf" srcId="{8454C04F-6C1C-AB4D-AB18-B7F7B81EFFC6}" destId="{D5D942AE-B63C-214B-A9FB-83996FD21BA0}" srcOrd="0" destOrd="0" presId="urn:microsoft.com/office/officeart/2005/8/layout/orgChart1"/>
    <dgm:cxn modelId="{BCCD34A1-4B38-42FF-A9A5-53FE2DD2E124}" type="presParOf" srcId="{D5D942AE-B63C-214B-A9FB-83996FD21BA0}" destId="{99CE80E9-2457-0A40-89BC-FF7265C9E43D}" srcOrd="0" destOrd="0" presId="urn:microsoft.com/office/officeart/2005/8/layout/orgChart1"/>
    <dgm:cxn modelId="{1643146E-B3FD-4515-9F4B-8E2CDE05DDE6}" type="presParOf" srcId="{99CE80E9-2457-0A40-89BC-FF7265C9E43D}" destId="{41EB644F-10AB-4F4F-A416-9C673C4CC701}" srcOrd="0" destOrd="0" presId="urn:microsoft.com/office/officeart/2005/8/layout/orgChart1"/>
    <dgm:cxn modelId="{D182C964-C0F5-43D7-8B07-6BDCE802CEA4}" type="presParOf" srcId="{99CE80E9-2457-0A40-89BC-FF7265C9E43D}" destId="{40750E7D-4510-474E-BC89-DFC1C1EED067}" srcOrd="1" destOrd="0" presId="urn:microsoft.com/office/officeart/2005/8/layout/orgChart1"/>
    <dgm:cxn modelId="{CCFEAC1C-EE4C-49FB-B77D-EC5E10DE565C}" type="presParOf" srcId="{D5D942AE-B63C-214B-A9FB-83996FD21BA0}" destId="{87C04600-73C7-BA49-807F-18B41F4E9B4A}" srcOrd="1" destOrd="0" presId="urn:microsoft.com/office/officeart/2005/8/layout/orgChart1"/>
    <dgm:cxn modelId="{D510535A-6ED6-44A9-8570-3D2AA698FB00}" type="presParOf" srcId="{87C04600-73C7-BA49-807F-18B41F4E9B4A}" destId="{FA6A5AD1-9323-1F49-8D07-92BA4A63CC8B}" srcOrd="0" destOrd="0" presId="urn:microsoft.com/office/officeart/2005/8/layout/orgChart1"/>
    <dgm:cxn modelId="{23420A56-1F4E-4E92-88DB-06E41BAB4A0D}" type="presParOf" srcId="{87C04600-73C7-BA49-807F-18B41F4E9B4A}" destId="{264AD814-9363-F34F-AC8F-2BAD8A252102}" srcOrd="1" destOrd="0" presId="urn:microsoft.com/office/officeart/2005/8/layout/orgChart1"/>
    <dgm:cxn modelId="{67B47FAD-C0D1-4AD8-9D71-7643BCD8317E}" type="presParOf" srcId="{264AD814-9363-F34F-AC8F-2BAD8A252102}" destId="{6629D25C-450E-3248-BFC0-AE8765D4FEFF}" srcOrd="0" destOrd="0" presId="urn:microsoft.com/office/officeart/2005/8/layout/orgChart1"/>
    <dgm:cxn modelId="{0403EB7D-2B59-40A2-ACD8-BE01162231D2}" type="presParOf" srcId="{6629D25C-450E-3248-BFC0-AE8765D4FEFF}" destId="{4933B4A8-30ED-854E-8382-24A5E74249BF}" srcOrd="0" destOrd="0" presId="urn:microsoft.com/office/officeart/2005/8/layout/orgChart1"/>
    <dgm:cxn modelId="{8EF0C688-95CD-4D6E-B20E-80DA7C70E8C2}" type="presParOf" srcId="{6629D25C-450E-3248-BFC0-AE8765D4FEFF}" destId="{4062EA1A-78AB-514F-BBD5-0A7D755AB526}" srcOrd="1" destOrd="0" presId="urn:microsoft.com/office/officeart/2005/8/layout/orgChart1"/>
    <dgm:cxn modelId="{B301ADC7-ABD7-44D1-8C35-7862438726ED}" type="presParOf" srcId="{264AD814-9363-F34F-AC8F-2BAD8A252102}" destId="{BF8D41D3-9C4F-AF47-A6F7-DF1FBF2A7290}" srcOrd="1" destOrd="0" presId="urn:microsoft.com/office/officeart/2005/8/layout/orgChart1"/>
    <dgm:cxn modelId="{27819B83-D0E3-4067-835A-41BB3D37C497}" type="presParOf" srcId="{264AD814-9363-F34F-AC8F-2BAD8A252102}" destId="{CACF5DBC-D18C-0245-A533-09BEB625C421}" srcOrd="2" destOrd="0" presId="urn:microsoft.com/office/officeart/2005/8/layout/orgChart1"/>
    <dgm:cxn modelId="{65F3F67D-63B3-4E2C-8024-B87ACDD2EF07}" type="presParOf" srcId="{87C04600-73C7-BA49-807F-18B41F4E9B4A}" destId="{C8982ED8-D17E-F64D-A113-3CDDC790FA56}" srcOrd="2" destOrd="0" presId="urn:microsoft.com/office/officeart/2005/8/layout/orgChart1"/>
    <dgm:cxn modelId="{4C14DF3F-C522-46B4-971E-41AB356EF1B8}" type="presParOf" srcId="{87C04600-73C7-BA49-807F-18B41F4E9B4A}" destId="{66F4966D-EE09-E047-98D0-5001BA66564F}" srcOrd="3" destOrd="0" presId="urn:microsoft.com/office/officeart/2005/8/layout/orgChart1"/>
    <dgm:cxn modelId="{DC9A8B43-5855-49E8-A70E-15FE806D72DB}" type="presParOf" srcId="{66F4966D-EE09-E047-98D0-5001BA66564F}" destId="{7E4AC072-D8FC-5342-9EB0-13DF6068F12B}" srcOrd="0" destOrd="0" presId="urn:microsoft.com/office/officeart/2005/8/layout/orgChart1"/>
    <dgm:cxn modelId="{CD890F96-C31E-4F84-BEC1-91A18ABEE5D8}" type="presParOf" srcId="{7E4AC072-D8FC-5342-9EB0-13DF6068F12B}" destId="{1171E6F9-80C1-FF47-8111-3E0CC46401BA}" srcOrd="0" destOrd="0" presId="urn:microsoft.com/office/officeart/2005/8/layout/orgChart1"/>
    <dgm:cxn modelId="{ED426429-7963-4A6B-AA61-DC34D67B3C3D}" type="presParOf" srcId="{7E4AC072-D8FC-5342-9EB0-13DF6068F12B}" destId="{4ED4D8B5-E059-C842-91A9-14457C83909C}" srcOrd="1" destOrd="0" presId="urn:microsoft.com/office/officeart/2005/8/layout/orgChart1"/>
    <dgm:cxn modelId="{2EB1A71F-85DC-4C4E-BA11-284069E581B3}" type="presParOf" srcId="{66F4966D-EE09-E047-98D0-5001BA66564F}" destId="{E8151F31-0E04-8F43-84E4-16A071EF8C40}" srcOrd="1" destOrd="0" presId="urn:microsoft.com/office/officeart/2005/8/layout/orgChart1"/>
    <dgm:cxn modelId="{FF2EC3FA-5B77-4A93-AE0A-966407DC7714}" type="presParOf" srcId="{66F4966D-EE09-E047-98D0-5001BA66564F}" destId="{0220B2D0-283C-0D4F-9B35-90EBB3A66324}" srcOrd="2" destOrd="0" presId="urn:microsoft.com/office/officeart/2005/8/layout/orgChart1"/>
    <dgm:cxn modelId="{FE60A77A-A90C-4AEA-999C-6DFE4E46B239}" type="presParOf" srcId="{87C04600-73C7-BA49-807F-18B41F4E9B4A}" destId="{DA475582-1B0F-3A42-8F5D-8621FFE5C811}" srcOrd="4" destOrd="0" presId="urn:microsoft.com/office/officeart/2005/8/layout/orgChart1"/>
    <dgm:cxn modelId="{A12B7EF3-500C-4D0A-94EB-F120CE8D0F5A}" type="presParOf" srcId="{87C04600-73C7-BA49-807F-18B41F4E9B4A}" destId="{1997DA78-01C4-DC42-A1E7-1F2E20004982}" srcOrd="5" destOrd="0" presId="urn:microsoft.com/office/officeart/2005/8/layout/orgChart1"/>
    <dgm:cxn modelId="{4A2464D2-2F20-44FD-9C7A-19783BCE7227}" type="presParOf" srcId="{1997DA78-01C4-DC42-A1E7-1F2E20004982}" destId="{A5305B02-EDA4-0146-AA37-D061704EC85B}" srcOrd="0" destOrd="0" presId="urn:microsoft.com/office/officeart/2005/8/layout/orgChart1"/>
    <dgm:cxn modelId="{A864943E-9676-4521-AD44-C06BFBEB907D}" type="presParOf" srcId="{A5305B02-EDA4-0146-AA37-D061704EC85B}" destId="{060F772B-6ACE-3145-8605-E8CA9CA76972}" srcOrd="0" destOrd="0" presId="urn:microsoft.com/office/officeart/2005/8/layout/orgChart1"/>
    <dgm:cxn modelId="{7D154A0A-E3F6-479F-99D2-E2802AEBE12D}" type="presParOf" srcId="{A5305B02-EDA4-0146-AA37-D061704EC85B}" destId="{11172407-684F-CF4F-BCEA-33CCE6C74083}" srcOrd="1" destOrd="0" presId="urn:microsoft.com/office/officeart/2005/8/layout/orgChart1"/>
    <dgm:cxn modelId="{57BF6C8F-CD26-4738-9D51-832A8117E409}" type="presParOf" srcId="{1997DA78-01C4-DC42-A1E7-1F2E20004982}" destId="{F0B6ECA6-5953-EF4D-87B0-9D5E5C097F61}" srcOrd="1" destOrd="0" presId="urn:microsoft.com/office/officeart/2005/8/layout/orgChart1"/>
    <dgm:cxn modelId="{51D1F328-57EF-42F2-99F0-5AA9051B75E1}" type="presParOf" srcId="{1997DA78-01C4-DC42-A1E7-1F2E20004982}" destId="{D094B22E-8735-3A49-8EF0-13F3A16A5C66}" srcOrd="2" destOrd="0" presId="urn:microsoft.com/office/officeart/2005/8/layout/orgChart1"/>
    <dgm:cxn modelId="{69168682-4CAE-4C39-92AE-6F0D225BDD33}" type="presParOf" srcId="{D5D942AE-B63C-214B-A9FB-83996FD21BA0}" destId="{42618B90-C50A-3248-A892-0B70FA9D3C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75582-1B0F-3A42-8F5D-8621FFE5C811}">
      <dsp:nvSpPr>
        <dsp:cNvPr id="0" name=""/>
        <dsp:cNvSpPr/>
      </dsp:nvSpPr>
      <dsp:spPr>
        <a:xfrm>
          <a:off x="4114799" y="209971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82ED8-D17E-F64D-A113-3CDDC790FA56}">
      <dsp:nvSpPr>
        <dsp:cNvPr id="0" name=""/>
        <dsp:cNvSpPr/>
      </dsp:nvSpPr>
      <dsp:spPr>
        <a:xfrm>
          <a:off x="4069079" y="2099714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A5AD1-9323-1F49-8D07-92BA4A63CC8B}">
      <dsp:nvSpPr>
        <dsp:cNvPr id="0" name=""/>
        <dsp:cNvSpPr/>
      </dsp:nvSpPr>
      <dsp:spPr>
        <a:xfrm>
          <a:off x="1203548" y="2099714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B644F-10AB-4F4F-A416-9C673C4CC701}">
      <dsp:nvSpPr>
        <dsp:cNvPr id="0" name=""/>
        <dsp:cNvSpPr/>
      </dsp:nvSpPr>
      <dsp:spPr>
        <a:xfrm>
          <a:off x="2911803" y="74169"/>
          <a:ext cx="2405992" cy="20255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1988 - Палестинська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національна рада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ухвалила рішення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щодо визнання всіх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резолюцій ООН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 палестинського питання</a:t>
          </a:r>
          <a:endParaRPr lang="en-US" sz="1700" kern="1200" dirty="0"/>
        </a:p>
      </dsp:txBody>
      <dsp:txXfrm>
        <a:off x="2911803" y="74169"/>
        <a:ext cx="2405992" cy="2025545"/>
      </dsp:txXfrm>
    </dsp:sp>
    <dsp:sp modelId="{4933B4A8-30ED-854E-8382-24A5E74249BF}">
      <dsp:nvSpPr>
        <dsp:cNvPr id="0" name=""/>
        <dsp:cNvSpPr/>
      </dsp:nvSpPr>
      <dsp:spPr>
        <a:xfrm>
          <a:off x="552" y="2604973"/>
          <a:ext cx="2405992" cy="1816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Помірковано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жорсткий курс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(фронтів лівої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орієнтації</a:t>
          </a:r>
          <a:r>
            <a:rPr lang="ru-RU" sz="1700" kern="1200" dirty="0" smtClean="0"/>
            <a:t>) </a:t>
          </a:r>
          <a:endParaRPr lang="en-US" sz="1700" kern="1200" dirty="0"/>
        </a:p>
      </dsp:txBody>
      <dsp:txXfrm>
        <a:off x="552" y="2604973"/>
        <a:ext cx="2405992" cy="1816656"/>
      </dsp:txXfrm>
    </dsp:sp>
    <dsp:sp modelId="{1171E6F9-80C1-FF47-8111-3E0CC46401BA}">
      <dsp:nvSpPr>
        <dsp:cNvPr id="0" name=""/>
        <dsp:cNvSpPr/>
      </dsp:nvSpPr>
      <dsp:spPr>
        <a:xfrm>
          <a:off x="2911803" y="2604973"/>
          <a:ext cx="2405992" cy="1812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Консервативно-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компромісний курс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(Я. </a:t>
          </a:r>
          <a:r>
            <a:rPr lang="uk-UA" sz="1700" kern="1200" dirty="0" smtClean="0"/>
            <a:t>Арафат</a:t>
          </a:r>
          <a:r>
            <a:rPr lang="ru-RU" sz="1700" kern="1200" dirty="0" smtClean="0"/>
            <a:t>)</a:t>
          </a:r>
          <a:endParaRPr lang="en-US" sz="1700" kern="1200" dirty="0"/>
        </a:p>
      </dsp:txBody>
      <dsp:txXfrm>
        <a:off x="2911803" y="2604973"/>
        <a:ext cx="2405992" cy="1812602"/>
      </dsp:txXfrm>
    </dsp:sp>
    <dsp:sp modelId="{060F772B-6ACE-3145-8605-E8CA9CA76972}">
      <dsp:nvSpPr>
        <dsp:cNvPr id="0" name=""/>
        <dsp:cNvSpPr/>
      </dsp:nvSpPr>
      <dsp:spPr>
        <a:xfrm>
          <a:off x="5823054" y="2604973"/>
          <a:ext cx="2405992" cy="18124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Центристський</a:t>
          </a:r>
          <a:r>
            <a:rPr lang="ru-RU" sz="1700" kern="1200" dirty="0" smtClean="0"/>
            <a:t> </a:t>
          </a:r>
          <a:endParaRPr lang="en-US" sz="1700" kern="1200" dirty="0"/>
        </a:p>
      </dsp:txBody>
      <dsp:txXfrm>
        <a:off x="5823054" y="2604973"/>
        <a:ext cx="2405992" cy="181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75EE28E2-C225-4ACA-AD3E-61D98E031D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15F48F1-9EB5-4B6C-9E22-226D74C6B9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1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56B6A7-3BDC-4932-A4F2-E2101BF80EA7}" type="slidenum">
              <a:rPr lang="ru-RU">
                <a:latin typeface="Times New Roman" panose="02020603050405020304" pitchFamily="18" charset="0"/>
              </a:rPr>
              <a:pPr/>
              <a:t>1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57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93D643-9DD8-4745-9765-537C53AF2AF9}" type="slidenum">
              <a:rPr lang="ru-RU">
                <a:latin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961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95545B-3F7D-4753-84EA-0266DF903191}" type="slidenum">
              <a:rPr lang="ru-RU">
                <a:latin typeface="Times New Roman" panose="02020603050405020304" pitchFamily="18" charset="0"/>
              </a:rPr>
              <a:pPr/>
              <a:t>3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9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01B3A3-8F41-4D22-84FD-262CBA953560}" type="slidenum">
              <a:rPr lang="ru-RU">
                <a:latin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84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D9AA56-8B6A-4312-B86E-819976E52FAE}" type="slidenum">
              <a:rPr lang="ru-RU">
                <a:latin typeface="Times New Roman" panose="02020603050405020304" pitchFamily="18" charset="0"/>
              </a:rPr>
              <a:pPr/>
              <a:t>7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61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B9C767-D00B-4FB0-BCA6-B099ECD49152}" type="slidenum">
              <a:rPr lang="ru-RU">
                <a:latin typeface="Times New Roman" panose="02020603050405020304" pitchFamily="18" charset="0"/>
              </a:rPr>
              <a:pPr/>
              <a:t>8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C4C1FE-5FE8-4376-BCA9-227AE3103090}" type="slidenum">
              <a:rPr lang="ru-RU">
                <a:latin typeface="Times New Roman" panose="02020603050405020304" pitchFamily="18" charset="0"/>
              </a:rPr>
              <a:pPr/>
              <a:t>13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01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E3CB49-1C7E-45FA-BC10-FF753652397D}" type="slidenum">
              <a:rPr lang="ru-RU">
                <a:latin typeface="Times New Roman" panose="02020603050405020304" pitchFamily="18" charset="0"/>
              </a:rPr>
              <a:pPr/>
              <a:t>14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26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414555-E00C-475C-9154-10241D14C5F3}" type="slidenum">
              <a:rPr lang="ru-RU">
                <a:latin typeface="Times New Roman" panose="02020603050405020304" pitchFamily="18" charset="0"/>
              </a:rPr>
              <a:pPr/>
              <a:t>15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594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4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FC5DBF-B70B-48DA-B605-58E9A8CA62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D81E5-124B-4AAD-B7A9-BB4DFC3620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CCA1-56A1-42A2-866D-866B9E4630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3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8406C-690C-4044-ADB7-95A6A7646A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F874F-E211-4EEB-BB92-9D3524E185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61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CEDB2-3F9D-4F38-B70C-BF8B1D4BAB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2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1AB7E-ACD4-4957-A974-06D753F830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3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C6177-CE38-4D86-94CB-836C90C4D1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FE71-5059-4654-B86C-9385F838F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4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5FEDB-66D5-4A13-BE95-6AED4B34CC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09975-F0B6-49A7-A824-737454B6D3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9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6B398-BE5C-45CC-BF85-A8351B25F4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5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FD828-370A-4705-B413-5B60BEAC4E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8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F069-B549-4485-B82A-5EC1FE242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7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583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83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83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583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583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583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583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  <p:sp>
          <p:nvSpPr>
            <p:cNvPr id="583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83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583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583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C6EFFB8-75D5-4841-B2B8-23C66444A20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3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49"/>
          <p:cNvSpPr>
            <a:spLocks noGrp="1" noChangeArrowheads="1"/>
          </p:cNvSpPr>
          <p:nvPr>
            <p:ph type="ctrTitle"/>
          </p:nvPr>
        </p:nvSpPr>
        <p:spPr>
          <a:xfrm>
            <a:off x="1295400" y="609600"/>
            <a:ext cx="6475413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/>
              <a:t>ПАЛЕСТИНСЬКЕ ПИТАННЯ</a:t>
            </a:r>
          </a:p>
        </p:txBody>
      </p:sp>
      <p:sp>
        <p:nvSpPr>
          <p:cNvPr id="9216" name="Rectangle 2048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3429000"/>
            <a:ext cx="41148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latin typeface="Candara" panose="020E0502030303020204" pitchFamily="34" charset="0"/>
              </a:rPr>
              <a:t>Робота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Candara" panose="020E0502030303020204" pitchFamily="34" charset="0"/>
              </a:rPr>
              <a:t>Учня</a:t>
            </a:r>
            <a:r>
              <a:rPr lang="ru-RU" dirty="0" smtClean="0">
                <a:latin typeface="Candara" panose="020E0502030303020204" pitchFamily="34" charset="0"/>
              </a:rPr>
              <a:t> 10 </a:t>
            </a:r>
            <a:r>
              <a:rPr lang="ru-RU" dirty="0" err="1" smtClean="0">
                <a:latin typeface="Candara" panose="020E0502030303020204" pitchFamily="34" charset="0"/>
              </a:rPr>
              <a:t>класу</a:t>
            </a:r>
            <a:endParaRPr lang="ru-RU" dirty="0" smtClean="0"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err="1" smtClean="0">
                <a:latin typeface="Candara" panose="020E0502030303020204" pitchFamily="34" charset="0"/>
              </a:rPr>
              <a:t>Пур</a:t>
            </a:r>
            <a:r>
              <a:rPr lang="uk-UA" dirty="0" err="1" smtClean="0">
                <a:latin typeface="Candara" panose="020E0502030303020204" pitchFamily="34" charset="0"/>
              </a:rPr>
              <a:t>ія</a:t>
            </a:r>
            <a:r>
              <a:rPr lang="uk-UA" dirty="0" smtClean="0">
                <a:latin typeface="Candara" panose="020E0502030303020204" pitchFamily="34" charset="0"/>
              </a:rPr>
              <a:t> Руслана</a:t>
            </a:r>
            <a:endParaRPr lang="ru-RU" dirty="0" smtClean="0">
              <a:latin typeface="Candara" panose="020E0502030303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3076" name="Picture 2052" descr="715786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41148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Проблема біженців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ea typeface="ＭＳ Ｐゴシック" panose="020B0600070205080204" pitchFamily="34" charset="-128"/>
              </a:rPr>
              <a:t>Ізраїльська версія: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uk-UA" smtClean="0">
                <a:ea typeface="ＭＳ Ｐゴシック" panose="020B0600070205080204" pitchFamily="34" charset="-128"/>
              </a:rPr>
              <a:t>добровільне переселення</a:t>
            </a:r>
          </a:p>
          <a:p>
            <a:pPr eaLnBrk="1" hangingPunct="1">
              <a:buFontTx/>
              <a:buNone/>
            </a:pPr>
            <a:endParaRPr lang="uk-UA" sz="200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uk-UA" sz="2000" smtClean="0">
                <a:ea typeface="ＭＳ Ｐゴシック" panose="020B0600070205080204" pitchFamily="34" charset="-128"/>
              </a:rPr>
              <a:t>     Б</a:t>
            </a:r>
            <a:r>
              <a:rPr lang="en-US" sz="2000" smtClean="0">
                <a:ea typeface="ＭＳ Ｐゴシック" panose="020B0600070205080204" pitchFamily="34" charset="-128"/>
              </a:rPr>
              <a:t>ільше 75% біженців</a:t>
            </a:r>
            <a:r>
              <a:rPr lang="uk-UA" sz="2000" smtClean="0">
                <a:ea typeface="ＭＳ Ｐゴシック" panose="020B0600070205080204" pitchFamily="34" charset="-128"/>
              </a:rPr>
              <a:t> </a:t>
            </a:r>
            <a:r>
              <a:rPr lang="en-US" sz="2000" smtClean="0">
                <a:ea typeface="ＭＳ Ｐゴシック" panose="020B0600070205080204" pitchFamily="34" charset="-128"/>
              </a:rPr>
              <a:t>залишили місця проживання добровільно на заклик арабських лідерів, щоб не заважати діям арабських армій. Лише 25% біженців покинули домівки з примусу</a:t>
            </a:r>
            <a:r>
              <a:rPr lang="uk-UA" sz="2000" smtClean="0">
                <a:ea typeface="ＭＳ Ｐゴシック" panose="020B0600070205080204" pitchFamily="34" charset="-128"/>
              </a:rPr>
              <a:t> </a:t>
            </a:r>
            <a:r>
              <a:rPr lang="en-US" sz="2000" smtClean="0">
                <a:ea typeface="ＭＳ Ｐゴシック" panose="020B0600070205080204" pitchFamily="34" charset="-128"/>
              </a:rPr>
              <a:t>ізраїльської армії.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b="1" smtClean="0">
                <a:ea typeface="ＭＳ Ｐゴシック" panose="020B0600070205080204" pitchFamily="34" charset="-128"/>
              </a:rPr>
              <a:t>Араб</a:t>
            </a:r>
            <a:r>
              <a:rPr lang="en-US" b="1" smtClean="0">
                <a:ea typeface="ＭＳ Ｐゴシック" panose="020B0600070205080204" pitchFamily="34" charset="-128"/>
              </a:rPr>
              <a:t>ська версія: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uk-UA" smtClean="0">
                <a:ea typeface="ＭＳ Ｐゴシック" panose="020B0600070205080204" pitchFamily="34" charset="-128"/>
              </a:rPr>
              <a:t>сплановане вигнання</a:t>
            </a:r>
          </a:p>
          <a:p>
            <a:pPr eaLnBrk="1" hangingPunct="1">
              <a:buFontTx/>
              <a:buNone/>
            </a:pPr>
            <a:endParaRPr lang="uk-UA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uk-UA" sz="2000" smtClean="0">
                <a:ea typeface="ＭＳ Ｐゴシック" panose="020B0600070205080204" pitchFamily="34" charset="-128"/>
              </a:rPr>
              <a:t>     Б</a:t>
            </a:r>
            <a:r>
              <a:rPr lang="en-US" sz="2000" smtClean="0">
                <a:ea typeface="ＭＳ Ｐゴシック" panose="020B0600070205080204" pitchFamily="34" charset="-128"/>
              </a:rPr>
              <a:t>ільшість біженців було вигнано зі своїх будинків ізраїльською армією насильно. </a:t>
            </a:r>
            <a:r>
              <a:rPr lang="ru-RU" sz="2000" smtClean="0">
                <a:ea typeface="ＭＳ Ｐゴシック" panose="020B0600070205080204" pitchFamily="34" charset="-128"/>
              </a:rPr>
              <a:t>Цей процес мав цілеспрямований характер і мав на меті етнічну чистку території.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505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Розміщення біженців</a:t>
            </a:r>
          </a:p>
        </p:txBody>
      </p:sp>
      <p:pic>
        <p:nvPicPr>
          <p:cNvPr id="11267" name="Picture 4" descr="refugee_cam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0"/>
            <a:ext cx="5430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842" name="Group 66"/>
          <p:cNvGraphicFramePr>
            <a:graphicFrameLocks noGrp="1"/>
          </p:cNvGraphicFramePr>
          <p:nvPr>
            <p:ph idx="1"/>
          </p:nvPr>
        </p:nvGraphicFramePr>
        <p:xfrm>
          <a:off x="228600" y="2057400"/>
          <a:ext cx="3352800" cy="3646488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</a:tblGrid>
              <a:tr h="66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Ліван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328 360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Сирія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308 410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Йорданія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1 047 940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Західний берег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477 190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Сектор Газа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586 540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ko-KR" smtClean="0"/>
              <a:t>Об</a:t>
            </a:r>
            <a:r>
              <a:rPr lang="en-US" altLang="ko-KR" smtClean="0"/>
              <a:t>’</a:t>
            </a:r>
            <a:r>
              <a:rPr lang="uk-UA" altLang="ko-KR" smtClean="0"/>
              <a:t>єкт конфлікту</a:t>
            </a:r>
            <a:endParaRPr lang="uk-U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pPr eaLnBrk="1" hangingPunct="1"/>
            <a:r>
              <a:rPr lang="uk-UA" altLang="ko-KR" smtClean="0">
                <a:ea typeface="ＭＳ Ｐゴシック" panose="020B0600070205080204" pitchFamily="34" charset="-128"/>
              </a:rPr>
              <a:t>суперечка за території </a:t>
            </a:r>
          </a:p>
          <a:p>
            <a:pPr eaLnBrk="1" hangingPunct="1"/>
            <a:r>
              <a:rPr lang="uk-UA" altLang="ko-KR" smtClean="0">
                <a:ea typeface="ＭＳ Ｐゴシック" panose="020B0600070205080204" pitchFamily="34" charset="-128"/>
              </a:rPr>
              <a:t>майбутнє єврейських поселень</a:t>
            </a:r>
          </a:p>
          <a:p>
            <a:pPr eaLnBrk="1" hangingPunct="1"/>
            <a:r>
              <a:rPr lang="uk-UA" altLang="ko-KR" smtClean="0">
                <a:ea typeface="ＭＳ Ｐゴシック" panose="020B0600070205080204" pitchFamily="34" charset="-128"/>
              </a:rPr>
              <a:t>доля палестинських біженців та їхніх нащадків </a:t>
            </a:r>
          </a:p>
          <a:p>
            <a:pPr eaLnBrk="1" hangingPunct="1"/>
            <a:r>
              <a:rPr lang="uk-UA" altLang="ko-KR" smtClean="0">
                <a:ea typeface="ＭＳ Ｐゴシック" panose="020B0600070205080204" pitchFamily="34" charset="-128"/>
              </a:rPr>
              <a:t>питання про релігійні святині іудаїзму, християнства та ісламу, в т.ч. питання про статус Єрусалиму  </a:t>
            </a:r>
            <a:endParaRPr lang="uk-UA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smtClean="0"/>
              <a:t>Палестинський рух опору</a:t>
            </a:r>
            <a:r>
              <a:rPr lang="uk-UA" sz="4000" smtClean="0"/>
              <a:t> </a:t>
            </a:r>
            <a:endParaRPr lang="ru-RU" sz="4000" smtClean="0"/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343400"/>
          </a:xfrm>
        </p:spPr>
        <p:txBody>
          <a:bodyPr/>
          <a:lstStyle/>
          <a:p>
            <a:pPr eaLnBrk="1" hangingPunct="1"/>
            <a:r>
              <a:rPr lang="uk-UA" sz="2600" smtClean="0">
                <a:ea typeface="ＭＳ Ｐゴシック" panose="020B0600070205080204" pitchFamily="34" charset="-128"/>
              </a:rPr>
              <a:t>40-50-і рр. — зародження, формування перших партизанських загонів</a:t>
            </a:r>
            <a:endParaRPr lang="ru-RU" sz="2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uk-UA" sz="2600" smtClean="0">
                <a:ea typeface="ＭＳ Ｐゴシック" panose="020B0600070205080204" pitchFamily="34" charset="-128"/>
              </a:rPr>
              <a:t>60-і рр. - становлення Організації визволення Палестини, прагнення деяких країн використати ПРО для зміцнення власних позицій в арабському світі</a:t>
            </a:r>
            <a:r>
              <a:rPr lang="ru-RU" sz="26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uk-UA" sz="2600" smtClean="0">
                <a:ea typeface="ＭＳ Ｐゴシック" panose="020B0600070205080204" pitchFamily="34" charset="-128"/>
              </a:rPr>
              <a:t>70-поч.90-х — формування реалістичної програми вирішення</a:t>
            </a:r>
            <a:r>
              <a:rPr lang="ru-RU" sz="2600" smtClean="0">
                <a:ea typeface="ＭＳ Ｐゴシック" panose="020B0600070205080204" pitchFamily="34" charset="-128"/>
              </a:rPr>
              <a:t> палестинського питання, </a:t>
            </a:r>
            <a:r>
              <a:rPr lang="uk-UA" sz="2600" smtClean="0">
                <a:ea typeface="ＭＳ Ｐゴシック" panose="020B0600070205080204" pitchFamily="34" charset="-128"/>
              </a:rPr>
              <a:t>«концепція обмеженої державності»</a:t>
            </a:r>
          </a:p>
          <a:p>
            <a:pPr eaLnBrk="1" hangingPunct="1"/>
            <a:endParaRPr lang="ru-RU" sz="2600" smtClean="0">
              <a:ea typeface="ＭＳ Ｐゴシック" panose="020B0600070205080204" pitchFamily="34" charset="-128"/>
            </a:endParaRPr>
          </a:p>
        </p:txBody>
      </p:sp>
      <p:pic>
        <p:nvPicPr>
          <p:cNvPr id="13316" name="Picture 12" descr="180px-Arab_Liberation_Army_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 descr="palest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44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b="1" smtClean="0"/>
              <a:t>Розкол палестинського руху опору</a:t>
            </a:r>
            <a:endParaRPr lang="ru-RU" sz="4000" smtClean="0"/>
          </a:p>
        </p:txBody>
      </p:sp>
      <p:graphicFrame>
        <p:nvGraphicFramePr>
          <p:cNvPr id="16" name="SmartArt Placeholder 15"/>
          <p:cNvGraphicFramePr>
            <a:graphicFrameLocks noGrp="1"/>
          </p:cNvGraphicFramePr>
          <p:nvPr>
            <p:ph type="dgm" idx="1"/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Ісламізація </a:t>
            </a:r>
            <a:br>
              <a:rPr lang="ru-RU" sz="4000" b="1" smtClean="0"/>
            </a:br>
            <a:r>
              <a:rPr lang="ru-RU" sz="4000" b="1" smtClean="0"/>
              <a:t>Палестинського руху опору</a:t>
            </a:r>
            <a:r>
              <a:rPr lang="ru-RU" smtClean="0"/>
              <a:t> 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19400" y="1752600"/>
            <a:ext cx="6172200" cy="4191000"/>
          </a:xfrm>
        </p:spPr>
        <p:txBody>
          <a:bodyPr/>
          <a:lstStyle/>
          <a:p>
            <a:pPr eaLnBrk="1" hangingPunct="1"/>
            <a:r>
              <a:rPr lang="ru-RU" sz="2800" smtClean="0">
                <a:ea typeface="ＭＳ Ｐゴシック" panose="020B0600070205080204" pitchFamily="34" charset="-128"/>
              </a:rPr>
              <a:t>Січень 2006 року – перемога ХАМАСу на парламентських виборах</a:t>
            </a:r>
            <a:endParaRPr lang="ru-RU" sz="2800" b="1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sz="2800" b="1" smtClean="0">
                <a:ea typeface="ＭＳ Ｐゴシック" panose="020B0600070205080204" pitchFamily="34" charset="-128"/>
              </a:rPr>
              <a:t>ХАМАС:</a:t>
            </a:r>
            <a:r>
              <a:rPr lang="ru-RU" sz="2800" smtClean="0">
                <a:ea typeface="ＭＳ Ｐゴシック" panose="020B0600070205080204" pitchFamily="34" charset="-128"/>
              </a:rPr>
              <a:t> Джигад є священним обов'язком усіх мусульман у справі звільнення Палестини від ізраїльської окупації </a:t>
            </a:r>
          </a:p>
        </p:txBody>
      </p:sp>
      <p:pic>
        <p:nvPicPr>
          <p:cNvPr id="15364" name="Picture 11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047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Палестинська автономія сьогодні</a:t>
            </a:r>
            <a:br>
              <a:rPr lang="ru-RU" sz="4000" smtClean="0"/>
            </a:br>
            <a:r>
              <a:rPr lang="ru-RU" sz="4000" smtClean="0"/>
              <a:t>ХАМАС і ФАТХ</a:t>
            </a:r>
            <a:endParaRPr lang="uk-UA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ea typeface="ＭＳ Ｐゴシック" panose="020B0600070205080204" pitchFamily="34" charset="-128"/>
              </a:rPr>
              <a:t>Газа – ХАМАС</a:t>
            </a:r>
          </a:p>
          <a:p>
            <a:pPr eaLnBrk="1" hangingPunct="1">
              <a:buFontTx/>
              <a:buNone/>
            </a:pPr>
            <a:r>
              <a:rPr lang="ru-RU" sz="2800" smtClean="0">
                <a:ea typeface="ＭＳ Ｐゴシック" panose="020B0600070205080204" pitchFamily="34" charset="-128"/>
              </a:rPr>
              <a:t>Лідер – Ісмаїл Ханія</a:t>
            </a:r>
            <a:endParaRPr lang="uk-UA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797425"/>
            <a:ext cx="1704975" cy="1905000"/>
          </a:xfr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32363" y="1557338"/>
            <a:ext cx="3816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200"/>
              <a:t>Західний Берег – ФАТХ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ru-RU" sz="3200"/>
              <a:t>Лідер – Махмуд Аббас</a:t>
            </a:r>
            <a:endParaRPr lang="uk-UA" sz="3200"/>
          </a:p>
        </p:txBody>
      </p:sp>
      <p:pic>
        <p:nvPicPr>
          <p:cNvPr id="16390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0650" y="4076700"/>
            <a:ext cx="1198563" cy="2171700"/>
          </a:xfr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36838"/>
            <a:ext cx="32400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476750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2359649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699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4478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Останні події</a:t>
            </a:r>
            <a:endParaRPr lang="uk-UA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87630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smtClean="0">
                <a:ea typeface="ＭＳ Ｐゴシック" panose="020B0600070205080204" pitchFamily="34" charset="-128"/>
              </a:rPr>
              <a:t>2009 р. - переговори з ФАТХ за участі нового прем'єр-міністра Ізраїля Беньяміна Натаньяху та нового президента США Барака Обами. 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ea typeface="ＭＳ Ｐゴシック" panose="020B0600070205080204" pitchFamily="34" charset="-128"/>
              </a:rPr>
              <a:t>листопад 2009 р. – уряд Ізраїлю оголосив 10-місячний мораторій на будівництво єврейських поселень на Західному березі (не стосувався Східного Єрусалима).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a typeface="ＭＳ Ｐゴシック" panose="020B0600070205080204" pitchFamily="34" charset="-128"/>
              </a:rPr>
              <a:t>2.09.2010 р.</a:t>
            </a:r>
            <a:r>
              <a:rPr lang="uk-UA" sz="2400" smtClean="0">
                <a:ea typeface="ＭＳ Ｐゴシック" panose="020B0600070205080204" pitchFamily="34" charset="-128"/>
              </a:rPr>
              <a:t> – прямі переговори поновлено</a:t>
            </a:r>
          </a:p>
          <a:p>
            <a:pPr eaLnBrk="1" hangingPunct="1">
              <a:lnSpc>
                <a:spcPct val="90000"/>
              </a:lnSpc>
            </a:pPr>
            <a:r>
              <a:rPr lang="uk-UA" sz="2400" smtClean="0">
                <a:ea typeface="ＭＳ Ｐゴシック" panose="020B0600070205080204" pitchFamily="34" charset="-128"/>
              </a:rPr>
              <a:t>Ізраїль не продовжив мораторій, Палестинська адміністрація відмовилася від продовження переговорів</a:t>
            </a:r>
          </a:p>
        </p:txBody>
      </p:sp>
      <p:pic>
        <p:nvPicPr>
          <p:cNvPr id="17413" name="Picture 4" descr="ate004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Зовнішній фактор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500" b="1" smtClean="0">
                <a:ea typeface="ＭＳ Ｐゴシック" panose="020B0600070205080204" pitchFamily="34" charset="-128"/>
              </a:rPr>
              <a:t>Позиція ООН</a:t>
            </a:r>
            <a:r>
              <a:rPr lang="uk-UA" sz="25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повне виведення ізраїльських військ за межі кордонів до 1967 р. (рез. №242);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відмова від приєднання Ізраїлем Східного Єрусалима (рез. №478) і остаточне виведення з нього ізраїльських військ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Єрусалим – столиця Палестинської держави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ліквідація всіх поселень на палестинських територіях (рез. №465)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підтвердження прав біженців: гарантія повернення і матеріальна компенсація (рез. №194)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500" smtClean="0">
                <a:ea typeface="ＭＳ Ｐゴシック" panose="020B0600070205080204" pitchFamily="34" charset="-128"/>
              </a:rPr>
              <a:t>визнання права палестинського народу на самовизначення, повернення повного суверенітету над  Західним берегом і Сектором Газа (рез.1397)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Зовнішній фактор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smtClean="0">
                <a:ea typeface="ＭＳ Ｐゴシック" panose="020B0600070205080204" pitchFamily="34" charset="-128"/>
              </a:rPr>
              <a:t>Позиція ЄС</a:t>
            </a:r>
            <a:endParaRPr lang="uk-UA" sz="2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800" smtClean="0">
                <a:ea typeface="ＭＳ Ｐゴシック" panose="020B0600070205080204" pitchFamily="34" charset="-128"/>
              </a:rPr>
              <a:t>коливається між традиційно дружніми заявами відносно палестинців і наданням Ізраїлю привілейованого статусу у відносинах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800" smtClean="0">
                <a:ea typeface="ＭＳ Ｐゴシック" panose="020B0600070205080204" pitchFamily="34" charset="-128"/>
              </a:rPr>
              <a:t>Ізраїль звинувачує європейців у «фінансуванні палестинського тероризму»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sz="2800" smtClean="0">
                <a:ea typeface="ＭＳ Ｐゴシック" panose="020B0600070205080204" pitchFamily="34" charset="-128"/>
              </a:rPr>
              <a:t>К.Ештон: ЄС підтримує створення палестинської держави з погодженими змінами кордонів 1967 року і перетворенням Єрусалима на столицю двох держав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uk-UA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Палестинське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dirty="0" smtClean="0"/>
              <a:t>питання – це:</a:t>
            </a:r>
            <a:endParaRPr lang="ru-RU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38400" y="1295400"/>
            <a:ext cx="6705600" cy="4343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>
                <a:ea typeface="ＭＳ Ｐゴシック" panose="020B0600070205080204" pitchFamily="34" charset="-128"/>
              </a:rPr>
              <a:t>міжетнічні протиріччя між арабами та євреями </a:t>
            </a:r>
            <a:endParaRPr lang="uk-UA" sz="2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uk-UA" sz="2600" smtClean="0">
                <a:ea typeface="ＭＳ Ｐゴシック" panose="020B0600070205080204" pitchFamily="34" charset="-128"/>
              </a:rPr>
              <a:t>територіальний конфлікт - боротьба за Палестинські землі</a:t>
            </a:r>
            <a:r>
              <a:rPr lang="ru-RU" sz="26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ea typeface="ＭＳ Ｐゴシック" panose="020B0600070205080204" pitchFamily="34" charset="-128"/>
              </a:rPr>
              <a:t>регіональний конфлікт за участю більшості держав регіону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ea typeface="ＭＳ Ｐゴシック" panose="020B0600070205080204" pitchFamily="34" charset="-128"/>
              </a:rPr>
              <a:t>втручання зовнішніх акторів, в тому числі і великих держав</a:t>
            </a:r>
          </a:p>
          <a:p>
            <a:pPr eaLnBrk="1" hangingPunct="1">
              <a:lnSpc>
                <a:spcPct val="90000"/>
              </a:lnSpc>
            </a:pPr>
            <a:r>
              <a:rPr lang="uk-UA" sz="2600" smtClean="0">
                <a:ea typeface="ＭＳ Ｐゴシック" panose="020B0600070205080204" pitchFamily="34" charset="-128"/>
              </a:rPr>
              <a:t>арена для суперництва і протистояння двох наддержав під час ХВ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  <a:endParaRPr lang="ru-RU" sz="26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600" smtClean="0">
                <a:ea typeface="ＭＳ Ｐゴシック" panose="020B0600070205080204" pitchFamily="34" charset="-128"/>
              </a:rPr>
              <a:t>нашарування ідеологічних та релігійних мотивів</a:t>
            </a:r>
          </a:p>
        </p:txBody>
      </p:sp>
      <p:pic>
        <p:nvPicPr>
          <p:cNvPr id="4100" name="Picture 6" descr="palestina_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156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Зовнішній фактор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/>
            <a:r>
              <a:rPr lang="uk-UA" b="1" smtClean="0">
                <a:ea typeface="ＭＳ Ｐゴシック" panose="020B0600070205080204" pitchFamily="34" charset="-128"/>
              </a:rPr>
              <a:t>Позиція США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максимально послабити позиції радикального угруповання ХАМАС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США - постійний стратегічний союзник Ізраїлю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Ізраїль - головна політична і воєнна "база" США в Близькосхідному регіоні </a:t>
            </a:r>
          </a:p>
          <a:p>
            <a:pPr eaLnBrk="1" hangingPunct="1">
              <a:buFontTx/>
              <a:buChar char="-"/>
            </a:pPr>
            <a:endParaRPr lang="uk-UA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Зовнішній фактор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/>
            <a:r>
              <a:rPr lang="uk-UA" b="1" smtClean="0">
                <a:ea typeface="ＭＳ Ｐゴシック" panose="020B0600070205080204" pitchFamily="34" charset="-128"/>
              </a:rPr>
              <a:t>Позиція Росії</a:t>
            </a:r>
            <a:r>
              <a:rPr lang="uk-UA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постачає зброю арабським країнам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палестинське керівництво вбачає в ній можливість відновлення втраченого балансу сил </a:t>
            </a:r>
          </a:p>
          <a:p>
            <a:pPr eaLnBrk="1" hangingPunct="1">
              <a:buFontTx/>
              <a:buChar char="-"/>
            </a:pPr>
            <a:r>
              <a:rPr lang="uk-UA" smtClean="0">
                <a:ea typeface="ＭＳ Ｐゴシック" panose="020B0600070205080204" pitchFamily="34" charset="-128"/>
              </a:rPr>
              <a:t>врівноваження проізраїльської політики Вашингтона </a:t>
            </a:r>
          </a:p>
          <a:p>
            <a:pPr eaLnBrk="1" hangingPunct="1">
              <a:buFontTx/>
              <a:buChar char="-"/>
            </a:pPr>
            <a:endParaRPr lang="uk-UA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Можливі загрози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66800"/>
            <a:ext cx="3887788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ea typeface="ＭＳ Ｐゴシック" panose="020B0600070205080204" pitchFamily="34" charset="-128"/>
              </a:rPr>
              <a:t>ДЛЯ ІЗРАЇЛЯ</a:t>
            </a:r>
          </a:p>
          <a:p>
            <a:pPr eaLnBrk="1" hangingPunct="1">
              <a:lnSpc>
                <a:spcPct val="80000"/>
              </a:lnSpc>
            </a:pPr>
            <a:endParaRPr lang="ru-RU" sz="1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200" smtClean="0">
                <a:ea typeface="ＭＳ Ｐゴシック" panose="020B0600070205080204" pitchFamily="34" charset="-128"/>
              </a:rPr>
              <a:t>щоб витримати збройний напад, необхідно мобілізувати до війська більшість населення, що призведе до паралічу економіки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ea typeface="ＭＳ Ｐゴシック" panose="020B0600070205080204" pitchFamily="34" charset="-128"/>
              </a:rPr>
              <a:t>вразливість території: </a:t>
            </a:r>
            <a:r>
              <a:rPr lang="uk-UA" sz="2200" smtClean="0">
                <a:ea typeface="ＭＳ Ｐゴシック" panose="020B0600070205080204" pitchFamily="34" charset="-128"/>
              </a:rPr>
              <a:t>80% населення і промисловості розташовані на смузі 90*50 км</a:t>
            </a:r>
            <a:endParaRPr lang="ru-RU" sz="22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ea typeface="ＭＳ Ｐゴシック" panose="020B0600070205080204" pitchFamily="34" charset="-128"/>
              </a:rPr>
              <a:t>демографічний фактор: час працює проти Ізраїля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>
                <a:ea typeface="ＭＳ Ｐゴシック" panose="020B0600070205080204" pitchFamily="34" charset="-128"/>
              </a:rPr>
              <a:t>ізраїльські солдати вже не поспішають помирати за Батьківщину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800600" y="990600"/>
            <a:ext cx="38274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ru-RU" sz="2200"/>
              <a:t>ДЛЯ ПАЛЕСТИНИ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endParaRPr lang="ru-RU" sz="1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200"/>
              <a:t>відсутність єдності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200"/>
              <a:t>«надзвичайний стан»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200"/>
              <a:t>відсутність економіки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200"/>
              <a:t>допомога Ізраїлю з боку США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200"/>
              <a:t>вдалі провокації з боку Ізраїлю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uk-UA" sz="2200"/>
              <a:t>боротьба з тероризмом призводить до жертв серед мирного населення, руйнування інфраструктури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uk-UA" sz="2200"/>
              <a:t>втрата власної ідентичності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218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Майбутні стратегії</a:t>
            </a:r>
            <a:endParaRPr lang="uk-UA" sz="36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ea typeface="ＭＳ Ｐゴシック" panose="020B0600070205080204" pitchFamily="34" charset="-128"/>
              </a:rPr>
              <a:t>ІЗРАЇЛЬ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створити території, по яким можливо наносити «внутрішні удари»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скорочення і модернізація армії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ширше залучення Вашингтона до боротьби з тероризмом, перетворення його на основний об</a:t>
            </a:r>
            <a:r>
              <a:rPr lang="en-US" sz="2000" smtClean="0">
                <a:ea typeface="ＭＳ Ｐゴシック" panose="020B0600070205080204" pitchFamily="34" charset="-128"/>
              </a:rPr>
              <a:t>’</a:t>
            </a:r>
            <a:r>
              <a:rPr lang="uk-UA" sz="2000" smtClean="0">
                <a:ea typeface="ＭＳ Ｐゴシック" panose="020B0600070205080204" pitchFamily="34" charset="-128"/>
              </a:rPr>
              <a:t>єкт терористичних атак</a:t>
            </a:r>
            <a:endParaRPr lang="ru-RU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ea typeface="ＭＳ Ｐゴシック" panose="020B0600070205080204" pitchFamily="34" charset="-128"/>
              </a:rPr>
              <a:t>ПАЛЕСТИНА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пошук нових методів блокади Ізраїля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пошук підтримки серед ісламських держав і ворогів ворогів ісламу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ea typeface="ＭＳ Ｐゴシック" panose="020B0600070205080204" pitchFamily="34" charset="-128"/>
              </a:rPr>
              <a:t>маніпулювання громадською думкою Ізраїля з метою приходу до влади більш агресивно налаштованих політиків</a:t>
            </a:r>
          </a:p>
          <a:p>
            <a:pPr eaLnBrk="1" hangingPunct="1">
              <a:lnSpc>
                <a:spcPct val="80000"/>
              </a:lnSpc>
            </a:pPr>
            <a:endParaRPr lang="uk-UA" sz="20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ав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914400"/>
            <a:ext cx="45910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8580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Можливий вплив на регіон</a:t>
            </a:r>
            <a:endParaRPr lang="uk-UA" sz="36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4267200" cy="5257800"/>
          </a:xfrm>
        </p:spPr>
        <p:txBody>
          <a:bodyPr/>
          <a:lstStyle/>
          <a:p>
            <a:pPr eaLnBrk="1" hangingPunct="1"/>
            <a:r>
              <a:rPr lang="ru-RU" smtClean="0">
                <a:ea typeface="ＭＳ Ｐゴシック" panose="020B0600070205080204" pitchFamily="34" charset="-128"/>
              </a:rPr>
              <a:t>застосування Ізраїлем ядерної зброї</a:t>
            </a:r>
          </a:p>
          <a:p>
            <a:pPr eaLnBrk="1" hangingPunct="1"/>
            <a:r>
              <a:rPr lang="ru-RU" smtClean="0">
                <a:ea typeface="ＭＳ Ｐゴシック" panose="020B0600070205080204" pitchFamily="34" charset="-128"/>
              </a:rPr>
              <a:t>блокада Суецького каналу</a:t>
            </a:r>
          </a:p>
          <a:p>
            <a:pPr eaLnBrk="1" hangingPunct="1"/>
            <a:r>
              <a:rPr lang="ru-RU" smtClean="0">
                <a:ea typeface="ＭＳ Ｐゴシック" panose="020B0600070205080204" pitchFamily="34" charset="-128"/>
              </a:rPr>
              <a:t>нафтова блокада</a:t>
            </a:r>
          </a:p>
          <a:p>
            <a:pPr eaLnBrk="1" hangingPunct="1"/>
            <a:r>
              <a:rPr lang="ru-RU" smtClean="0">
                <a:ea typeface="ＭＳ Ｐゴシック" panose="020B0600070205080204" pitchFamily="34" charset="-128"/>
              </a:rPr>
              <a:t>послаблення США як наддержави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810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6400" dirty="0" smtClean="0">
                <a:ea typeface="ＭＳ Ｐゴシック" panose="020B0600070205080204" pitchFamily="34" charset="-128"/>
              </a:rPr>
              <a:t>ДЯКУЮ</a:t>
            </a:r>
          </a:p>
          <a:p>
            <a:pPr algn="ctr" eaLnBrk="1" hangingPunct="1">
              <a:buFontTx/>
              <a:buNone/>
            </a:pPr>
            <a:r>
              <a:rPr lang="uk-UA" sz="6400" dirty="0" smtClean="0">
                <a:ea typeface="ＭＳ Ｐゴシック" panose="020B0600070205080204" pitchFamily="34" charset="-128"/>
              </a:rPr>
              <a:t> </a:t>
            </a:r>
            <a:r>
              <a:rPr lang="uk-UA" sz="6400" dirty="0" smtClean="0">
                <a:ea typeface="ＭＳ Ｐゴシック" panose="020B0600070205080204" pitchFamily="34" charset="-128"/>
              </a:rPr>
              <a:t>ЗА </a:t>
            </a:r>
            <a:endParaRPr lang="uk-UA" sz="6400" dirty="0" smtClean="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uk-UA" sz="6400" dirty="0" smtClean="0">
                <a:ea typeface="ＭＳ Ｐゴシック" panose="020B0600070205080204" pitchFamily="34" charset="-128"/>
              </a:rPr>
              <a:t>УВАГУ</a:t>
            </a:r>
            <a:r>
              <a:rPr lang="uk-UA" sz="6400" dirty="0" smtClean="0">
                <a:ea typeface="ＭＳ Ｐゴシック" panose="020B0600070205080204" pitchFamily="34" charset="-128"/>
              </a:rPr>
              <a:t>!</a:t>
            </a:r>
            <a:endParaRPr lang="en-US" sz="6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ru-RU" dirty="0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6324600" cy="3276600"/>
          </a:xfrm>
        </p:spPr>
        <p:txBody>
          <a:bodyPr/>
          <a:lstStyle/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Хоча Держава Ізраїль була створена тільки у 1948 році, фактично історія конфлікту охоплює більше ста років, починаючи з кінця </a:t>
            </a:r>
            <a:r>
              <a:rPr lang="en-US" sz="2400" smtClean="0">
                <a:ea typeface="ＭＳ Ｐゴシック" panose="020B0600070205080204" pitchFamily="34" charset="-128"/>
              </a:rPr>
              <a:t>XIX</a:t>
            </a:r>
            <a:r>
              <a:rPr lang="ru-RU" sz="2400" smtClean="0">
                <a:ea typeface="ＭＳ Ｐゴシック" panose="020B0600070205080204" pitchFamily="34" charset="-128"/>
              </a:rPr>
              <a:t> ст.</a:t>
            </a:r>
            <a:r>
              <a:rPr lang="uk-UA" sz="2400" smtClean="0">
                <a:ea typeface="ＭＳ Ｐゴシック" panose="020B0600070205080204" pitchFamily="34" charset="-128"/>
              </a:rPr>
              <a:t>, коли був започаткований політичний сіоністський рух, який заклав початок боротьби євреїв за створення власної держави.</a:t>
            </a:r>
            <a:r>
              <a:rPr lang="uk-UA" sz="2800" smtClean="0">
                <a:ea typeface="ＭＳ Ｐゴシック" panose="020B0600070205080204" pitchFamily="34" charset="-128"/>
              </a:rPr>
              <a:t> </a:t>
            </a:r>
            <a:endParaRPr lang="ru-RU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10" descr="220px-1918_Private_BenGurion_volunteer_in_Jewish_L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095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uk-UA" dirty="0"/>
          </a:p>
        </p:txBody>
      </p:sp>
      <p:sp>
        <p:nvSpPr>
          <p:cNvPr id="5" name="Объект 5"/>
          <p:cNvSpPr txBox="1">
            <a:spLocks noGrp="1"/>
          </p:cNvSpPr>
          <p:nvPr>
            <p:ph idx="1"/>
          </p:nvPr>
        </p:nvSpPr>
        <p:spPr>
          <a:xfrm>
            <a:off x="4343400" y="1219200"/>
            <a:ext cx="43434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kern="0" dirty="0" err="1" smtClean="0"/>
              <a:t>Вигнання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євреїв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після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їхнього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невдалого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повстання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проти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римського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панування</a:t>
            </a:r>
            <a:r>
              <a:rPr lang="ru-RU" sz="1600" kern="0" dirty="0" smtClean="0"/>
              <a:t> в 182-135 </a:t>
            </a:r>
            <a:r>
              <a:rPr lang="ru-RU" sz="1600" kern="0" dirty="0" err="1" smtClean="0"/>
              <a:t>рр</a:t>
            </a:r>
            <a:r>
              <a:rPr lang="ru-RU" sz="1600" kern="0" dirty="0" smtClean="0"/>
              <a:t>. </a:t>
            </a:r>
            <a:r>
              <a:rPr lang="ru-RU" sz="1600" kern="0" dirty="0" err="1" smtClean="0"/>
              <a:t>Після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цієї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події</a:t>
            </a:r>
            <a:r>
              <a:rPr lang="ru-RU" sz="1600" kern="0" dirty="0" smtClean="0"/>
              <a:t> Палестина </a:t>
            </a:r>
            <a:r>
              <a:rPr lang="ru-RU" sz="1600" kern="0" dirty="0" err="1" smtClean="0"/>
              <a:t>заселялася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переважно</a:t>
            </a:r>
            <a:r>
              <a:rPr lang="ru-RU" sz="1600" kern="0" dirty="0" smtClean="0"/>
              <a:t> арабами;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kern="0" dirty="0" err="1" smtClean="0"/>
              <a:t>Ідею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створення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національного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осередку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євреїв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запропонував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австрійський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журналіст</a:t>
            </a:r>
            <a:r>
              <a:rPr lang="ru-RU" sz="1600" kern="0" dirty="0" smtClean="0"/>
              <a:t> Теодор </a:t>
            </a:r>
            <a:r>
              <a:rPr lang="ru-RU" sz="1600" kern="0" dirty="0" err="1" smtClean="0"/>
              <a:t>Герцль</a:t>
            </a:r>
            <a:r>
              <a:rPr lang="ru-RU" sz="1600" kern="0" dirty="0" smtClean="0"/>
              <a:t> у </a:t>
            </a:r>
            <a:r>
              <a:rPr lang="ru-RU" sz="1600" kern="0" dirty="0" err="1" smtClean="0"/>
              <a:t>середині</a:t>
            </a:r>
            <a:r>
              <a:rPr lang="ru-RU" sz="1600" kern="0" dirty="0" smtClean="0"/>
              <a:t> </a:t>
            </a:r>
            <a:r>
              <a:rPr lang="en-US" sz="1600" kern="0" dirty="0" smtClean="0"/>
              <a:t>X</a:t>
            </a:r>
            <a:r>
              <a:rPr lang="ru-RU" sz="1600" kern="0" dirty="0" smtClean="0"/>
              <a:t>І</a:t>
            </a:r>
            <a:r>
              <a:rPr lang="en-US" sz="1600" kern="0" dirty="0" smtClean="0"/>
              <a:t>X </a:t>
            </a:r>
            <a:r>
              <a:rPr lang="ru-RU" sz="1600" kern="0" dirty="0" smtClean="0"/>
              <a:t>ст. 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kern="0" dirty="0" smtClean="0"/>
              <a:t>1882 р. </a:t>
            </a:r>
            <a:r>
              <a:rPr lang="ru-RU" sz="1600" kern="0" dirty="0" err="1" smtClean="0"/>
              <a:t>євреї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організували</a:t>
            </a:r>
            <a:r>
              <a:rPr lang="ru-RU" sz="1600" kern="0" dirty="0" smtClean="0"/>
              <a:t> першу </a:t>
            </a:r>
            <a:r>
              <a:rPr lang="ru-RU" sz="1600" kern="0" dirty="0" err="1" smtClean="0"/>
              <a:t>хвилю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переселення</a:t>
            </a:r>
            <a:r>
              <a:rPr lang="ru-RU" sz="1600" kern="0" dirty="0" smtClean="0"/>
              <a:t> до </a:t>
            </a:r>
            <a:r>
              <a:rPr lang="ru-RU" sz="1600" kern="0" dirty="0" err="1" smtClean="0"/>
              <a:t>Палестини</a:t>
            </a:r>
            <a:r>
              <a:rPr lang="ru-RU" sz="1600" kern="0" dirty="0" smtClean="0"/>
              <a:t>. </a:t>
            </a:r>
          </a:p>
          <a:p>
            <a:pPr>
              <a:lnSpc>
                <a:spcPts val="1750"/>
              </a:lnSpc>
              <a:buFont typeface="Wingdings" pitchFamily="2" charset="2"/>
              <a:buChar char="v"/>
            </a:pPr>
            <a:r>
              <a:rPr lang="ru-RU" sz="1600" kern="0" dirty="0" smtClean="0"/>
              <a:t>На </a:t>
            </a:r>
            <a:r>
              <a:rPr lang="ru-RU" sz="1600" kern="0" dirty="0" err="1" smtClean="0"/>
              <a:t>конгресі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сіоністського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руху</a:t>
            </a:r>
            <a:r>
              <a:rPr lang="ru-RU" sz="1600" kern="0" dirty="0" smtClean="0"/>
              <a:t> в </a:t>
            </a:r>
            <a:r>
              <a:rPr lang="ru-RU" sz="1600" kern="0" dirty="0" err="1" smtClean="0"/>
              <a:t>Базелі</a:t>
            </a:r>
            <a:r>
              <a:rPr lang="ru-RU" sz="1600" kern="0" dirty="0" smtClean="0"/>
              <a:t> (</a:t>
            </a:r>
            <a:r>
              <a:rPr lang="ru-RU" sz="1600" kern="0" dirty="0" err="1" smtClean="0"/>
              <a:t>Швейцарія</a:t>
            </a:r>
            <a:r>
              <a:rPr lang="ru-RU" sz="1600" kern="0" dirty="0" smtClean="0"/>
              <a:t>) 1897 р. </a:t>
            </a:r>
            <a:r>
              <a:rPr lang="ru-RU" sz="1600" kern="0" dirty="0" err="1" smtClean="0"/>
              <a:t>ця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ідея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дістала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обґрунтування</a:t>
            </a:r>
            <a:r>
              <a:rPr lang="ru-RU" sz="1600" kern="0" dirty="0" smtClean="0"/>
              <a:t>. </a:t>
            </a:r>
            <a:r>
              <a:rPr lang="ru-RU" sz="1600" kern="0" dirty="0" err="1" smtClean="0"/>
              <a:t>Вирішено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було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створити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єврейську</a:t>
            </a:r>
            <a:r>
              <a:rPr lang="ru-RU" sz="1600" kern="0" dirty="0" smtClean="0"/>
              <a:t> державу на </a:t>
            </a:r>
            <a:r>
              <a:rPr lang="ru-RU" sz="1600" kern="0" dirty="0" err="1" smtClean="0"/>
              <a:t>території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Палестини</a:t>
            </a:r>
            <a:r>
              <a:rPr lang="ru-RU" sz="1600" kern="0" dirty="0" smtClean="0"/>
              <a:t>. На </a:t>
            </a:r>
            <a:r>
              <a:rPr lang="ru-RU" sz="1600" kern="0" dirty="0" err="1" smtClean="0"/>
              <a:t>цю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територію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площею</a:t>
            </a:r>
            <a:r>
              <a:rPr lang="ru-RU" sz="1600" kern="0" dirty="0" smtClean="0"/>
              <a:t>  25 тис. </a:t>
            </a:r>
            <a:r>
              <a:rPr lang="ru-RU" sz="1600" kern="0" dirty="0" err="1" smtClean="0"/>
              <a:t>кв.км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передбачалося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переселити</a:t>
            </a:r>
            <a:r>
              <a:rPr lang="ru-RU" sz="1600" kern="0" dirty="0" smtClean="0"/>
              <a:t> 10 млн </a:t>
            </a:r>
            <a:r>
              <a:rPr lang="ru-RU" sz="1600" kern="0" dirty="0" err="1" smtClean="0"/>
              <a:t>євреїв</a:t>
            </a:r>
            <a:r>
              <a:rPr lang="ru-RU" sz="1600" kern="0" dirty="0" smtClean="0"/>
              <a:t> з </a:t>
            </a:r>
            <a:r>
              <a:rPr lang="ru-RU" sz="1600" kern="0" dirty="0" err="1" smtClean="0"/>
              <a:t>усього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світу</a:t>
            </a:r>
            <a:r>
              <a:rPr lang="ru-RU" sz="1600" kern="0" dirty="0" smtClean="0"/>
              <a:t>.</a:t>
            </a:r>
          </a:p>
          <a:p>
            <a:pPr>
              <a:lnSpc>
                <a:spcPts val="1813"/>
              </a:lnSpc>
              <a:buFont typeface="Wingdings" pitchFamily="2" charset="2"/>
              <a:buChar char="v"/>
            </a:pPr>
            <a:r>
              <a:rPr lang="ru-RU" sz="1600" kern="0" dirty="0" smtClean="0"/>
              <a:t>У 1904-1914 </a:t>
            </a:r>
            <a:r>
              <a:rPr lang="ru-RU" sz="1600" kern="0" dirty="0" err="1" smtClean="0"/>
              <a:t>рр</a:t>
            </a:r>
            <a:r>
              <a:rPr lang="ru-RU" sz="1600" kern="0" dirty="0" smtClean="0"/>
              <a:t>. </a:t>
            </a:r>
            <a:r>
              <a:rPr lang="ru-RU" sz="1600" kern="0" dirty="0" err="1" smtClean="0"/>
              <a:t>розпочалася</a:t>
            </a:r>
            <a:r>
              <a:rPr lang="ru-RU" sz="1600" kern="0" dirty="0" smtClean="0"/>
              <a:t> друга </a:t>
            </a:r>
            <a:r>
              <a:rPr lang="ru-RU" sz="1600" kern="0" dirty="0" err="1" smtClean="0"/>
              <a:t>хвиля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єврейської</a:t>
            </a:r>
            <a:r>
              <a:rPr lang="ru-RU" sz="1600" kern="0" dirty="0" smtClean="0"/>
              <a:t> </a:t>
            </a:r>
            <a:r>
              <a:rPr lang="ru-RU" sz="1600" kern="0" dirty="0" err="1" smtClean="0"/>
              <a:t>еміграції</a:t>
            </a:r>
            <a:r>
              <a:rPr lang="ru-RU" sz="1600" kern="0" dirty="0" smtClean="0"/>
              <a:t> до </a:t>
            </a:r>
            <a:r>
              <a:rPr lang="ru-RU" sz="1600" kern="0" dirty="0" err="1" smtClean="0"/>
              <a:t>Палестини</a:t>
            </a:r>
            <a:r>
              <a:rPr lang="ru-RU" sz="1600" kern="0" dirty="0" smtClean="0"/>
              <a:t>;</a:t>
            </a:r>
            <a:endParaRPr lang="ru-RU" sz="1600" kern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23975"/>
            <a:ext cx="4095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38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uk-UA" dirty="0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Першої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султан </a:t>
            </a:r>
            <a:r>
              <a:rPr lang="ru-RU" sz="1600" dirty="0" err="1" smtClean="0"/>
              <a:t>удався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виселення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звинувативши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прихильності</a:t>
            </a:r>
            <a:r>
              <a:rPr lang="ru-RU" sz="1600" dirty="0" smtClean="0"/>
              <a:t> до </a:t>
            </a:r>
            <a:r>
              <a:rPr lang="ru-RU" sz="1600" dirty="0" err="1" smtClean="0"/>
              <a:t>Антанти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На </a:t>
            </a:r>
            <a:r>
              <a:rPr lang="ru-RU" sz="1600" dirty="0" err="1" smtClean="0"/>
              <a:t>завершальному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етапі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у 1917 р. </a:t>
            </a:r>
            <a:r>
              <a:rPr lang="ru-RU" sz="1600" dirty="0" err="1" smtClean="0"/>
              <a:t>Англія</a:t>
            </a:r>
            <a:r>
              <a:rPr lang="ru-RU" sz="1600" dirty="0" smtClean="0"/>
              <a:t> і </a:t>
            </a:r>
            <a:r>
              <a:rPr lang="ru-RU" sz="1600" dirty="0" err="1" smtClean="0"/>
              <a:t>Франція</a:t>
            </a:r>
            <a:r>
              <a:rPr lang="ru-RU" sz="1600" dirty="0" smtClean="0"/>
              <a:t> проголосили </a:t>
            </a:r>
            <a:r>
              <a:rPr lang="ru-RU" sz="1600" dirty="0" err="1" smtClean="0"/>
              <a:t>декларацію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Бальфура</a:t>
            </a:r>
            <a:r>
              <a:rPr lang="ru-RU" sz="1600" dirty="0" smtClean="0"/>
              <a:t>, в </a:t>
            </a:r>
            <a:r>
              <a:rPr lang="ru-RU" sz="1600" dirty="0" err="1" smtClean="0"/>
              <a:t>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ішлося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євреїв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їхню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батьківщину</a:t>
            </a:r>
            <a:r>
              <a:rPr lang="ru-RU" sz="1600" dirty="0" smtClean="0"/>
              <a:t> і право </a:t>
            </a:r>
            <a:r>
              <a:rPr lang="ru-RU" sz="1600" dirty="0" err="1" smtClean="0"/>
              <a:t>створити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національний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осередок</a:t>
            </a:r>
            <a:r>
              <a:rPr lang="ru-RU" sz="1600" dirty="0" smtClean="0"/>
              <a:t> у </a:t>
            </a:r>
            <a:r>
              <a:rPr lang="ru-RU" sz="1600" dirty="0" err="1" smtClean="0"/>
              <a:t>Палестині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У </a:t>
            </a:r>
            <a:r>
              <a:rPr lang="ru-RU" sz="1600" dirty="0" err="1" smtClean="0"/>
              <a:t>Палестині</a:t>
            </a:r>
            <a:r>
              <a:rPr lang="ru-RU" sz="1600" dirty="0" smtClean="0"/>
              <a:t> почали </a:t>
            </a:r>
            <a:r>
              <a:rPr lang="ru-RU" sz="1600" dirty="0" err="1" smtClean="0"/>
              <a:t>створюватися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військові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. У 1922 р. </a:t>
            </a:r>
            <a:r>
              <a:rPr lang="ru-RU" sz="1600" dirty="0" err="1" smtClean="0"/>
              <a:t>Англія</a:t>
            </a:r>
            <a:r>
              <a:rPr lang="ru-RU" sz="1600" dirty="0" smtClean="0"/>
              <a:t> </a:t>
            </a:r>
            <a:r>
              <a:rPr lang="ru-RU" sz="1600" dirty="0" err="1" smtClean="0"/>
              <a:t>отримала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Ліги</a:t>
            </a:r>
            <a:r>
              <a:rPr lang="ru-RU" sz="1600" dirty="0" smtClean="0"/>
              <a:t> </a:t>
            </a:r>
            <a:r>
              <a:rPr lang="ru-RU" sz="1600" dirty="0" err="1" smtClean="0"/>
              <a:t>Націй</a:t>
            </a:r>
            <a:r>
              <a:rPr lang="ru-RU" sz="1600" dirty="0" smtClean="0"/>
              <a:t> мандат на </a:t>
            </a:r>
            <a:r>
              <a:rPr lang="ru-RU" sz="1600" dirty="0" err="1" smtClean="0"/>
              <a:t>управління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Палестиною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відразу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викликало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арабів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англійців</a:t>
            </a:r>
            <a:r>
              <a:rPr lang="ru-RU" sz="1600" dirty="0" smtClean="0"/>
              <a:t> і </a:t>
            </a:r>
            <a:r>
              <a:rPr lang="ru-RU" sz="1600" dirty="0" err="1" smtClean="0"/>
              <a:t>євреїв</a:t>
            </a:r>
            <a:r>
              <a:rPr lang="ru-RU" sz="1600" dirty="0" smtClean="0"/>
              <a:t>. На той час </a:t>
            </a:r>
            <a:r>
              <a:rPr lang="ru-RU" sz="1600" dirty="0" err="1" smtClean="0"/>
              <a:t>євреї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складали</a:t>
            </a:r>
            <a:r>
              <a:rPr lang="ru-RU" sz="1600" dirty="0" smtClean="0"/>
              <a:t> 18%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Палестини</a:t>
            </a:r>
            <a:r>
              <a:rPr lang="ru-RU" sz="1600" dirty="0" smtClean="0"/>
              <a:t>.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придушено, </a:t>
            </a:r>
            <a:r>
              <a:rPr lang="ru-RU" sz="1600" dirty="0" err="1" smtClean="0"/>
              <a:t>напруження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стосунках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арабською</a:t>
            </a:r>
            <a:r>
              <a:rPr lang="ru-RU" sz="1600" dirty="0" smtClean="0"/>
              <a:t> і </a:t>
            </a:r>
            <a:r>
              <a:rPr lang="ru-RU" sz="1600" dirty="0" err="1" smtClean="0"/>
              <a:t>еврейською</a:t>
            </a:r>
            <a:r>
              <a:rPr lang="ru-RU" sz="1600" dirty="0" smtClean="0"/>
              <a:t> громадою та </a:t>
            </a:r>
            <a:r>
              <a:rPr lang="ru-RU" sz="1600" dirty="0" err="1" smtClean="0"/>
              <a:t>колоніальною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адміністрацією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збереглося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До </a:t>
            </a:r>
            <a:r>
              <a:rPr lang="ru-RU" sz="1600" dirty="0" err="1" smtClean="0"/>
              <a:t>кінця</a:t>
            </a:r>
            <a:r>
              <a:rPr lang="ru-RU" sz="1600" dirty="0" smtClean="0"/>
              <a:t> 30-х </a:t>
            </a:r>
            <a:r>
              <a:rPr lang="ru-RU" sz="1600" dirty="0" err="1" smtClean="0"/>
              <a:t>рр</a:t>
            </a:r>
            <a:r>
              <a:rPr lang="ru-RU" sz="1600" dirty="0" smtClean="0"/>
              <a:t>. </a:t>
            </a:r>
            <a:r>
              <a:rPr lang="ru-RU" sz="1600" dirty="0" err="1" smtClean="0"/>
              <a:t>Англія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сприяла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переселенню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євреїв</a:t>
            </a:r>
            <a:r>
              <a:rPr lang="ru-RU" sz="1600" dirty="0" smtClean="0"/>
              <a:t>. Коли </a:t>
            </a:r>
            <a:r>
              <a:rPr lang="ru-RU" sz="1600" dirty="0" err="1" smtClean="0"/>
              <a:t>співвідношення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єврейського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арабського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 стало </a:t>
            </a:r>
            <a:r>
              <a:rPr lang="ru-RU" sz="1600" dirty="0" err="1" smtClean="0"/>
              <a:t>загрозливим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стабільності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англійської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колоніальної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, </a:t>
            </a:r>
            <a:r>
              <a:rPr lang="ru-RU" sz="1600" dirty="0" err="1" smtClean="0"/>
              <a:t>Англія</a:t>
            </a:r>
            <a:r>
              <a:rPr lang="ru-RU" sz="1600" dirty="0" smtClean="0"/>
              <a:t> заборонила </a:t>
            </a:r>
            <a:r>
              <a:rPr lang="ru-RU" sz="1600" dirty="0" err="1" smtClean="0"/>
              <a:t>переселення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в </a:t>
            </a:r>
            <a:r>
              <a:rPr lang="ru-RU" sz="1600" dirty="0" err="1" smtClean="0"/>
              <a:t>єврейських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політичних</a:t>
            </a:r>
            <a:r>
              <a:rPr lang="ru-RU" sz="1600" dirty="0" smtClean="0"/>
              <a:t> колах уже </a:t>
            </a:r>
            <a:r>
              <a:rPr lang="ru-RU" sz="1600" dirty="0" err="1" smtClean="0"/>
              <a:t>міцно</a:t>
            </a:r>
            <a:r>
              <a:rPr lang="ru-RU" sz="1600" dirty="0" smtClean="0"/>
              <a:t> утвердилась </a:t>
            </a:r>
            <a:r>
              <a:rPr lang="ru-RU" sz="1600" dirty="0" err="1" smtClean="0"/>
              <a:t>ідея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своєї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 У </a:t>
            </a:r>
            <a:r>
              <a:rPr lang="ru-RU" sz="1600" dirty="0" err="1" smtClean="0"/>
              <a:t>Палестині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створювалися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єврейські</a:t>
            </a:r>
            <a:r>
              <a:rPr lang="ru-RU" sz="1600" dirty="0" smtClean="0"/>
              <a:t> "</a:t>
            </a:r>
            <a:r>
              <a:rPr lang="ru-RU" sz="1600" dirty="0" err="1" smtClean="0"/>
              <a:t>тіньові</a:t>
            </a:r>
            <a:r>
              <a:rPr lang="ru-RU" sz="1600" dirty="0" smtClean="0"/>
              <a:t>" </a:t>
            </a:r>
            <a:r>
              <a:rPr lang="ru-RU" sz="1600" dirty="0" err="1" smtClean="0"/>
              <a:t>політичні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структури</a:t>
            </a:r>
            <a:r>
              <a:rPr lang="ru-RU" sz="1600" dirty="0" smtClean="0"/>
              <a:t> — уряд, </a:t>
            </a:r>
            <a:r>
              <a:rPr lang="ru-RU" sz="1600" dirty="0" err="1" smtClean="0"/>
              <a:t>місцева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влада</a:t>
            </a:r>
            <a:r>
              <a:rPr lang="ru-RU" sz="1600" dirty="0" smtClean="0"/>
              <a:t>, </a:t>
            </a:r>
            <a:r>
              <a:rPr lang="ru-RU" sz="1600" dirty="0" err="1" smtClean="0"/>
              <a:t>збройні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формування</a:t>
            </a:r>
            <a:r>
              <a:rPr lang="ru-RU" sz="1600" dirty="0" smtClean="0"/>
              <a:t>. За </a:t>
            </a:r>
            <a:r>
              <a:rPr lang="ru-RU" sz="1600" dirty="0" err="1" smtClean="0"/>
              <a:t>сприятливих</a:t>
            </a:r>
            <a:r>
              <a:rPr lang="ru-RU" sz="1600" dirty="0" smtClean="0"/>
              <a:t> умов вони </a:t>
            </a:r>
            <a:r>
              <a:rPr lang="ru-RU" sz="1600" dirty="0" err="1" smtClean="0"/>
              <a:t>мали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проголосити</a:t>
            </a:r>
            <a:r>
              <a:rPr lang="ru-RU" sz="1600" dirty="0" smtClean="0"/>
              <a:t> державу </a:t>
            </a:r>
            <a:r>
              <a:rPr lang="ru-RU" sz="1600" dirty="0" err="1" smtClean="0"/>
              <a:t>Ізраїль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Араби</a:t>
            </a:r>
            <a:r>
              <a:rPr lang="ru-RU" sz="1600" dirty="0" smtClean="0"/>
              <a:t> категорично </a:t>
            </a:r>
            <a:r>
              <a:rPr lang="ru-RU" sz="1600" dirty="0" err="1" smtClean="0"/>
              <a:t>виступили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створення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єврейської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посилило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міжнаціональну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боротьбу</a:t>
            </a:r>
            <a:r>
              <a:rPr lang="ru-RU" sz="1600" dirty="0" smtClean="0"/>
              <a:t> в </a:t>
            </a:r>
            <a:r>
              <a:rPr lang="ru-RU" sz="1600" dirty="0" err="1" smtClean="0"/>
              <a:t>Палестині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smtClean="0"/>
              <a:t>Резолюція </a:t>
            </a:r>
            <a:r>
              <a:rPr lang="uk-UA" sz="3200" i="1" smtClean="0"/>
              <a:t>Генеральної Асамблеї ООН </a:t>
            </a:r>
            <a:br>
              <a:rPr lang="uk-UA" sz="3200" i="1" smtClean="0"/>
            </a:br>
            <a:r>
              <a:rPr lang="uk-UA" sz="3200" smtClean="0"/>
              <a:t>№ 181 від 29.11.1947</a:t>
            </a:r>
            <a:endParaRPr lang="ru-RU" sz="3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400" b="1" smtClean="0">
                <a:ea typeface="ＭＳ Ｐゴシック" panose="020B0600070205080204" pitchFamily="34" charset="-128"/>
              </a:rPr>
              <a:t>На колишній підмандатній території Палестини мали утворитись дві держави:</a:t>
            </a:r>
          </a:p>
          <a:p>
            <a:pPr eaLnBrk="1" hangingPunct="1">
              <a:buFontTx/>
              <a:buNone/>
            </a:pPr>
            <a:endParaRPr lang="uk-UA" sz="1400" b="1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єврейська (площа 14,1 тис. км2 — 56% території Палестини, населення 1 008 800 чол.)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арабська (площа 11,1 тис. км2 — 43% території Палестини, населення 758 520 чол.)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в окрему міжнарародну зону виділялось місто Єрусалим та його околиці. </a:t>
            </a:r>
            <a:endParaRPr lang="ru-RU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Ескалація конфлікту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38400"/>
            <a:ext cx="4038600" cy="3276600"/>
          </a:xfrm>
        </p:spPr>
        <p:txBody>
          <a:bodyPr/>
          <a:lstStyle/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15.05.1948 проголошено про створення Держави Ізраїль</a:t>
            </a:r>
            <a:r>
              <a:rPr lang="ru-RU" sz="24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уряди Єгипту, Сирії, Лівану</a:t>
            </a:r>
            <a:r>
              <a:rPr lang="en-US" sz="2400" smtClean="0">
                <a:ea typeface="ＭＳ Ｐゴシック" panose="020B0600070205080204" pitchFamily="34" charset="-128"/>
              </a:rPr>
              <a:t>, </a:t>
            </a:r>
            <a:r>
              <a:rPr lang="uk-UA" sz="2400" smtClean="0">
                <a:ea typeface="ＭＳ Ｐゴシック" panose="020B0600070205080204" pitchFamily="34" charset="-128"/>
              </a:rPr>
              <a:t>Йорданії</a:t>
            </a:r>
            <a:r>
              <a:rPr lang="en-US" sz="2400" smtClean="0">
                <a:ea typeface="ＭＳ Ｐゴシック" panose="020B0600070205080204" pitchFamily="34" charset="-128"/>
              </a:rPr>
              <a:t>, </a:t>
            </a:r>
            <a:r>
              <a:rPr lang="uk-UA" sz="2400" smtClean="0">
                <a:ea typeface="ＭＳ Ｐゴシック" panose="020B0600070205080204" pitchFamily="34" charset="-128"/>
              </a:rPr>
              <a:t>Саудівської Аравії та Ємену оголосили війну Ізраїлю</a:t>
            </a:r>
            <a:r>
              <a:rPr lang="ru-RU" sz="2400" smtClean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3600"/>
            <a:ext cx="4038600" cy="4495800"/>
          </a:xfrm>
        </p:spPr>
        <p:txBody>
          <a:bodyPr/>
          <a:lstStyle/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рішення про створення палестинської держави не було виконано</a:t>
            </a:r>
            <a:r>
              <a:rPr lang="ru-RU" sz="240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значну частину палестинської території окупував Ізраїль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частину поділено між Єгиптом та Йорданією. </a:t>
            </a:r>
          </a:p>
          <a:p>
            <a:pPr eaLnBrk="1" hangingPunct="1"/>
            <a:r>
              <a:rPr lang="uk-UA" sz="2400" smtClean="0">
                <a:ea typeface="ＭＳ Ｐゴシック" panose="020B0600070205080204" pitchFamily="34" charset="-128"/>
              </a:rPr>
              <a:t>понад 900 тис. палестинців стали біженцями</a:t>
            </a:r>
            <a:r>
              <a:rPr lang="uk-UA" sz="2400" i="1" smtClean="0">
                <a:ea typeface="ＭＳ Ｐゴシック" panose="020B0600070205080204" pitchFamily="34" charset="-128"/>
              </a:rPr>
              <a:t>.</a:t>
            </a:r>
            <a:r>
              <a:rPr lang="ru-RU" sz="2400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7173" name="Picture 11" descr="225px-Ben_Gurion_19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509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arafat0209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303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Розподіл території Палестини</a:t>
            </a:r>
          </a:p>
        </p:txBody>
      </p:sp>
      <p:pic>
        <p:nvPicPr>
          <p:cNvPr id="8195" name="Picture 4" descr="22402137_palastinianlandloss8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17625"/>
            <a:ext cx="81692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0"/>
            <a:ext cx="8001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1945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3276600" y="3810000"/>
            <a:ext cx="8001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1947</a:t>
            </a:r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5334000" y="3810000"/>
            <a:ext cx="8001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1967</a:t>
            </a:r>
          </a:p>
        </p:txBody>
      </p:sp>
      <p:sp>
        <p:nvSpPr>
          <p:cNvPr id="8199" name="WordArt 8"/>
          <p:cNvSpPr>
            <a:spLocks noChangeArrowheads="1" noChangeShapeType="1" noTextEdit="1"/>
          </p:cNvSpPr>
          <p:nvPr/>
        </p:nvSpPr>
        <p:spPr bwMode="auto">
          <a:xfrm>
            <a:off x="7391400" y="3810000"/>
            <a:ext cx="8001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Палестинські біженці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anose="020B0600070205080204" pitchFamily="34" charset="-128"/>
              </a:rPr>
              <a:t>"</a:t>
            </a:r>
            <a:r>
              <a:rPr lang="ru-RU" sz="2400" smtClean="0">
                <a:ea typeface="ＭＳ Ｐゴシック" panose="020B0600070205080204" pitchFamily="34" charset="-128"/>
              </a:rPr>
              <a:t>Особи, чиїм постійним місцем проживання в період між червнем</a:t>
            </a:r>
            <a:r>
              <a:rPr lang="en-US" sz="2400" smtClean="0">
                <a:ea typeface="ＭＳ Ｐゴシック" panose="020B0600070205080204" pitchFamily="34" charset="-128"/>
              </a:rPr>
              <a:t> 1946 </a:t>
            </a:r>
            <a:r>
              <a:rPr lang="ru-RU" sz="2400" smtClean="0">
                <a:ea typeface="ＭＳ Ｐゴシック" panose="020B0600070205080204" pitchFamily="34" charset="-128"/>
              </a:rPr>
              <a:t>і травнем</a:t>
            </a:r>
            <a:r>
              <a:rPr lang="en-US" sz="2400" smtClean="0">
                <a:ea typeface="ＭＳ Ｐゴシック" panose="020B0600070205080204" pitchFamily="34" charset="-128"/>
              </a:rPr>
              <a:t> 1948 </a:t>
            </a:r>
            <a:r>
              <a:rPr lang="ru-RU" sz="2400" smtClean="0">
                <a:ea typeface="ＭＳ Ｐゴシック" panose="020B0600070205080204" pitchFamily="34" charset="-128"/>
              </a:rPr>
              <a:t>року або в червні</a:t>
            </a:r>
            <a:r>
              <a:rPr lang="en-US" sz="2400" smtClean="0">
                <a:ea typeface="ＭＳ Ｐゴシック" panose="020B0600070205080204" pitchFamily="34" charset="-128"/>
              </a:rPr>
              <a:t> 1967 </a:t>
            </a:r>
            <a:r>
              <a:rPr lang="ru-RU" sz="2400" smtClean="0">
                <a:ea typeface="ＭＳ Ｐゴシック" panose="020B0600070205080204" pitchFamily="34" charset="-128"/>
              </a:rPr>
              <a:t>року була Палестина, і які втратили свої будинки і засоби до існування в результаті арабо</a:t>
            </a:r>
            <a:r>
              <a:rPr lang="en-US" sz="2400" smtClean="0">
                <a:ea typeface="ＭＳ Ｐゴシック" panose="020B0600070205080204" pitchFamily="34" charset="-128"/>
              </a:rPr>
              <a:t>-</a:t>
            </a:r>
            <a:r>
              <a:rPr lang="ru-RU" sz="2400" smtClean="0">
                <a:ea typeface="ＭＳ Ｐゴシック" panose="020B0600070205080204" pitchFamily="34" charset="-128"/>
              </a:rPr>
              <a:t>ізраїльського конфлікту</a:t>
            </a:r>
            <a:r>
              <a:rPr lang="en-US" sz="2400" smtClean="0">
                <a:ea typeface="ＭＳ Ｐゴシック" panose="020B0600070205080204" pitchFamily="34" charset="-128"/>
              </a:rPr>
              <a:t> 1948 </a:t>
            </a:r>
            <a:r>
              <a:rPr lang="ru-RU" sz="2400" smtClean="0">
                <a:ea typeface="ＭＳ Ｐゴシック" panose="020B0600070205080204" pitchFamily="34" charset="-128"/>
              </a:rPr>
              <a:t>року</a:t>
            </a:r>
            <a:r>
              <a:rPr lang="en-US" sz="2400" smtClean="0">
                <a:ea typeface="ＭＳ Ｐゴシック" panose="020B0600070205080204" pitchFamily="34" charset="-128"/>
              </a:rPr>
              <a:t>."</a:t>
            </a:r>
            <a:r>
              <a:rPr lang="uk-UA" sz="2400" smtClean="0">
                <a:ea typeface="ＭＳ Ｐゴシック" panose="020B0600070205080204" pitchFamily="34" charset="-128"/>
              </a:rPr>
              <a:t>  (визначення ООН)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sz="24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ea typeface="ＭＳ Ｐゴシック" panose="020B0600070205080204" pitchFamily="34" charset="-128"/>
              </a:rPr>
              <a:t>Статус біженця переходить від батьків до дітей.</a:t>
            </a:r>
            <a:endParaRPr lang="uk-UA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9220" name="Picture 4" descr="nakba_1-cf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143000"/>
            <a:ext cx="36909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6172200" y="30480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4,7 млн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551</TotalTime>
  <Words>1272</Words>
  <Application>Microsoft Office PowerPoint</Application>
  <PresentationFormat>Экран (4:3)</PresentationFormat>
  <Paragraphs>171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ＭＳ Ｐゴシック</vt:lpstr>
      <vt:lpstr>Times New Roman</vt:lpstr>
      <vt:lpstr>Вершина горы</vt:lpstr>
      <vt:lpstr>ПАЛЕСТИНСЬКЕ ПИТАННЯ</vt:lpstr>
      <vt:lpstr>Палестинське питання – це:</vt:lpstr>
      <vt:lpstr>Історія питання</vt:lpstr>
      <vt:lpstr>Історія питання</vt:lpstr>
      <vt:lpstr>Історія питання</vt:lpstr>
      <vt:lpstr>Резолюція Генеральної Асамблеї ООН  № 181 від 29.11.1947</vt:lpstr>
      <vt:lpstr>Ескалація конфлікту</vt:lpstr>
      <vt:lpstr>Розподіл території Палестини</vt:lpstr>
      <vt:lpstr>Палестинські біженці</vt:lpstr>
      <vt:lpstr>Проблема біженців</vt:lpstr>
      <vt:lpstr>Розміщення біженців</vt:lpstr>
      <vt:lpstr>Об’єкт конфлікту</vt:lpstr>
      <vt:lpstr>Палестинський рух опору </vt:lpstr>
      <vt:lpstr>Розкол палестинського руху опору</vt:lpstr>
      <vt:lpstr>Ісламізація  Палестинського руху опору </vt:lpstr>
      <vt:lpstr>Палестинська автономія сьогодні ХАМАС і ФАТХ</vt:lpstr>
      <vt:lpstr>Останні події</vt:lpstr>
      <vt:lpstr>Зовнішній фактор</vt:lpstr>
      <vt:lpstr>Зовнішній фактор </vt:lpstr>
      <vt:lpstr>Зовнішній фактор </vt:lpstr>
      <vt:lpstr>Зовнішній фактор </vt:lpstr>
      <vt:lpstr>Можливі загрози</vt:lpstr>
      <vt:lpstr>Майбутні стратегії</vt:lpstr>
      <vt:lpstr>Можливий вплив на регіон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Ruslan Purij</cp:lastModifiedBy>
  <cp:revision>16</cp:revision>
  <cp:lastPrinted>1601-01-01T00:00:00Z</cp:lastPrinted>
  <dcterms:created xsi:type="dcterms:W3CDTF">2010-11-25T18:46:33Z</dcterms:created>
  <dcterms:modified xsi:type="dcterms:W3CDTF">2014-03-31T15:18:06Z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