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57" r:id="rId3"/>
    <p:sldId id="258" r:id="rId4"/>
    <p:sldId id="267" r:id="rId5"/>
    <p:sldId id="259" r:id="rId6"/>
    <p:sldId id="268" r:id="rId7"/>
    <p:sldId id="260" r:id="rId8"/>
    <p:sldId id="269" r:id="rId9"/>
    <p:sldId id="261" r:id="rId10"/>
    <p:sldId id="262" r:id="rId11"/>
    <p:sldId id="263" r:id="rId12"/>
    <p:sldId id="264" r:id="rId13"/>
    <p:sldId id="265" r:id="rId14"/>
    <p:sldId id="266" r:id="rId15"/>
    <p:sldId id="270" r:id="rId16"/>
    <p:sldId id="271" r:id="rId17"/>
    <p:sldId id="272" r:id="rId18"/>
    <p:sldId id="273" r:id="rId19"/>
    <p:sldId id="274" r:id="rId20"/>
    <p:sldId id="275" r:id="rId21"/>
  </p:sldIdLst>
  <p:sldSz cx="9144000" cy="6858000" type="screen4x3"/>
  <p:notesSz cx="6858000" cy="9144000"/>
  <p:defaultTextStyle>
    <a:defPPr>
      <a:defRPr lang="uk-U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99"/>
    <a:srgbClr val="555E6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479" autoAdjust="0"/>
    <p:restoredTop sz="94660"/>
  </p:normalViewPr>
  <p:slideViewPr>
    <p:cSldViewPr>
      <p:cViewPr varScale="1">
        <p:scale>
          <a:sx n="88" d="100"/>
          <a:sy n="88" d="100"/>
        </p:scale>
        <p:origin x="-102" y="-55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3A24066-7FCB-4E21-81CD-2FFFBC58B05E}" type="datetimeFigureOut">
              <a:rPr lang="uk-UA"/>
              <a:pPr>
                <a:defRPr/>
              </a:pPr>
              <a:t>24.04.2012</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uk-UA"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uk-UA"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D6DAF9E-46E7-4466-AD04-360F5B7BB1A1}" type="slidenum">
              <a:rPr lang="uk-UA"/>
              <a:pPr>
                <a:defRPr/>
              </a:pPr>
              <a:t>‹#›</a:t>
            </a:fld>
            <a:endParaRPr lang="uk-UA"/>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10E00E-4250-4F86-9CE4-7BA2DE133729}" type="slidenum">
              <a:rPr lang="uk-UA"/>
              <a:pPr fontAlgn="base">
                <a:spcBef>
                  <a:spcPct val="0"/>
                </a:spcBef>
                <a:spcAft>
                  <a:spcPct val="0"/>
                </a:spcAft>
              </a:pPr>
              <a:t>3</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Freeform 6"/>
          <p:cNvSpPr/>
          <p:nvPr/>
        </p:nvSpPr>
        <p:spPr>
          <a:xfrm>
            <a:off x="0" y="5292725"/>
            <a:ext cx="9144000"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p>
        </p:txBody>
      </p:sp>
      <p:sp>
        <p:nvSpPr>
          <p:cNvPr id="5"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p>
        </p:txBody>
      </p:sp>
      <p:sp>
        <p:nvSpPr>
          <p:cNvPr id="6" name="Freeform 8"/>
          <p:cNvSpPr/>
          <p:nvPr/>
        </p:nvSpPr>
        <p:spPr>
          <a:xfrm>
            <a:off x="0" y="5546725"/>
            <a:ext cx="9147175" cy="1312863"/>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p>
        </p:txBody>
      </p:sp>
      <p:sp>
        <p:nvSpPr>
          <p:cNvPr id="7" name="Rectangle 9"/>
          <p:cNvSpPr/>
          <p:nvPr/>
        </p:nvSpPr>
        <p:spPr>
          <a:xfrm>
            <a:off x="0" y="5262563"/>
            <a:ext cx="9144000" cy="746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10"/>
          <p:cNvSpPr/>
          <p:nvPr/>
        </p:nvSpPr>
        <p:spPr>
          <a:xfrm>
            <a:off x="0" y="5502275"/>
            <a:ext cx="9144000" cy="1271588"/>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9" name="Date Placeholder 3"/>
          <p:cNvSpPr>
            <a:spLocks noGrp="1"/>
          </p:cNvSpPr>
          <p:nvPr>
            <p:ph type="dt" sz="half" idx="10"/>
          </p:nvPr>
        </p:nvSpPr>
        <p:spPr/>
        <p:txBody>
          <a:bodyPr/>
          <a:lstStyle>
            <a:lvl1pPr>
              <a:defRPr/>
            </a:lvl1pPr>
          </a:lstStyle>
          <a:p>
            <a:pPr>
              <a:defRPr/>
            </a:pPr>
            <a:fld id="{11A32B26-384F-42DC-B298-6C7A8DE25B2F}" type="datetimeFigureOut">
              <a:rPr lang="uk-UA"/>
              <a:pPr>
                <a:defRPr/>
              </a:pPr>
              <a:t>24.04.2012</a:t>
            </a:fld>
            <a:endParaRPr lang="uk-UA"/>
          </a:p>
        </p:txBody>
      </p:sp>
      <p:sp>
        <p:nvSpPr>
          <p:cNvPr id="10" name="Footer Placeholder 4"/>
          <p:cNvSpPr>
            <a:spLocks noGrp="1"/>
          </p:cNvSpPr>
          <p:nvPr>
            <p:ph type="ftr" sz="quarter" idx="11"/>
          </p:nvPr>
        </p:nvSpPr>
        <p:spPr/>
        <p:txBody>
          <a:bodyPr/>
          <a:lstStyle>
            <a:lvl1pPr>
              <a:defRPr/>
            </a:lvl1pPr>
          </a:lstStyle>
          <a:p>
            <a:pPr>
              <a:defRPr/>
            </a:pPr>
            <a:endParaRPr lang="uk-UA"/>
          </a:p>
        </p:txBody>
      </p:sp>
      <p:sp>
        <p:nvSpPr>
          <p:cNvPr id="11" name="Slide Number Placeholder 5"/>
          <p:cNvSpPr>
            <a:spLocks noGrp="1"/>
          </p:cNvSpPr>
          <p:nvPr>
            <p:ph type="sldNum" sz="quarter" idx="12"/>
          </p:nvPr>
        </p:nvSpPr>
        <p:spPr/>
        <p:txBody>
          <a:bodyPr>
            <a:normAutofit/>
          </a:bodyPr>
          <a:lstStyle>
            <a:lvl1pPr>
              <a:defRPr/>
            </a:lvl1pPr>
          </a:lstStyle>
          <a:p>
            <a:pPr>
              <a:defRPr/>
            </a:pPr>
            <a:fld id="{7F98B915-4F77-4C83-9923-6E8EF39CFB81}" type="slidenum">
              <a:rPr lang="uk-UA"/>
              <a:pPr>
                <a:defRPr/>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4"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7"/>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8"/>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Date Placeholder 3"/>
          <p:cNvSpPr>
            <a:spLocks noGrp="1"/>
          </p:cNvSpPr>
          <p:nvPr>
            <p:ph type="dt" sz="half" idx="10"/>
          </p:nvPr>
        </p:nvSpPr>
        <p:spPr/>
        <p:txBody>
          <a:bodyPr/>
          <a:lstStyle>
            <a:lvl1pPr>
              <a:defRPr/>
            </a:lvl1pPr>
          </a:lstStyle>
          <a:p>
            <a:pPr>
              <a:defRPr/>
            </a:pPr>
            <a:fld id="{ACACFCC6-E237-4D6D-975D-0686DABA8154}" type="datetimeFigureOut">
              <a:rPr lang="uk-UA"/>
              <a:pPr>
                <a:defRPr/>
              </a:pPr>
              <a:t>24.04.2012</a:t>
            </a:fld>
            <a:endParaRPr lang="uk-UA"/>
          </a:p>
        </p:txBody>
      </p:sp>
      <p:sp>
        <p:nvSpPr>
          <p:cNvPr id="9" name="Footer Placeholder 4"/>
          <p:cNvSpPr>
            <a:spLocks noGrp="1"/>
          </p:cNvSpPr>
          <p:nvPr>
            <p:ph type="ftr" sz="quarter" idx="11"/>
          </p:nvPr>
        </p:nvSpPr>
        <p:spPr/>
        <p:txBody>
          <a:bodyPr/>
          <a:lstStyle>
            <a:lvl1pPr>
              <a:defRPr/>
            </a:lvl1pPr>
          </a:lstStyle>
          <a:p>
            <a:pPr>
              <a:defRPr/>
            </a:pPr>
            <a:endParaRPr lang="uk-UA"/>
          </a:p>
        </p:txBody>
      </p:sp>
      <p:sp>
        <p:nvSpPr>
          <p:cNvPr id="10" name="Slide Number Placeholder 5"/>
          <p:cNvSpPr>
            <a:spLocks noGrp="1"/>
          </p:cNvSpPr>
          <p:nvPr>
            <p:ph type="sldNum" sz="quarter" idx="12"/>
          </p:nvPr>
        </p:nvSpPr>
        <p:spPr/>
        <p:txBody>
          <a:bodyPr/>
          <a:lstStyle>
            <a:lvl1pPr>
              <a:defRPr/>
            </a:lvl1pPr>
          </a:lstStyle>
          <a:p>
            <a:pPr>
              <a:defRPr/>
            </a:pPr>
            <a:fld id="{531C3E30-F828-4C04-86C8-6BDA1CA6CBBB}" type="slidenum">
              <a:rPr lang="uk-UA"/>
              <a:pPr>
                <a:defRPr/>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4"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7"/>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8"/>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Date Placeholder 3"/>
          <p:cNvSpPr>
            <a:spLocks noGrp="1"/>
          </p:cNvSpPr>
          <p:nvPr>
            <p:ph type="dt" sz="half" idx="10"/>
          </p:nvPr>
        </p:nvSpPr>
        <p:spPr/>
        <p:txBody>
          <a:bodyPr/>
          <a:lstStyle>
            <a:lvl1pPr>
              <a:defRPr/>
            </a:lvl1pPr>
          </a:lstStyle>
          <a:p>
            <a:pPr>
              <a:defRPr/>
            </a:pPr>
            <a:fld id="{41769404-81EA-471E-81CE-56D48D32D970}" type="datetimeFigureOut">
              <a:rPr lang="uk-UA"/>
              <a:pPr>
                <a:defRPr/>
              </a:pPr>
              <a:t>24.04.2012</a:t>
            </a:fld>
            <a:endParaRPr lang="uk-UA"/>
          </a:p>
        </p:txBody>
      </p:sp>
      <p:sp>
        <p:nvSpPr>
          <p:cNvPr id="9" name="Footer Placeholder 4"/>
          <p:cNvSpPr>
            <a:spLocks noGrp="1"/>
          </p:cNvSpPr>
          <p:nvPr>
            <p:ph type="ftr" sz="quarter" idx="11"/>
          </p:nvPr>
        </p:nvSpPr>
        <p:spPr/>
        <p:txBody>
          <a:bodyPr/>
          <a:lstStyle>
            <a:lvl1pPr>
              <a:defRPr/>
            </a:lvl1pPr>
          </a:lstStyle>
          <a:p>
            <a:pPr>
              <a:defRPr/>
            </a:pPr>
            <a:endParaRPr lang="uk-UA"/>
          </a:p>
        </p:txBody>
      </p:sp>
      <p:sp>
        <p:nvSpPr>
          <p:cNvPr id="10" name="Slide Number Placeholder 5"/>
          <p:cNvSpPr>
            <a:spLocks noGrp="1"/>
          </p:cNvSpPr>
          <p:nvPr>
            <p:ph type="sldNum" sz="quarter" idx="12"/>
          </p:nvPr>
        </p:nvSpPr>
        <p:spPr/>
        <p:txBody>
          <a:bodyPr/>
          <a:lstStyle>
            <a:lvl1pPr>
              <a:defRPr/>
            </a:lvl1pPr>
          </a:lstStyle>
          <a:p>
            <a:pPr>
              <a:defRPr/>
            </a:pPr>
            <a:fld id="{0AE08F12-4769-494F-8CD1-A406D34ABFEC}" type="slidenum">
              <a:rPr lang="uk-UA"/>
              <a:pPr>
                <a:defRPr/>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7"/>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8"/>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a:xfrm>
            <a:off x="685800" y="1600201"/>
            <a:ext cx="7772400" cy="3733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Date Placeholder 3"/>
          <p:cNvSpPr>
            <a:spLocks noGrp="1"/>
          </p:cNvSpPr>
          <p:nvPr>
            <p:ph type="dt" sz="half" idx="10"/>
          </p:nvPr>
        </p:nvSpPr>
        <p:spPr/>
        <p:txBody>
          <a:bodyPr/>
          <a:lstStyle>
            <a:lvl1pPr>
              <a:defRPr/>
            </a:lvl1pPr>
          </a:lstStyle>
          <a:p>
            <a:pPr>
              <a:defRPr/>
            </a:pPr>
            <a:fld id="{7BAC57F7-E9BB-4186-973C-FE0AE5DD1302}" type="datetimeFigureOut">
              <a:rPr lang="uk-UA"/>
              <a:pPr>
                <a:defRPr/>
              </a:pPr>
              <a:t>24.04.2012</a:t>
            </a:fld>
            <a:endParaRPr lang="uk-UA"/>
          </a:p>
        </p:txBody>
      </p:sp>
      <p:sp>
        <p:nvSpPr>
          <p:cNvPr id="9" name="Footer Placeholder 4"/>
          <p:cNvSpPr>
            <a:spLocks noGrp="1"/>
          </p:cNvSpPr>
          <p:nvPr>
            <p:ph type="ftr" sz="quarter" idx="11"/>
          </p:nvPr>
        </p:nvSpPr>
        <p:spPr/>
        <p:txBody>
          <a:bodyPr/>
          <a:lstStyle>
            <a:lvl1pPr>
              <a:defRPr/>
            </a:lvl1pPr>
          </a:lstStyle>
          <a:p>
            <a:pPr>
              <a:defRPr/>
            </a:pPr>
            <a:endParaRPr lang="uk-UA"/>
          </a:p>
        </p:txBody>
      </p:sp>
      <p:sp>
        <p:nvSpPr>
          <p:cNvPr id="10" name="Slide Number Placeholder 5"/>
          <p:cNvSpPr>
            <a:spLocks noGrp="1"/>
          </p:cNvSpPr>
          <p:nvPr>
            <p:ph type="sldNum" sz="quarter" idx="12"/>
          </p:nvPr>
        </p:nvSpPr>
        <p:spPr/>
        <p:txBody>
          <a:bodyPr/>
          <a:lstStyle>
            <a:lvl1pPr>
              <a:defRPr/>
            </a:lvl1pPr>
          </a:lstStyle>
          <a:p>
            <a:pPr>
              <a:defRPr/>
            </a:pPr>
            <a:fld id="{D9E05959-EA01-4012-BB9C-91003B0C4493}" type="slidenum">
              <a:rPr lang="uk-UA"/>
              <a:pPr>
                <a:defRPr/>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Freeform 6"/>
          <p:cNvSpPr/>
          <p:nvPr/>
        </p:nvSpPr>
        <p:spPr>
          <a:xfrm>
            <a:off x="0" y="5546725"/>
            <a:ext cx="9147175" cy="1312863"/>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7"/>
          <p:cNvSpPr/>
          <p:nvPr/>
        </p:nvSpPr>
        <p:spPr>
          <a:xfrm>
            <a:off x="0" y="5292725"/>
            <a:ext cx="9144000"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0" y="5262563"/>
            <a:ext cx="9144000" cy="746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10"/>
          <p:cNvSpPr/>
          <p:nvPr/>
        </p:nvSpPr>
        <p:spPr>
          <a:xfrm>
            <a:off x="0" y="5502275"/>
            <a:ext cx="9144000" cy="1271588"/>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 name="Date Placeholder 3"/>
          <p:cNvSpPr>
            <a:spLocks noGrp="1"/>
          </p:cNvSpPr>
          <p:nvPr>
            <p:ph type="dt" sz="half" idx="10"/>
          </p:nvPr>
        </p:nvSpPr>
        <p:spPr/>
        <p:txBody>
          <a:bodyPr/>
          <a:lstStyle>
            <a:lvl1pPr>
              <a:defRPr/>
            </a:lvl1pPr>
          </a:lstStyle>
          <a:p>
            <a:pPr>
              <a:defRPr/>
            </a:pPr>
            <a:fld id="{68C32BBE-D470-4F7B-98C8-20085EED19CC}" type="datetimeFigureOut">
              <a:rPr lang="uk-UA"/>
              <a:pPr>
                <a:defRPr/>
              </a:pPr>
              <a:t>24.04.2012</a:t>
            </a:fld>
            <a:endParaRPr lang="uk-UA"/>
          </a:p>
        </p:txBody>
      </p:sp>
      <p:sp>
        <p:nvSpPr>
          <p:cNvPr id="10" name="Footer Placeholder 4"/>
          <p:cNvSpPr>
            <a:spLocks noGrp="1"/>
          </p:cNvSpPr>
          <p:nvPr>
            <p:ph type="ftr" sz="quarter" idx="11"/>
          </p:nvPr>
        </p:nvSpPr>
        <p:spPr/>
        <p:txBody>
          <a:bodyPr/>
          <a:lstStyle>
            <a:lvl1pPr>
              <a:defRPr/>
            </a:lvl1pPr>
          </a:lstStyle>
          <a:p>
            <a:pPr>
              <a:defRPr/>
            </a:pPr>
            <a:endParaRPr lang="uk-UA"/>
          </a:p>
        </p:txBody>
      </p:sp>
      <p:sp>
        <p:nvSpPr>
          <p:cNvPr id="11" name="Slide Number Placeholder 5"/>
          <p:cNvSpPr>
            <a:spLocks noGrp="1"/>
          </p:cNvSpPr>
          <p:nvPr>
            <p:ph type="sldNum" sz="quarter" idx="12"/>
          </p:nvPr>
        </p:nvSpPr>
        <p:spPr/>
        <p:txBody>
          <a:bodyPr/>
          <a:lstStyle>
            <a:lvl1pPr>
              <a:defRPr/>
            </a:lvl1pPr>
          </a:lstStyle>
          <a:p>
            <a:pPr>
              <a:defRPr/>
            </a:pPr>
            <a:fld id="{E552DD79-C6E0-4329-95E7-01A52E9AB7C9}" type="slidenum">
              <a:rPr lang="uk-UA"/>
              <a:pPr>
                <a:defRPr/>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Freeform 7"/>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10"/>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ru-RU" smtClean="0"/>
              <a:t>Образец заголовка</a:t>
            </a:r>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Date Placeholder 4"/>
          <p:cNvSpPr>
            <a:spLocks noGrp="1"/>
          </p:cNvSpPr>
          <p:nvPr>
            <p:ph type="dt" sz="half" idx="15"/>
          </p:nvPr>
        </p:nvSpPr>
        <p:spPr/>
        <p:txBody>
          <a:bodyPr/>
          <a:lstStyle>
            <a:lvl1pPr>
              <a:defRPr/>
            </a:lvl1pPr>
          </a:lstStyle>
          <a:p>
            <a:pPr>
              <a:defRPr/>
            </a:pPr>
            <a:fld id="{9564E4F5-EACB-48F7-9D49-D07F0BC515F2}" type="datetimeFigureOut">
              <a:rPr lang="uk-UA"/>
              <a:pPr>
                <a:defRPr/>
              </a:pPr>
              <a:t>24.04.2012</a:t>
            </a:fld>
            <a:endParaRPr lang="uk-UA"/>
          </a:p>
        </p:txBody>
      </p:sp>
      <p:sp>
        <p:nvSpPr>
          <p:cNvPr id="10" name="Footer Placeholder 5"/>
          <p:cNvSpPr>
            <a:spLocks noGrp="1"/>
          </p:cNvSpPr>
          <p:nvPr>
            <p:ph type="ftr" sz="quarter" idx="16"/>
          </p:nvPr>
        </p:nvSpPr>
        <p:spPr/>
        <p:txBody>
          <a:bodyPr/>
          <a:lstStyle>
            <a:lvl1pPr>
              <a:defRPr/>
            </a:lvl1pPr>
          </a:lstStyle>
          <a:p>
            <a:pPr>
              <a:defRPr/>
            </a:pPr>
            <a:endParaRPr lang="uk-UA"/>
          </a:p>
        </p:txBody>
      </p:sp>
      <p:sp>
        <p:nvSpPr>
          <p:cNvPr id="11" name="Slide Number Placeholder 6"/>
          <p:cNvSpPr>
            <a:spLocks noGrp="1"/>
          </p:cNvSpPr>
          <p:nvPr>
            <p:ph type="sldNum" sz="quarter" idx="17"/>
          </p:nvPr>
        </p:nvSpPr>
        <p:spPr/>
        <p:txBody>
          <a:bodyPr/>
          <a:lstStyle>
            <a:lvl1pPr>
              <a:defRPr/>
            </a:lvl1pPr>
          </a:lstStyle>
          <a:p>
            <a:pPr>
              <a:defRPr/>
            </a:pPr>
            <a:fld id="{A6370645-38FA-41EF-B444-BC7F0499BD5C}" type="slidenum">
              <a:rPr lang="uk-UA"/>
              <a:pPr>
                <a:defRPr/>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Freeform 9"/>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Freeform 11"/>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Freeform 12"/>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5" name="Content Placeholder 14"/>
          <p:cNvSpPr>
            <a:spLocks noGrp="1"/>
          </p:cNvSpPr>
          <p:nvPr>
            <p:ph sz="quarter" idx="13"/>
          </p:nvPr>
        </p:nvSpPr>
        <p:spPr>
          <a:xfrm>
            <a:off x="685800" y="2209800"/>
            <a:ext cx="3657600" cy="3200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Date Placeholder 6"/>
          <p:cNvSpPr>
            <a:spLocks noGrp="1"/>
          </p:cNvSpPr>
          <p:nvPr>
            <p:ph type="dt" sz="half" idx="15"/>
          </p:nvPr>
        </p:nvSpPr>
        <p:spPr/>
        <p:txBody>
          <a:bodyPr/>
          <a:lstStyle>
            <a:lvl1pPr>
              <a:defRPr/>
            </a:lvl1pPr>
          </a:lstStyle>
          <a:p>
            <a:pPr>
              <a:defRPr/>
            </a:pPr>
            <a:fld id="{DD451DA7-0E1D-402F-959A-EBD4C73CF94B}" type="datetimeFigureOut">
              <a:rPr lang="uk-UA"/>
              <a:pPr>
                <a:defRPr/>
              </a:pPr>
              <a:t>24.04.2012</a:t>
            </a:fld>
            <a:endParaRPr lang="uk-UA"/>
          </a:p>
        </p:txBody>
      </p:sp>
      <p:sp>
        <p:nvSpPr>
          <p:cNvPr id="12" name="Footer Placeholder 7"/>
          <p:cNvSpPr>
            <a:spLocks noGrp="1"/>
          </p:cNvSpPr>
          <p:nvPr>
            <p:ph type="ftr" sz="quarter" idx="16"/>
          </p:nvPr>
        </p:nvSpPr>
        <p:spPr/>
        <p:txBody>
          <a:bodyPr/>
          <a:lstStyle>
            <a:lvl1pPr>
              <a:defRPr/>
            </a:lvl1pPr>
          </a:lstStyle>
          <a:p>
            <a:pPr>
              <a:defRPr/>
            </a:pPr>
            <a:endParaRPr lang="uk-UA"/>
          </a:p>
        </p:txBody>
      </p:sp>
      <p:sp>
        <p:nvSpPr>
          <p:cNvPr id="13" name="Slide Number Placeholder 8"/>
          <p:cNvSpPr>
            <a:spLocks noGrp="1"/>
          </p:cNvSpPr>
          <p:nvPr>
            <p:ph type="sldNum" sz="quarter" idx="17"/>
          </p:nvPr>
        </p:nvSpPr>
        <p:spPr/>
        <p:txBody>
          <a:bodyPr/>
          <a:lstStyle>
            <a:lvl1pPr>
              <a:defRPr/>
            </a:lvl1pPr>
          </a:lstStyle>
          <a:p>
            <a:pPr>
              <a:defRPr/>
            </a:pPr>
            <a:fld id="{676D919F-2CE1-4323-87D6-5B56D4716B86}" type="slidenum">
              <a:rPr lang="uk-UA"/>
              <a:pPr>
                <a:defRPr/>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Freeform 5"/>
          <p:cNvSpPr/>
          <p:nvPr/>
        </p:nvSpPr>
        <p:spPr>
          <a:xfrm>
            <a:off x="0" y="5010150"/>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Freeform 6"/>
          <p:cNvSpPr/>
          <p:nvPr/>
        </p:nvSpPr>
        <p:spPr>
          <a:xfrm>
            <a:off x="0" y="5730875"/>
            <a:ext cx="9147175" cy="1127125"/>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7"/>
          <p:cNvSpPr/>
          <p:nvPr/>
        </p:nvSpPr>
        <p:spPr>
          <a:xfrm>
            <a:off x="0" y="4973638"/>
            <a:ext cx="7675563" cy="928687"/>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8"/>
          <p:cNvSpPr/>
          <p:nvPr/>
        </p:nvSpPr>
        <p:spPr>
          <a:xfrm>
            <a:off x="-3175" y="5695950"/>
            <a:ext cx="9147175" cy="930275"/>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ru-RU" smtClean="0"/>
              <a:t>Образец заголовка</a:t>
            </a:r>
            <a:endParaRPr lang="en-US"/>
          </a:p>
        </p:txBody>
      </p:sp>
      <p:sp>
        <p:nvSpPr>
          <p:cNvPr id="7" name="Date Placeholder 2"/>
          <p:cNvSpPr>
            <a:spLocks noGrp="1"/>
          </p:cNvSpPr>
          <p:nvPr>
            <p:ph type="dt" sz="half" idx="10"/>
          </p:nvPr>
        </p:nvSpPr>
        <p:spPr/>
        <p:txBody>
          <a:bodyPr/>
          <a:lstStyle>
            <a:lvl1pPr>
              <a:defRPr/>
            </a:lvl1pPr>
          </a:lstStyle>
          <a:p>
            <a:pPr>
              <a:defRPr/>
            </a:pPr>
            <a:fld id="{975179ED-ED0A-4EE3-9163-4F8C447D5F9F}" type="datetimeFigureOut">
              <a:rPr lang="uk-UA"/>
              <a:pPr>
                <a:defRPr/>
              </a:pPr>
              <a:t>24.04.2012</a:t>
            </a:fld>
            <a:endParaRPr lang="uk-UA"/>
          </a:p>
        </p:txBody>
      </p:sp>
      <p:sp>
        <p:nvSpPr>
          <p:cNvPr id="8" name="Footer Placeholder 3"/>
          <p:cNvSpPr>
            <a:spLocks noGrp="1"/>
          </p:cNvSpPr>
          <p:nvPr>
            <p:ph type="ftr" sz="quarter" idx="11"/>
          </p:nvPr>
        </p:nvSpPr>
        <p:spPr/>
        <p:txBody>
          <a:bodyPr/>
          <a:lstStyle>
            <a:lvl1pPr>
              <a:defRPr/>
            </a:lvl1pPr>
          </a:lstStyle>
          <a:p>
            <a:pPr>
              <a:defRPr/>
            </a:pPr>
            <a:endParaRPr lang="uk-UA"/>
          </a:p>
        </p:txBody>
      </p:sp>
      <p:sp>
        <p:nvSpPr>
          <p:cNvPr id="9" name="Slide Number Placeholder 4"/>
          <p:cNvSpPr>
            <a:spLocks noGrp="1"/>
          </p:cNvSpPr>
          <p:nvPr>
            <p:ph type="sldNum" sz="quarter" idx="12"/>
          </p:nvPr>
        </p:nvSpPr>
        <p:spPr/>
        <p:txBody>
          <a:bodyPr/>
          <a:lstStyle>
            <a:lvl1pPr>
              <a:defRPr/>
            </a:lvl1pPr>
          </a:lstStyle>
          <a:p>
            <a:pPr>
              <a:defRPr/>
            </a:pPr>
            <a:fld id="{A9BAA2C0-31D0-414A-9954-BA8EF226794A}" type="slidenum">
              <a:rPr lang="uk-UA"/>
              <a:pPr>
                <a:defRPr/>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Freeform 4"/>
          <p:cNvSpPr/>
          <p:nvPr/>
        </p:nvSpPr>
        <p:spPr>
          <a:xfrm>
            <a:off x="0" y="5730875"/>
            <a:ext cx="9147175" cy="1127125"/>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Freeform 5"/>
          <p:cNvSpPr/>
          <p:nvPr/>
        </p:nvSpPr>
        <p:spPr>
          <a:xfrm>
            <a:off x="0" y="5381625"/>
            <a:ext cx="3286125" cy="1208088"/>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Freeform 6"/>
          <p:cNvSpPr/>
          <p:nvPr/>
        </p:nvSpPr>
        <p:spPr>
          <a:xfrm>
            <a:off x="-3175" y="5695950"/>
            <a:ext cx="9147175" cy="930275"/>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7"/>
          <p:cNvSpPr/>
          <p:nvPr/>
        </p:nvSpPr>
        <p:spPr>
          <a:xfrm>
            <a:off x="0" y="5346700"/>
            <a:ext cx="3425825" cy="944563"/>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Date Placeholder 1"/>
          <p:cNvSpPr>
            <a:spLocks noGrp="1"/>
          </p:cNvSpPr>
          <p:nvPr>
            <p:ph type="dt" sz="half" idx="10"/>
          </p:nvPr>
        </p:nvSpPr>
        <p:spPr/>
        <p:txBody>
          <a:bodyPr/>
          <a:lstStyle>
            <a:lvl1pPr>
              <a:defRPr/>
            </a:lvl1pPr>
          </a:lstStyle>
          <a:p>
            <a:pPr>
              <a:defRPr/>
            </a:pPr>
            <a:fld id="{0F89833B-424B-410B-9851-3F7EAD876033}" type="datetimeFigureOut">
              <a:rPr lang="uk-UA"/>
              <a:pPr>
                <a:defRPr/>
              </a:pPr>
              <a:t>24.04.2012</a:t>
            </a:fld>
            <a:endParaRPr lang="uk-UA"/>
          </a:p>
        </p:txBody>
      </p:sp>
      <p:sp>
        <p:nvSpPr>
          <p:cNvPr id="7" name="Footer Placeholder 2"/>
          <p:cNvSpPr>
            <a:spLocks noGrp="1"/>
          </p:cNvSpPr>
          <p:nvPr>
            <p:ph type="ftr" sz="quarter" idx="11"/>
          </p:nvPr>
        </p:nvSpPr>
        <p:spPr/>
        <p:txBody>
          <a:bodyPr/>
          <a:lstStyle>
            <a:lvl1pPr>
              <a:defRPr/>
            </a:lvl1pPr>
          </a:lstStyle>
          <a:p>
            <a:pPr>
              <a:defRPr/>
            </a:pPr>
            <a:endParaRPr lang="uk-UA"/>
          </a:p>
        </p:txBody>
      </p:sp>
      <p:sp>
        <p:nvSpPr>
          <p:cNvPr id="8" name="Slide Number Placeholder 3"/>
          <p:cNvSpPr>
            <a:spLocks noGrp="1"/>
          </p:cNvSpPr>
          <p:nvPr>
            <p:ph type="sldNum" sz="quarter" idx="12"/>
          </p:nvPr>
        </p:nvSpPr>
        <p:spPr/>
        <p:txBody>
          <a:bodyPr/>
          <a:lstStyle>
            <a:lvl1pPr>
              <a:defRPr/>
            </a:lvl1pPr>
          </a:lstStyle>
          <a:p>
            <a:pPr>
              <a:defRPr/>
            </a:pPr>
            <a:fld id="{4BB5F1FA-B966-4FFA-8F26-3377F65A48D0}" type="slidenum">
              <a:rPr lang="uk-UA"/>
              <a:pPr>
                <a:defRPr/>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Freeform 7"/>
          <p:cNvSpPr/>
          <p:nvPr/>
        </p:nvSpPr>
        <p:spPr>
          <a:xfrm>
            <a:off x="0" y="5010150"/>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8"/>
          <p:cNvSpPr/>
          <p:nvPr/>
        </p:nvSpPr>
        <p:spPr>
          <a:xfrm>
            <a:off x="0" y="5730875"/>
            <a:ext cx="9147175" cy="1127125"/>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p:nvPr/>
        </p:nvSpPr>
        <p:spPr>
          <a:xfrm>
            <a:off x="0" y="4973638"/>
            <a:ext cx="7675563" cy="928687"/>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10"/>
          <p:cNvSpPr/>
          <p:nvPr/>
        </p:nvSpPr>
        <p:spPr>
          <a:xfrm>
            <a:off x="-3175" y="5695950"/>
            <a:ext cx="9147175" cy="930275"/>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ru-RU" smtClean="0"/>
              <a:t>Образец заголовка</a:t>
            </a:r>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ru-RU" smtClean="0"/>
              <a:t>Образец текста</a:t>
            </a:r>
          </a:p>
        </p:txBody>
      </p:sp>
      <p:sp>
        <p:nvSpPr>
          <p:cNvPr id="9" name="Date Placeholder 4"/>
          <p:cNvSpPr>
            <a:spLocks noGrp="1"/>
          </p:cNvSpPr>
          <p:nvPr>
            <p:ph type="dt" sz="half" idx="15"/>
          </p:nvPr>
        </p:nvSpPr>
        <p:spPr/>
        <p:txBody>
          <a:bodyPr/>
          <a:lstStyle>
            <a:lvl1pPr>
              <a:defRPr/>
            </a:lvl1pPr>
          </a:lstStyle>
          <a:p>
            <a:pPr>
              <a:defRPr/>
            </a:pPr>
            <a:fld id="{4CFE4E77-66BF-487F-A902-2B556D217E8A}" type="datetimeFigureOut">
              <a:rPr lang="uk-UA"/>
              <a:pPr>
                <a:defRPr/>
              </a:pPr>
              <a:t>24.04.2012</a:t>
            </a:fld>
            <a:endParaRPr lang="uk-UA"/>
          </a:p>
        </p:txBody>
      </p:sp>
      <p:sp>
        <p:nvSpPr>
          <p:cNvPr id="10" name="Footer Placeholder 5"/>
          <p:cNvSpPr>
            <a:spLocks noGrp="1"/>
          </p:cNvSpPr>
          <p:nvPr>
            <p:ph type="ftr" sz="quarter" idx="16"/>
          </p:nvPr>
        </p:nvSpPr>
        <p:spPr/>
        <p:txBody>
          <a:bodyPr/>
          <a:lstStyle>
            <a:lvl1pPr>
              <a:defRPr/>
            </a:lvl1pPr>
          </a:lstStyle>
          <a:p>
            <a:pPr>
              <a:defRPr/>
            </a:pPr>
            <a:endParaRPr lang="uk-UA"/>
          </a:p>
        </p:txBody>
      </p:sp>
      <p:sp>
        <p:nvSpPr>
          <p:cNvPr id="11" name="Slide Number Placeholder 6"/>
          <p:cNvSpPr>
            <a:spLocks noGrp="1"/>
          </p:cNvSpPr>
          <p:nvPr>
            <p:ph type="sldNum" sz="quarter" idx="17"/>
          </p:nvPr>
        </p:nvSpPr>
        <p:spPr/>
        <p:txBody>
          <a:bodyPr/>
          <a:lstStyle>
            <a:lvl1pPr>
              <a:defRPr/>
            </a:lvl1pPr>
          </a:lstStyle>
          <a:p>
            <a:pPr>
              <a:defRPr/>
            </a:pPr>
            <a:fld id="{E12261BA-5C00-4852-9E81-B1380F94112B}" type="slidenum">
              <a:rPr lang="uk-UA"/>
              <a:pPr>
                <a:defRPr/>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Freeform 7"/>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10"/>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rtlCol="0">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ru-RU" smtClean="0"/>
              <a:t>Образец заголовка</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ru-RU" smtClean="0"/>
              <a:t>Образец текста</a:t>
            </a:r>
          </a:p>
        </p:txBody>
      </p:sp>
      <p:sp>
        <p:nvSpPr>
          <p:cNvPr id="9" name="Date Placeholder 4"/>
          <p:cNvSpPr>
            <a:spLocks noGrp="1"/>
          </p:cNvSpPr>
          <p:nvPr>
            <p:ph type="dt" sz="half" idx="15"/>
          </p:nvPr>
        </p:nvSpPr>
        <p:spPr/>
        <p:txBody>
          <a:bodyPr/>
          <a:lstStyle>
            <a:lvl1pPr>
              <a:defRPr/>
            </a:lvl1pPr>
          </a:lstStyle>
          <a:p>
            <a:pPr>
              <a:defRPr/>
            </a:pPr>
            <a:fld id="{021BE195-12B8-4972-A087-FD1264C80DD7}" type="datetimeFigureOut">
              <a:rPr lang="uk-UA"/>
              <a:pPr>
                <a:defRPr/>
              </a:pPr>
              <a:t>24.04.2012</a:t>
            </a:fld>
            <a:endParaRPr lang="uk-UA"/>
          </a:p>
        </p:txBody>
      </p:sp>
      <p:sp>
        <p:nvSpPr>
          <p:cNvPr id="10" name="Footer Placeholder 5"/>
          <p:cNvSpPr>
            <a:spLocks noGrp="1"/>
          </p:cNvSpPr>
          <p:nvPr>
            <p:ph type="ftr" sz="quarter" idx="16"/>
          </p:nvPr>
        </p:nvSpPr>
        <p:spPr/>
        <p:txBody>
          <a:bodyPr/>
          <a:lstStyle>
            <a:lvl1pPr>
              <a:defRPr/>
            </a:lvl1pPr>
          </a:lstStyle>
          <a:p>
            <a:pPr>
              <a:defRPr/>
            </a:pPr>
            <a:endParaRPr lang="uk-UA"/>
          </a:p>
        </p:txBody>
      </p:sp>
      <p:sp>
        <p:nvSpPr>
          <p:cNvPr id="11" name="Slide Number Placeholder 6"/>
          <p:cNvSpPr>
            <a:spLocks noGrp="1"/>
          </p:cNvSpPr>
          <p:nvPr>
            <p:ph type="sldNum" sz="quarter" idx="17"/>
          </p:nvPr>
        </p:nvSpPr>
        <p:spPr/>
        <p:txBody>
          <a:bodyPr/>
          <a:lstStyle>
            <a:lvl1pPr>
              <a:defRPr/>
            </a:lvl1pPr>
          </a:lstStyle>
          <a:p>
            <a:pPr>
              <a:defRPr/>
            </a:pPr>
            <a:fld id="{EAC9E36D-229D-4397-A253-226C990A3A5E}" type="slidenum">
              <a:rPr lang="uk-UA"/>
              <a:pPr>
                <a:defRPr/>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ru-RU" smtClean="0"/>
              <a:t>Образец заголовка</a:t>
            </a:r>
            <a:endParaRPr lang="en-US" dirty="0"/>
          </a:p>
        </p:txBody>
      </p:sp>
      <p:sp>
        <p:nvSpPr>
          <p:cNvPr id="1030" name="Text Placeholder 2"/>
          <p:cNvSpPr>
            <a:spLocks noGrp="1"/>
          </p:cNvSpPr>
          <p:nvPr>
            <p:ph type="body" idx="1"/>
          </p:nvPr>
        </p:nvSpPr>
        <p:spPr bwMode="auto">
          <a:xfrm>
            <a:off x="685800" y="1600200"/>
            <a:ext cx="7772400" cy="4525963"/>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fontAlgn="auto">
              <a:spcBef>
                <a:spcPts val="0"/>
              </a:spcBef>
              <a:spcAft>
                <a:spcPts val="0"/>
              </a:spcAft>
              <a:defRPr lang="en-US" sz="900" kern="1200" cap="all" spc="110" baseline="0" smtClean="0">
                <a:solidFill>
                  <a:srgbClr val="4D4D4D"/>
                </a:solidFill>
                <a:latin typeface="+mn-lt"/>
                <a:ea typeface="+mn-ea"/>
                <a:cs typeface="+mn-cs"/>
              </a:defRPr>
            </a:lvl1pPr>
          </a:lstStyle>
          <a:p>
            <a:pPr>
              <a:defRPr/>
            </a:pPr>
            <a:fld id="{539F1338-090D-40D8-AFAB-80300F3420C6}" type="datetimeFigureOut">
              <a:rPr lang="uk-UA"/>
              <a:pPr>
                <a:defRPr/>
              </a:pPr>
              <a:t>24.04.2012</a:t>
            </a:fld>
            <a:endParaRPr lang="uk-UA"/>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fontAlgn="auto">
              <a:spcBef>
                <a:spcPts val="0"/>
              </a:spcBef>
              <a:spcAft>
                <a:spcPts val="0"/>
              </a:spcAft>
              <a:defRPr sz="900" cap="all" spc="110" baseline="0">
                <a:solidFill>
                  <a:srgbClr val="4D4D4D"/>
                </a:solidFill>
                <a:latin typeface="+mn-lt"/>
              </a:defRPr>
            </a:lvl1pPr>
          </a:lstStyle>
          <a:p>
            <a:pPr>
              <a:defRPr/>
            </a:pPr>
            <a:endParaRPr lang="uk-UA"/>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fontAlgn="auto">
              <a:spcBef>
                <a:spcPts val="0"/>
              </a:spcBef>
              <a:spcAft>
                <a:spcPts val="0"/>
              </a:spcAft>
              <a:defRPr sz="1100" b="1" baseline="0" smtClean="0">
                <a:solidFill>
                  <a:srgbClr val="4D4D4D"/>
                </a:solidFill>
                <a:latin typeface="+mn-lt"/>
              </a:defRPr>
            </a:lvl1pPr>
          </a:lstStyle>
          <a:p>
            <a:pPr>
              <a:defRPr/>
            </a:pPr>
            <a:fld id="{CF386092-A93D-46E0-836A-3D71F13AC011}" type="slidenum">
              <a:rPr lang="uk-UA"/>
              <a:pPr>
                <a:defRPr/>
              </a:pPr>
              <a:t>‹#›</a:t>
            </a:fld>
            <a:endParaRPr lang="uk-UA"/>
          </a:p>
        </p:txBody>
      </p:sp>
    </p:spTree>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rtl="0" fontAlgn="base">
        <a:spcBef>
          <a:spcPct val="0"/>
        </a:spcBef>
        <a:spcAft>
          <a:spcPct val="0"/>
        </a:spcAft>
        <a:defRPr sz="3600" kern="1200" cap="all">
          <a:solidFill>
            <a:schemeClr val="tx1"/>
          </a:solidFill>
          <a:latin typeface="+mj-lt"/>
          <a:ea typeface="+mj-ea"/>
          <a:cs typeface="+mj-cs"/>
        </a:defRPr>
      </a:lvl1pPr>
      <a:lvl2pPr algn="l" rtl="0" fontAlgn="base">
        <a:spcBef>
          <a:spcPct val="0"/>
        </a:spcBef>
        <a:spcAft>
          <a:spcPct val="0"/>
        </a:spcAft>
        <a:defRPr sz="3600">
          <a:solidFill>
            <a:schemeClr val="tx1"/>
          </a:solidFill>
          <a:latin typeface="Calibri" pitchFamily="34" charset="0"/>
        </a:defRPr>
      </a:lvl2pPr>
      <a:lvl3pPr algn="l" rtl="0" fontAlgn="base">
        <a:spcBef>
          <a:spcPct val="0"/>
        </a:spcBef>
        <a:spcAft>
          <a:spcPct val="0"/>
        </a:spcAft>
        <a:defRPr sz="3600">
          <a:solidFill>
            <a:schemeClr val="tx1"/>
          </a:solidFill>
          <a:latin typeface="Calibri" pitchFamily="34" charset="0"/>
        </a:defRPr>
      </a:lvl3pPr>
      <a:lvl4pPr algn="l" rtl="0" fontAlgn="base">
        <a:spcBef>
          <a:spcPct val="0"/>
        </a:spcBef>
        <a:spcAft>
          <a:spcPct val="0"/>
        </a:spcAft>
        <a:defRPr sz="3600">
          <a:solidFill>
            <a:schemeClr val="tx1"/>
          </a:solidFill>
          <a:latin typeface="Calibri" pitchFamily="34" charset="0"/>
        </a:defRPr>
      </a:lvl4pPr>
      <a:lvl5pPr algn="l" rtl="0" fontAlgn="base">
        <a:spcBef>
          <a:spcPct val="0"/>
        </a:spcBef>
        <a:spcAft>
          <a:spcPct val="0"/>
        </a:spcAft>
        <a:defRPr sz="3600">
          <a:solidFill>
            <a:schemeClr val="tx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fontAlgn="base">
        <a:spcBef>
          <a:spcPts val="700"/>
        </a:spcBef>
        <a:spcAft>
          <a:spcPct val="0"/>
        </a:spcAft>
        <a:buClr>
          <a:schemeClr val="accent1"/>
        </a:buClr>
        <a:buSzPct val="85000"/>
        <a:buFont typeface="Wingdings 3" pitchFamily="18" charset="2"/>
        <a:buChar char=""/>
        <a:defRPr sz="2000" kern="1200">
          <a:solidFill>
            <a:schemeClr val="tx1"/>
          </a:solidFill>
          <a:latin typeface="+mn-lt"/>
          <a:ea typeface="+mn-ea"/>
          <a:cs typeface="+mn-cs"/>
        </a:defRPr>
      </a:lvl1pPr>
      <a:lvl2pPr marL="742950" indent="-273050" algn="l" rtl="0" fontAlgn="base">
        <a:spcBef>
          <a:spcPts val="700"/>
        </a:spcBef>
        <a:spcAft>
          <a:spcPct val="0"/>
        </a:spcAft>
        <a:buClr>
          <a:schemeClr val="accent1"/>
        </a:buClr>
        <a:buSzPct val="85000"/>
        <a:buFont typeface="Wingdings 3" pitchFamily="18" charset="2"/>
        <a:buChar char=""/>
        <a:defRPr sz="1600" kern="1200">
          <a:solidFill>
            <a:schemeClr val="tx1"/>
          </a:solidFill>
          <a:latin typeface="+mn-lt"/>
          <a:ea typeface="+mn-ea"/>
          <a:cs typeface="+mn-cs"/>
        </a:defRPr>
      </a:lvl2pPr>
      <a:lvl3pPr marL="1143000" indent="-273050" algn="l" rtl="0" fontAlgn="base">
        <a:spcBef>
          <a:spcPts val="700"/>
        </a:spcBef>
        <a:spcAft>
          <a:spcPct val="0"/>
        </a:spcAft>
        <a:buClr>
          <a:schemeClr val="accent1"/>
        </a:buClr>
        <a:buSzPct val="85000"/>
        <a:buFont typeface="Wingdings 3" pitchFamily="18" charset="2"/>
        <a:buChar char=""/>
        <a:defRPr sz="1400" kern="1200">
          <a:solidFill>
            <a:schemeClr val="tx1"/>
          </a:solidFill>
          <a:latin typeface="+mn-lt"/>
          <a:ea typeface="+mn-ea"/>
          <a:cs typeface="+mn-cs"/>
        </a:defRPr>
      </a:lvl3pPr>
      <a:lvl4pPr marL="1600200" indent="-273050" algn="l" rtl="0" fontAlgn="base">
        <a:spcBef>
          <a:spcPts val="700"/>
        </a:spcBef>
        <a:spcAft>
          <a:spcPct val="0"/>
        </a:spcAft>
        <a:buClr>
          <a:schemeClr val="accent1"/>
        </a:buClr>
        <a:buSzPct val="85000"/>
        <a:buFont typeface="Wingdings 3" pitchFamily="18" charset="2"/>
        <a:buChar char=""/>
        <a:defRPr sz="1400" kern="1200">
          <a:solidFill>
            <a:schemeClr val="tx1"/>
          </a:solidFill>
          <a:latin typeface="+mn-lt"/>
          <a:ea typeface="+mn-ea"/>
          <a:cs typeface="+mn-cs"/>
        </a:defRPr>
      </a:lvl4pPr>
      <a:lvl5pPr marL="2057400" indent="-273050" algn="l" rtl="0" fontAlgn="base">
        <a:spcBef>
          <a:spcPts val="700"/>
        </a:spcBef>
        <a:spcAft>
          <a:spcPct val="0"/>
        </a:spcAft>
        <a:buClr>
          <a:schemeClr val="accent1"/>
        </a:buClr>
        <a:buSzPct val="85000"/>
        <a:buFont typeface="Wingdings 3" pitchFamily="18" charset="2"/>
        <a:buChar char=""/>
        <a:defRPr sz="1400" kern="120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uk.wikipedia.org/wiki/%D0%9B%D1%8E%D0%B4%D1%81%D1%82%D0%B2%D0%BE" TargetMode="External"/><Relationship Id="rId7"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hyperlink" Target="http://uk.wikipedia.org/wiki/%D0%93%D0%B5%D0%BD%D0%B5%D1%82%D0%B8%D1%87%D0%BD%D1%96_%D1%85%D0%B2%D0%BE%D1%80%D0%BE%D0%B1%D0%B8" TargetMode="External"/><Relationship Id="rId4" Type="http://schemas.openxmlformats.org/officeDocument/2006/relationships/hyperlink" Target="http://uk.wikipedia.org/wiki/%D0%9F%D0%BE%D0%BF%D1%83%D0%BB%D1%8F%D1%86%D1%96%D1%8F"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221088"/>
            <a:ext cx="8458200" cy="1222375"/>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Aft>
                <a:spcPts val="0"/>
              </a:spcAft>
              <a:defRPr/>
            </a:pPr>
            <a:r>
              <a:rPr lang="uk-UA" sz="6600"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Наукові відкриття Х</a:t>
            </a:r>
            <a:r>
              <a:rPr lang="en-US" sz="6600"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IX </a:t>
            </a:r>
            <a:r>
              <a:rPr lang="uk-UA" sz="6600"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ст.</a:t>
            </a:r>
            <a:br>
              <a:rPr lang="uk-UA" sz="6600"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endParaRPr lang="uk-UA" sz="6600" b="1"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19050" y="1588"/>
            <a:ext cx="9144000" cy="6858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uk-UA"/>
          </a:p>
        </p:txBody>
      </p:sp>
      <p:sp>
        <p:nvSpPr>
          <p:cNvPr id="2" name="Заголовок 1"/>
          <p:cNvSpPr>
            <a:spLocks noGrp="1"/>
          </p:cNvSpPr>
          <p:nvPr>
            <p:ph type="title"/>
          </p:nvPr>
        </p:nvSpPr>
        <p:spPr>
          <a:xfrm>
            <a:off x="198240" y="188640"/>
            <a:ext cx="6047692" cy="838200"/>
          </a:xfrm>
        </p:spPr>
        <p:txBody>
          <a:bodyPr>
            <a:normAutofit fontScale="90000"/>
          </a:bodyPr>
          <a:lstStyle/>
          <a:p>
            <a:pPr fontAlgn="auto">
              <a:spcAft>
                <a:spcPts val="0"/>
              </a:spcAft>
              <a:defRPr/>
            </a:pPr>
            <a:r>
              <a:rPr lang="uk-UA"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4.процеси бродіння</a:t>
            </a:r>
            <a:br>
              <a:rPr lang="uk-UA"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uk-UA"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7170" name="Picture 2"/>
          <p:cNvPicPr>
            <a:picLocks noChangeAspect="1" noChangeArrowheads="1"/>
          </p:cNvPicPr>
          <p:nvPr/>
        </p:nvPicPr>
        <p:blipFill>
          <a:blip r:embed="rId2">
            <a:extLst>
              <a:ext uri="{28A0092B-C50C-407E-A947-70E740481C1C}"/>
            </a:extLst>
          </a:blip>
          <a:srcRect/>
          <a:stretch>
            <a:fillRect/>
          </a:stretch>
        </p:blipFill>
        <p:spPr bwMode="auto">
          <a:xfrm>
            <a:off x="-111339" y="3412340"/>
            <a:ext cx="4762500" cy="3486150"/>
          </a:xfrm>
          <a:prstGeom prst="rect">
            <a:avLst/>
          </a:prstGeom>
          <a:noFill/>
          <a:ln>
            <a:noFill/>
          </a:ln>
          <a:effectLst>
            <a:outerShdw dist="35921" dir="2700000" algn="ctr" rotWithShape="0">
              <a:schemeClr val="bg2"/>
            </a:outerShdw>
            <a:softEdge rad="635000"/>
          </a:effectLst>
          <a:extLst>
            <a:ext uri="{909E8E84-426E-40DD-AFC4-6F175D3DCCD1}"/>
            <a:ext uri="{91240B29-F687-4F45-9708-019B960494DF}"/>
          </a:extLst>
        </p:spPr>
      </p:pic>
      <p:sp>
        <p:nvSpPr>
          <p:cNvPr id="4" name="Прямоугольник 3"/>
          <p:cNvSpPr/>
          <p:nvPr/>
        </p:nvSpPr>
        <p:spPr>
          <a:xfrm>
            <a:off x="107504" y="656914"/>
            <a:ext cx="8856984" cy="707886"/>
          </a:xfrm>
          <a:prstGeom prst="rect">
            <a:avLst/>
          </a:prstGeom>
        </p:spPr>
        <p:txBody>
          <a:bodyPr>
            <a:spAutoFit/>
          </a:bodyPr>
          <a:lstStyle/>
          <a:p>
            <a:pPr fontAlgn="auto">
              <a:spcBef>
                <a:spcPts val="0"/>
              </a:spcBef>
              <a:spcAft>
                <a:spcPts val="0"/>
              </a:spcAft>
              <a:defRPr/>
            </a:pPr>
            <a:r>
              <a:rPr lang="vi-VN"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Броді́ння, шумува́ння — біохімічний процес розкладу вуг­леводів, що відбувається під впливом мікроорганізмів або їх ферментів:</a:t>
            </a:r>
            <a:endParaRPr lang="uk-UA"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p:txBody>
      </p:sp>
      <p:sp>
        <p:nvSpPr>
          <p:cNvPr id="5" name="Прямоугольник 4"/>
          <p:cNvSpPr/>
          <p:nvPr/>
        </p:nvSpPr>
        <p:spPr>
          <a:xfrm>
            <a:off x="380299" y="1699693"/>
            <a:ext cx="8748464" cy="1477328"/>
          </a:xfrm>
          <a:prstGeom prst="rect">
            <a:avLst/>
          </a:prstGeom>
        </p:spPr>
        <p:txBody>
          <a:bodyPr>
            <a:spAutoFit/>
          </a:bodyPr>
          <a:lstStyle/>
          <a:p>
            <a:pPr fontAlgn="auto">
              <a:spcBef>
                <a:spcPts val="0"/>
              </a:spcBef>
              <a:spcAft>
                <a:spcPts val="0"/>
              </a:spcAft>
              <a:defRPr/>
            </a:pP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Бродіння (біохімія) (також зброджування, ферментація), це анаеробний метаболічний розпад молекул (наприклад, глюкози) за допомогою мікроорганізмів. Найчастіше, кажучи про бродіння, мають на увазі перетворення цукру на спирт за допомогою дріжджів, але, наприклад, при виробництві кефіру використовується бродіння за допомогою інших бактерій.</a:t>
            </a:r>
            <a:endPar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p:txBody>
      </p:sp>
      <p:sp>
        <p:nvSpPr>
          <p:cNvPr id="6" name="Прямоугольник 5"/>
          <p:cNvSpPr/>
          <p:nvPr/>
        </p:nvSpPr>
        <p:spPr>
          <a:xfrm>
            <a:off x="1259632" y="3177020"/>
            <a:ext cx="7704856" cy="646331"/>
          </a:xfrm>
          <a:prstGeom prst="rect">
            <a:avLst/>
          </a:prstGeom>
        </p:spPr>
        <p:txBody>
          <a:bodyPr>
            <a:spAutoFit/>
          </a:bodyPr>
          <a:lstStyle/>
          <a:p>
            <a:pPr fontAlgn="auto">
              <a:spcBef>
                <a:spcPts val="0"/>
              </a:spcBef>
              <a:spcAft>
                <a:spcPts val="0"/>
              </a:spcAft>
              <a:defRPr/>
            </a:pPr>
            <a:r>
              <a:rPr lang="ru-RU"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Спиртове</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a:t>
            </a:r>
            <a:r>
              <a:rPr lang="ru-RU"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бродіння</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 </a:t>
            </a:r>
            <a:r>
              <a:rPr lang="ru-RU"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ферментативний</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a:t>
            </a:r>
            <a:r>
              <a:rPr lang="ru-RU"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процес</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a:t>
            </a:r>
            <a:r>
              <a:rPr lang="ru-RU"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неповного</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a:t>
            </a:r>
            <a:r>
              <a:rPr lang="ru-RU"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окислення</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гексоз з </a:t>
            </a:r>
            <a:r>
              <a:rPr lang="ru-RU"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утворенням</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спирту.</a:t>
            </a:r>
            <a:endPar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p:txBody>
      </p:sp>
      <p:sp>
        <p:nvSpPr>
          <p:cNvPr id="7" name="Овал 6"/>
          <p:cNvSpPr/>
          <p:nvPr/>
        </p:nvSpPr>
        <p:spPr>
          <a:xfrm>
            <a:off x="164275" y="1816328"/>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uk-UA" dirty="0"/>
          </a:p>
        </p:txBody>
      </p:sp>
      <p:sp>
        <p:nvSpPr>
          <p:cNvPr id="8" name="Овал 7"/>
          <p:cNvSpPr/>
          <p:nvPr/>
        </p:nvSpPr>
        <p:spPr>
          <a:xfrm>
            <a:off x="971600" y="3271352"/>
            <a:ext cx="216024" cy="228833"/>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uk-UA"/>
          </a:p>
        </p:txBody>
      </p:sp>
      <p:sp>
        <p:nvSpPr>
          <p:cNvPr id="9" name="Прямоугольник 8"/>
          <p:cNvSpPr/>
          <p:nvPr/>
        </p:nvSpPr>
        <p:spPr>
          <a:xfrm>
            <a:off x="3082066" y="3759423"/>
            <a:ext cx="6068931" cy="923330"/>
          </a:xfrm>
          <a:prstGeom prst="rect">
            <a:avLst/>
          </a:prstGeom>
        </p:spPr>
        <p:txBody>
          <a:bodyPr>
            <a:spAutoFit/>
          </a:bodyPr>
          <a:lstStyle/>
          <a:p>
            <a:pPr fontAlgn="auto">
              <a:spcBef>
                <a:spcPts val="0"/>
              </a:spcBef>
              <a:spcAft>
                <a:spcPts val="0"/>
              </a:spcAft>
              <a:defRPr/>
            </a:pPr>
            <a:r>
              <a:rPr lang="ru-RU"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Молочнокисле</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a:t>
            </a:r>
            <a:r>
              <a:rPr lang="ru-RU"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бродіння</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 </a:t>
            </a:r>
            <a:r>
              <a:rPr lang="ru-RU"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процес</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a:t>
            </a:r>
            <a:r>
              <a:rPr lang="ru-RU"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анаеробного</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a:t>
            </a:r>
            <a:r>
              <a:rPr lang="ru-RU"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окислення</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a:t>
            </a:r>
            <a:r>
              <a:rPr lang="ru-RU"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вуглеводів</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a:t>
            </a:r>
            <a:r>
              <a:rPr lang="ru-RU"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кінцевим</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продуктом при </a:t>
            </a:r>
            <a:r>
              <a:rPr lang="ru-RU"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якому</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a:t>
            </a:r>
            <a:r>
              <a:rPr lang="ru-RU"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виступає</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a:t>
            </a:r>
            <a:r>
              <a:rPr lang="ru-RU"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молочна</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кислота</a:t>
            </a:r>
            <a:endPar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p:txBody>
      </p:sp>
      <p:sp>
        <p:nvSpPr>
          <p:cNvPr id="10" name="Овал 9"/>
          <p:cNvSpPr/>
          <p:nvPr/>
        </p:nvSpPr>
        <p:spPr>
          <a:xfrm>
            <a:off x="2780526" y="3968843"/>
            <a:ext cx="301540" cy="252245"/>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uk-UA"/>
          </a:p>
        </p:txBody>
      </p:sp>
      <p:sp>
        <p:nvSpPr>
          <p:cNvPr id="11" name="Прямоугольник 10"/>
          <p:cNvSpPr/>
          <p:nvPr/>
        </p:nvSpPr>
        <p:spPr>
          <a:xfrm>
            <a:off x="4786642" y="4682753"/>
            <a:ext cx="4304643" cy="1754326"/>
          </a:xfrm>
          <a:prstGeom prst="rect">
            <a:avLst/>
          </a:prstGeom>
        </p:spPr>
        <p:txBody>
          <a:bodyPr>
            <a:spAutoFit/>
          </a:bodyPr>
          <a:lstStyle/>
          <a:p>
            <a:pPr fontAlgn="auto">
              <a:spcBef>
                <a:spcPts val="0"/>
              </a:spcBef>
              <a:spcAft>
                <a:spcPts val="0"/>
              </a:spcAft>
              <a:defRPr/>
            </a:pPr>
            <a:r>
              <a:rPr lang="ru-RU"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Метанове</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a:t>
            </a:r>
            <a:r>
              <a:rPr lang="ru-RU"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бродіння</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 метод </a:t>
            </a:r>
            <a:r>
              <a:rPr lang="ru-RU"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біотехнології</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a:t>
            </a:r>
            <a:r>
              <a:rPr lang="ru-RU"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здатний</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a:t>
            </a:r>
            <a:r>
              <a:rPr lang="ru-RU"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перетворювати</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a:t>
            </a:r>
            <a:r>
              <a:rPr lang="ru-RU"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більшість</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a:t>
            </a:r>
            <a:r>
              <a:rPr lang="ru-RU"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полімерних</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та </a:t>
            </a:r>
            <a:r>
              <a:rPr lang="ru-RU"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інших</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a:t>
            </a:r>
            <a:r>
              <a:rPr lang="ru-RU"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органічних</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a:t>
            </a:r>
            <a:r>
              <a:rPr lang="ru-RU"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матеріалів</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на метан і </a:t>
            </a:r>
            <a:r>
              <a:rPr lang="ru-RU"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вуглекислий</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газ за </a:t>
            </a:r>
            <a:r>
              <a:rPr lang="ru-RU"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анаеробними</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a:t>
            </a:r>
            <a:r>
              <a:rPr lang="ru-RU"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умовами</a:t>
            </a:r>
            <a:endPar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p:txBody>
      </p:sp>
      <p:pic>
        <p:nvPicPr>
          <p:cNvPr id="24594" name="Picture 3"/>
          <p:cNvPicPr>
            <a:picLocks noChangeAspect="1" noChangeArrowheads="1"/>
          </p:cNvPicPr>
          <p:nvPr/>
        </p:nvPicPr>
        <p:blipFill>
          <a:blip r:embed="rId3"/>
          <a:srcRect/>
          <a:stretch>
            <a:fillRect/>
          </a:stretch>
        </p:blipFill>
        <p:spPr bwMode="auto">
          <a:xfrm>
            <a:off x="4452938" y="4759325"/>
            <a:ext cx="396875" cy="39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extLst>
          </a:blip>
          <a:srcRect/>
          <a:stretch>
            <a:fillRect/>
          </a:stretch>
        </p:blipFill>
        <p:spPr bwMode="auto">
          <a:xfrm>
            <a:off x="5227698" y="988789"/>
            <a:ext cx="3616350" cy="5378555"/>
          </a:xfrm>
          <a:prstGeom prst="ellipse">
            <a:avLst/>
          </a:prstGeom>
          <a:ln>
            <a:noFill/>
          </a:ln>
          <a:effectLst>
            <a:softEdge rad="112500"/>
          </a:effectLst>
          <a:extLst>
            <a:ext uri="{909E8E84-426E-40DD-AFC4-6F175D3DCCD1}"/>
            <a:ext uri="{91240B29-F687-4F45-9708-019B960494DF}"/>
            <a:ext uri="{AF507438-7753-43E0-B8FC-AC1667EBCBE1}"/>
          </a:extLst>
        </p:spPr>
      </p:pic>
      <p:sp>
        <p:nvSpPr>
          <p:cNvPr id="25603" name="Прямоугольник 3"/>
          <p:cNvSpPr>
            <a:spLocks noChangeArrowheads="1"/>
          </p:cNvSpPr>
          <p:nvPr/>
        </p:nvSpPr>
        <p:spPr bwMode="auto">
          <a:xfrm>
            <a:off x="250825" y="1484313"/>
            <a:ext cx="4572000" cy="3743325"/>
          </a:xfrm>
          <a:prstGeom prst="rect">
            <a:avLst/>
          </a:prstGeom>
          <a:noFill/>
          <a:ln w="9525">
            <a:noFill/>
            <a:miter lim="800000"/>
            <a:headEnd/>
            <a:tailEnd/>
          </a:ln>
        </p:spPr>
        <p:txBody>
          <a:bodyPr>
            <a:spAutoFit/>
          </a:bodyPr>
          <a:lstStyle/>
          <a:p>
            <a:r>
              <a:rPr lang="uk-UA" sz="2400">
                <a:latin typeface="Script MT Bold" pitchFamily="66" charset="0"/>
              </a:rPr>
              <a:t>Макс Карл Ернст Планк (</a:t>
            </a:r>
            <a:r>
              <a:rPr lang="en-US" sz="2400">
                <a:latin typeface="Script MT Bold" pitchFamily="66" charset="0"/>
              </a:rPr>
              <a:t>*23 </a:t>
            </a:r>
            <a:r>
              <a:rPr lang="uk-UA" sz="2400">
                <a:latin typeface="Script MT Bold" pitchFamily="66" charset="0"/>
              </a:rPr>
              <a:t>квітня 1858 — †4 жовтня 1947) — німецький фізик, найбільшим досягненням якого вважається теорія випромінювання абсолютно чорного тіла, що стала відправною точкою для побудови квантової механіки. Лауреат Нобелівської премії з фізики (1918).</a:t>
            </a:r>
          </a:p>
        </p:txBody>
      </p:sp>
      <p:sp>
        <p:nvSpPr>
          <p:cNvPr id="25605" name="WordArt 5"/>
          <p:cNvSpPr>
            <a:spLocks noChangeArrowheads="1" noChangeShapeType="1" noTextEdit="1"/>
          </p:cNvSpPr>
          <p:nvPr/>
        </p:nvSpPr>
        <p:spPr bwMode="auto">
          <a:xfrm>
            <a:off x="468313" y="404813"/>
            <a:ext cx="5553075" cy="542925"/>
          </a:xfrm>
          <a:prstGeom prst="rect">
            <a:avLst/>
          </a:prstGeom>
        </p:spPr>
        <p:txBody>
          <a:bodyPr wrap="none" fromWordArt="1">
            <a:prstTxWarp prst="textPlain">
              <a:avLst>
                <a:gd name="adj" fmla="val 50000"/>
              </a:avLst>
            </a:prstTxWarp>
          </a:bodyPr>
          <a:lstStyle/>
          <a:p>
            <a:pPr algn="ctr"/>
            <a:r>
              <a:rPr lang="ru-RU" sz="3600" b="1" kern="10">
                <a:ln w="9525">
                  <a:noFill/>
                  <a:round/>
                  <a:headEnd/>
                  <a:tailEnd/>
                </a:ln>
                <a:solidFill>
                  <a:srgbClr val="FFFFFF"/>
                </a:solidFill>
                <a:effectLst>
                  <a:prstShdw prst="shdw17" dist="17961" dir="2700000">
                    <a:srgbClr val="FFFFFF">
                      <a:gamma/>
                      <a:shade val="60000"/>
                      <a:invGamma/>
                    </a:srgbClr>
                  </a:prstShdw>
                </a:effectLst>
                <a:latin typeface="Cambria"/>
              </a:rPr>
              <a:t>МАКС КАРЛ ЕРНСТ ПЛАНК</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200px-%D0%90%D0%B1%D1%81%D0%BE%D0%BB%D1%8E%D1%82%D0%BD%D0%BE_%D1%87%D0%BE%D1%80%D0%BD%D0%B5_%D1%82%D1%96%D0%BB%D0%BE"/>
          <p:cNvPicPr>
            <a:picLocks noChangeAspect="1" noChangeArrowheads="1"/>
          </p:cNvPicPr>
          <p:nvPr/>
        </p:nvPicPr>
        <p:blipFill>
          <a:blip r:embed="rId2"/>
          <a:srcRect/>
          <a:stretch>
            <a:fillRect/>
          </a:stretch>
        </p:blipFill>
        <p:spPr bwMode="auto">
          <a:xfrm>
            <a:off x="6300788" y="2924175"/>
            <a:ext cx="2339975" cy="2024063"/>
          </a:xfrm>
          <a:prstGeom prst="rect">
            <a:avLst/>
          </a:prstGeom>
          <a:noFill/>
        </p:spPr>
      </p:pic>
      <p:sp>
        <p:nvSpPr>
          <p:cNvPr id="26629" name="Text Box 5"/>
          <p:cNvSpPr txBox="1">
            <a:spLocks noChangeArrowheads="1"/>
          </p:cNvSpPr>
          <p:nvPr/>
        </p:nvSpPr>
        <p:spPr bwMode="auto">
          <a:xfrm>
            <a:off x="6011863" y="5373688"/>
            <a:ext cx="2719387" cy="611187"/>
          </a:xfrm>
          <a:prstGeom prst="rect">
            <a:avLst/>
          </a:prstGeom>
          <a:noFill/>
          <a:ln w="9525">
            <a:noFill/>
            <a:miter lim="800000"/>
            <a:headEnd/>
            <a:tailEnd/>
          </a:ln>
          <a:effectLst/>
        </p:spPr>
        <p:txBody>
          <a:bodyPr>
            <a:spAutoFit/>
          </a:bodyPr>
          <a:lstStyle/>
          <a:p>
            <a:r>
              <a:rPr lang="ru-RU" sz="1600">
                <a:latin typeface="Georgia" pitchFamily="18" charset="0"/>
              </a:rPr>
              <a:t>Рух променів світла в абсолютно чорному тілі</a:t>
            </a:r>
            <a:r>
              <a:rPr lang="ru-RU"/>
              <a:t> </a:t>
            </a:r>
          </a:p>
        </p:txBody>
      </p:sp>
      <p:sp>
        <p:nvSpPr>
          <p:cNvPr id="26631" name="Text Box 7"/>
          <p:cNvSpPr txBox="1">
            <a:spLocks noChangeArrowheads="1"/>
          </p:cNvSpPr>
          <p:nvPr/>
        </p:nvSpPr>
        <p:spPr bwMode="auto">
          <a:xfrm>
            <a:off x="158750" y="352425"/>
            <a:ext cx="5349875" cy="915988"/>
          </a:xfrm>
          <a:prstGeom prst="rect">
            <a:avLst/>
          </a:prstGeom>
          <a:noFill/>
          <a:ln w="9525">
            <a:noFill/>
            <a:miter lim="800000"/>
            <a:headEnd/>
            <a:tailEnd/>
          </a:ln>
          <a:effectLst/>
        </p:spPr>
        <p:txBody>
          <a:bodyPr>
            <a:spAutoFit/>
          </a:bodyPr>
          <a:lstStyle/>
          <a:p>
            <a:r>
              <a:rPr lang="ru-RU" b="1">
                <a:latin typeface="Georgia" pitchFamily="18" charset="0"/>
              </a:rPr>
              <a:t>Спектр абсолютно чорного тіла. </a:t>
            </a:r>
          </a:p>
          <a:p>
            <a:r>
              <a:rPr lang="ru-RU" b="1">
                <a:latin typeface="Georgia" pitchFamily="18" charset="0"/>
              </a:rPr>
              <a:t>Зародження квантової механіки.</a:t>
            </a:r>
          </a:p>
          <a:p>
            <a:endParaRPr lang="ru-RU">
              <a:latin typeface="Georgia" pitchFamily="18" charset="0"/>
            </a:endParaRPr>
          </a:p>
        </p:txBody>
      </p:sp>
      <p:sp>
        <p:nvSpPr>
          <p:cNvPr id="26632" name="Text Box 8"/>
          <p:cNvSpPr txBox="1">
            <a:spLocks noChangeArrowheads="1"/>
          </p:cNvSpPr>
          <p:nvPr/>
        </p:nvSpPr>
        <p:spPr bwMode="auto">
          <a:xfrm>
            <a:off x="179388" y="1341438"/>
            <a:ext cx="8785225" cy="1190625"/>
          </a:xfrm>
          <a:prstGeom prst="rect">
            <a:avLst/>
          </a:prstGeom>
          <a:noFill/>
          <a:ln w="9525">
            <a:noFill/>
            <a:miter lim="800000"/>
            <a:headEnd/>
            <a:tailEnd/>
          </a:ln>
          <a:effectLst/>
        </p:spPr>
        <p:txBody>
          <a:bodyPr>
            <a:spAutoFit/>
          </a:bodyPr>
          <a:lstStyle/>
          <a:p>
            <a:r>
              <a:rPr lang="ru-RU">
                <a:latin typeface="Script MT Bold" pitchFamily="66" charset="0"/>
              </a:rPr>
              <a:t>Свої дослідження Планк присвячував в основному питанням термодинаміки. Популярність він здобув після пояснення спектру так званого «абсолютно чорного тіла». Цим поняттям позначають якийсь предмет, чиє випромінювання залежить тільки від температури і видимої площі поверхні. </a:t>
            </a:r>
            <a:endParaRPr lang="ru-RU"/>
          </a:p>
        </p:txBody>
      </p:sp>
      <p:sp>
        <p:nvSpPr>
          <p:cNvPr id="26635" name="Text Box 11"/>
          <p:cNvSpPr txBox="1">
            <a:spLocks noChangeArrowheads="1"/>
          </p:cNvSpPr>
          <p:nvPr/>
        </p:nvSpPr>
        <p:spPr bwMode="auto">
          <a:xfrm>
            <a:off x="179388" y="2565400"/>
            <a:ext cx="4968875" cy="2014538"/>
          </a:xfrm>
          <a:prstGeom prst="rect">
            <a:avLst/>
          </a:prstGeom>
          <a:noFill/>
          <a:ln w="9525">
            <a:noFill/>
            <a:miter lim="800000"/>
            <a:headEnd/>
            <a:tailEnd/>
          </a:ln>
          <a:effectLst/>
        </p:spPr>
        <p:txBody>
          <a:bodyPr>
            <a:spAutoFit/>
          </a:bodyPr>
          <a:lstStyle/>
          <a:p>
            <a:r>
              <a:rPr lang="ru-RU">
                <a:latin typeface="Script MT Bold" pitchFamily="66" charset="0"/>
              </a:rPr>
              <a:t>Напротивагу фізичним уявленням про неперервність всіх процесів Планк увів уявлення про квантову природу випромінювання. А саме, згідно з його теорієюелектромагнітні хвилі випромінюються і поглинаються порціями (квантами) з енергією. </a:t>
            </a:r>
          </a:p>
          <a:p>
            <a:endParaRPr lang="ru-RU">
              <a:latin typeface="Script MT Bold"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Прямоугольник 3"/>
          <p:cNvSpPr>
            <a:spLocks noChangeArrowheads="1"/>
          </p:cNvSpPr>
          <p:nvPr/>
        </p:nvSpPr>
        <p:spPr bwMode="auto">
          <a:xfrm>
            <a:off x="4284663" y="1341438"/>
            <a:ext cx="4572000" cy="5203825"/>
          </a:xfrm>
          <a:prstGeom prst="rect">
            <a:avLst/>
          </a:prstGeom>
          <a:noFill/>
          <a:ln w="9525">
            <a:noFill/>
            <a:miter lim="800000"/>
            <a:headEnd/>
            <a:tailEnd/>
          </a:ln>
        </p:spPr>
        <p:txBody>
          <a:bodyPr>
            <a:spAutoFit/>
          </a:bodyPr>
          <a:lstStyle/>
          <a:p>
            <a:r>
              <a:rPr lang="uk-UA" sz="2400">
                <a:latin typeface="Georgia" pitchFamily="18" charset="0"/>
              </a:rPr>
              <a:t>Вільгельм Конрад Рентген (нім. </a:t>
            </a:r>
            <a:r>
              <a:rPr lang="en-US" sz="2400">
                <a:latin typeface="Georgia" pitchFamily="18" charset="0"/>
              </a:rPr>
              <a:t>Wilhelm Conrad Röntgen ) — (*27 </a:t>
            </a:r>
            <a:r>
              <a:rPr lang="uk-UA" sz="2400">
                <a:latin typeface="Georgia" pitchFamily="18" charset="0"/>
              </a:rPr>
              <a:t>березня 1845 — †10 лютого 1923) — німецький фізик.</a:t>
            </a:r>
          </a:p>
          <a:p>
            <a:r>
              <a:rPr lang="uk-UA" sz="2400">
                <a:latin typeface="Georgia" pitchFamily="18" charset="0"/>
              </a:rPr>
              <a:t>У 1895 році відкрив короткохвильове електромагнітне випромінювання — рентгенівські промені. Це відкриття мало величезний вплив на подальший розвиток </a:t>
            </a:r>
            <a:r>
              <a:rPr lang="uk-UA" sz="2400">
                <a:solidFill>
                  <a:schemeClr val="bg1"/>
                </a:solidFill>
                <a:latin typeface="Georgia" pitchFamily="18" charset="0"/>
              </a:rPr>
              <a:t>фізики,</a:t>
            </a:r>
            <a:r>
              <a:rPr lang="uk-UA" sz="2400">
                <a:latin typeface="Georgia" pitchFamily="18" charset="0"/>
              </a:rPr>
              <a:t> зокрема привело до виявлення </a:t>
            </a:r>
            <a:r>
              <a:rPr lang="uk-UA" sz="2400">
                <a:solidFill>
                  <a:schemeClr val="bg1"/>
                </a:solidFill>
                <a:latin typeface="Georgia" pitchFamily="18" charset="0"/>
              </a:rPr>
              <a:t>радіоактивності.</a:t>
            </a:r>
          </a:p>
        </p:txBody>
      </p:sp>
      <p:pic>
        <p:nvPicPr>
          <p:cNvPr id="10242" name="Picture 2"/>
          <p:cNvPicPr>
            <a:picLocks noChangeAspect="1" noChangeArrowheads="1"/>
          </p:cNvPicPr>
          <p:nvPr/>
        </p:nvPicPr>
        <p:blipFill>
          <a:blip r:embed="rId2">
            <a:extLst>
              <a:ext uri="{28A0092B-C50C-407E-A947-70E740481C1C}"/>
            </a:extLst>
          </a:blip>
          <a:srcRect/>
          <a:stretch>
            <a:fillRect/>
          </a:stretch>
        </p:blipFill>
        <p:spPr bwMode="auto">
          <a:xfrm>
            <a:off x="323528" y="1437680"/>
            <a:ext cx="3739799" cy="4869869"/>
          </a:xfrm>
          <a:prstGeom prst="ellipse">
            <a:avLst/>
          </a:prstGeom>
          <a:ln>
            <a:noFill/>
          </a:ln>
          <a:effectLst>
            <a:softEdge rad="112500"/>
          </a:effectLst>
          <a:extLst>
            <a:ext uri="{909E8E84-426E-40DD-AFC4-6F175D3DCCD1}"/>
            <a:ext uri="{91240B29-F687-4F45-9708-019B960494DF}"/>
            <a:ext uri="{AF507438-7753-43E0-B8FC-AC1667EBCBE1}"/>
          </a:extLst>
        </p:spPr>
      </p:pic>
      <p:sp>
        <p:nvSpPr>
          <p:cNvPr id="27653" name="WordArt 5"/>
          <p:cNvSpPr>
            <a:spLocks noChangeArrowheads="1" noChangeShapeType="1" noTextEdit="1"/>
          </p:cNvSpPr>
          <p:nvPr/>
        </p:nvSpPr>
        <p:spPr bwMode="auto">
          <a:xfrm>
            <a:off x="468313" y="404813"/>
            <a:ext cx="5448300" cy="923925"/>
          </a:xfrm>
          <a:prstGeom prst="rect">
            <a:avLst/>
          </a:prstGeom>
        </p:spPr>
        <p:txBody>
          <a:bodyPr wrap="none" fromWordArt="1">
            <a:prstTxWarp prst="textPlain">
              <a:avLst>
                <a:gd name="adj" fmla="val 50000"/>
              </a:avLst>
            </a:prstTxWarp>
          </a:bodyPr>
          <a:lstStyle/>
          <a:p>
            <a:pPr algn="ctr"/>
            <a:r>
              <a:rPr lang="ru-RU" sz="4000" b="1" kern="10">
                <a:ln w="9525">
                  <a:noFill/>
                  <a:round/>
                  <a:headEnd/>
                  <a:tailEnd/>
                </a:ln>
                <a:solidFill>
                  <a:schemeClr val="accent1"/>
                </a:solidFill>
                <a:effectLst>
                  <a:prstShdw prst="shdw17" dist="17961" dir="2700000">
                    <a:schemeClr val="accent1">
                      <a:gamma/>
                      <a:shade val="60000"/>
                      <a:invGamma/>
                    </a:schemeClr>
                  </a:prstShdw>
                </a:effectLst>
                <a:latin typeface="Gabriola"/>
              </a:rPr>
              <a:t>ВІЛЬГЕЛЬМ КОНРАД РЕНТГЕН</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uk-UA"/>
          </a:p>
        </p:txBody>
      </p:sp>
      <p:pic>
        <p:nvPicPr>
          <p:cNvPr id="28674" name="Picture 3"/>
          <p:cNvPicPr>
            <a:picLocks noChangeAspect="1" noChangeArrowheads="1"/>
          </p:cNvPicPr>
          <p:nvPr/>
        </p:nvPicPr>
        <p:blipFill>
          <a:blip r:embed="rId2"/>
          <a:srcRect/>
          <a:stretch>
            <a:fillRect/>
          </a:stretch>
        </p:blipFill>
        <p:spPr bwMode="auto">
          <a:xfrm>
            <a:off x="0" y="2060575"/>
            <a:ext cx="4557713" cy="3419475"/>
          </a:xfrm>
          <a:prstGeom prst="rect">
            <a:avLst/>
          </a:prstGeom>
          <a:noFill/>
          <a:ln w="9525">
            <a:noFill/>
            <a:miter lim="800000"/>
            <a:headEnd/>
            <a:tailEnd/>
          </a:ln>
        </p:spPr>
      </p:pic>
      <p:pic>
        <p:nvPicPr>
          <p:cNvPr id="28675" name="Picture 7"/>
          <p:cNvPicPr>
            <a:picLocks noChangeAspect="1" noChangeArrowheads="1"/>
          </p:cNvPicPr>
          <p:nvPr/>
        </p:nvPicPr>
        <p:blipFill>
          <a:blip r:embed="rId3"/>
          <a:srcRect/>
          <a:stretch>
            <a:fillRect/>
          </a:stretch>
        </p:blipFill>
        <p:spPr bwMode="auto">
          <a:xfrm rot="2752212">
            <a:off x="3705226" y="2408237"/>
            <a:ext cx="2952750" cy="1844675"/>
          </a:xfrm>
          <a:prstGeom prst="rect">
            <a:avLst/>
          </a:prstGeom>
          <a:noFill/>
          <a:ln w="9525">
            <a:noFill/>
            <a:miter lim="800000"/>
            <a:headEnd/>
            <a:tailEnd/>
          </a:ln>
        </p:spPr>
      </p:pic>
      <p:sp>
        <p:nvSpPr>
          <p:cNvPr id="4" name="Прямоугольник 3"/>
          <p:cNvSpPr/>
          <p:nvPr/>
        </p:nvSpPr>
        <p:spPr>
          <a:xfrm>
            <a:off x="395536" y="188640"/>
            <a:ext cx="8424936" cy="1754326"/>
          </a:xfrm>
          <a:prstGeom prst="rect">
            <a:avLst/>
          </a:prstGeom>
        </p:spPr>
        <p:txBody>
          <a:bodyPr>
            <a:spAutoFit/>
          </a:bodyPr>
          <a:lstStyle/>
          <a:p>
            <a:pPr fontAlgn="auto">
              <a:spcBef>
                <a:spcPts val="0"/>
              </a:spcBef>
              <a:spcAft>
                <a:spcPts val="0"/>
              </a:spcAft>
              <a:defRPr/>
            </a:pPr>
            <a:r>
              <a:rPr lang="vi-V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Рентге́нівське випромі́нювання, пулюївське випромінювання або Х-промені  (рос. рентгеновское излучение, англ.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X-ray emission, roentgen radiation, </a:t>
            </a:r>
            <a:r>
              <a:rPr lang="vi-V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нім. </a:t>
            </a:r>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Röntgenstrahlung</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 f) — </a:t>
            </a:r>
            <a:r>
              <a:rPr lang="vi-V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короткохвильове електромагнітне випромінювання з довжиною хвилі від 10 нм до 0.01 нм. В електромагнітному спектрі діапазон частот рентгенівського випромінювання лежить між ультрафіолетом та гамма-променями</a:t>
            </a:r>
            <a:r>
              <a:rPr lang="uk-UA"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t>
            </a:r>
            <a:endParaRPr lang="uk-UA"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5" name="Прямоугольник 4"/>
          <p:cNvSpPr/>
          <p:nvPr/>
        </p:nvSpPr>
        <p:spPr>
          <a:xfrm>
            <a:off x="179512" y="5229200"/>
            <a:ext cx="8856984" cy="1477328"/>
          </a:xfrm>
          <a:prstGeom prst="rect">
            <a:avLst/>
          </a:prstGeom>
        </p:spPr>
        <p:txBody>
          <a:bodyPr>
            <a:spAutoFit/>
          </a:bodyPr>
          <a:lstStyle/>
          <a:p>
            <a:pPr fontAlgn="auto">
              <a:spcBef>
                <a:spcPts val="0"/>
              </a:spcBef>
              <a:spcAft>
                <a:spcPts val="0"/>
              </a:spcAft>
              <a:defRPr/>
            </a:pPr>
            <a:r>
              <a:rPr lang="uk-UA"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Рентгенівське випромінювання виникає від різкого гальмування руху швидких електронів у речовині, при енергетичних переходах внутрішніх електронів атома. Воно використовується у науці, техніці, медицині. Рентгенівське випромінювання змінює деякі характеристики гірських порід, наприклад, підвищує їх електропровідність. Короткочасне опромінення кристалів кам’яної солі знижує їхнє внутрішнє тертя.</a:t>
            </a:r>
            <a:endParaRPr lang="uk-UA"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pic>
        <p:nvPicPr>
          <p:cNvPr id="28678" name="Picture 5"/>
          <p:cNvPicPr>
            <a:picLocks noChangeAspect="1" noChangeArrowheads="1"/>
          </p:cNvPicPr>
          <p:nvPr/>
        </p:nvPicPr>
        <p:blipFill>
          <a:blip r:embed="rId4"/>
          <a:srcRect/>
          <a:stretch>
            <a:fillRect/>
          </a:stretch>
        </p:blipFill>
        <p:spPr bwMode="auto">
          <a:xfrm>
            <a:off x="6086475" y="2465388"/>
            <a:ext cx="3057525" cy="278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8620" y="34405"/>
            <a:ext cx="6893234" cy="1107996"/>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uk-UA"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t>Ернест Резерфорд</a:t>
            </a:r>
            <a:endParaRPr lang="uk-UA"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ndParaRPr>
          </a:p>
        </p:txBody>
      </p:sp>
      <p:sp>
        <p:nvSpPr>
          <p:cNvPr id="29698" name="Прямоугольник 2"/>
          <p:cNvSpPr>
            <a:spLocks noChangeArrowheads="1"/>
          </p:cNvSpPr>
          <p:nvPr/>
        </p:nvSpPr>
        <p:spPr bwMode="auto">
          <a:xfrm>
            <a:off x="250825" y="1268413"/>
            <a:ext cx="5040313" cy="5203825"/>
          </a:xfrm>
          <a:prstGeom prst="rect">
            <a:avLst/>
          </a:prstGeom>
          <a:noFill/>
          <a:ln w="9525">
            <a:noFill/>
            <a:miter lim="800000"/>
            <a:headEnd/>
            <a:tailEnd/>
          </a:ln>
        </p:spPr>
        <p:txBody>
          <a:bodyPr>
            <a:spAutoFit/>
          </a:bodyPr>
          <a:lstStyle/>
          <a:p>
            <a:r>
              <a:rPr lang="vi-VN" sz="2400">
                <a:latin typeface="Times New Roman" pitchFamily="18" charset="0"/>
                <a:cs typeface="Times New Roman" pitchFamily="18" charset="0"/>
              </a:rPr>
              <a:t>Ерне́ст Ре́зерфорд (англ. </a:t>
            </a:r>
            <a:r>
              <a:rPr lang="en-US" sz="2400">
                <a:latin typeface="Times New Roman" pitchFamily="18" charset="0"/>
                <a:cs typeface="Times New Roman" pitchFamily="18" charset="0"/>
              </a:rPr>
              <a:t>Ernest Rutherford, *30 </a:t>
            </a:r>
            <a:r>
              <a:rPr lang="vi-VN" sz="2400">
                <a:latin typeface="Times New Roman" pitchFamily="18" charset="0"/>
                <a:cs typeface="Times New Roman" pitchFamily="18" charset="0"/>
              </a:rPr>
              <a:t>серпня 1871, Брайтвотер, Нова Зеландія — †19 жовтня 1937, Кембридж) — британський фізик, лауреат Нобелівської премії з хімії (1908).</a:t>
            </a:r>
          </a:p>
          <a:p>
            <a:r>
              <a:rPr lang="vi-VN" sz="2400">
                <a:latin typeface="Times New Roman" pitchFamily="18" charset="0"/>
                <a:cs typeface="Times New Roman" pitchFamily="18" charset="0"/>
              </a:rPr>
              <a:t>Резерфорд відомий перед усім експериментами з розсіювання альфа-частинок (Резерфордівське розсіювання), завдяки якому він встановив структуру атома, як системи, що складається із малого за розмірами позитивно зарядженого ядра й електронів.</a:t>
            </a:r>
            <a:endParaRPr lang="uk-UA" sz="2400">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a:extLst>
              <a:ext uri="{28A0092B-C50C-407E-A947-70E740481C1C}"/>
            </a:extLst>
          </a:blip>
          <a:srcRect/>
          <a:stretch>
            <a:fillRect/>
          </a:stretch>
        </p:blipFill>
        <p:spPr bwMode="auto">
          <a:xfrm>
            <a:off x="5238875" y="914053"/>
            <a:ext cx="3895724" cy="5695950"/>
          </a:xfrm>
          <a:prstGeom prst="ellipse">
            <a:avLst/>
          </a:prstGeom>
          <a:ln>
            <a:noFill/>
          </a:ln>
          <a:effectLst>
            <a:softEdge rad="112500"/>
          </a:effectLst>
          <a:extLst>
            <a:ext uri="{909E8E84-426E-40DD-AFC4-6F175D3DCCD1}"/>
            <a:ext uri="{91240B29-F687-4F45-9708-019B960494DF}"/>
            <a:ext uri="{AF507438-7753-43E0-B8FC-AC1667EBCBE1}"/>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Прямоугольник 1"/>
          <p:cNvSpPr>
            <a:spLocks noChangeArrowheads="1"/>
          </p:cNvSpPr>
          <p:nvPr/>
        </p:nvSpPr>
        <p:spPr bwMode="auto">
          <a:xfrm>
            <a:off x="250825" y="404813"/>
            <a:ext cx="4826000" cy="4524375"/>
          </a:xfrm>
          <a:prstGeom prst="rect">
            <a:avLst/>
          </a:prstGeom>
          <a:noFill/>
          <a:ln w="9525">
            <a:noFill/>
            <a:miter lim="800000"/>
            <a:headEnd/>
            <a:tailEnd/>
          </a:ln>
        </p:spPr>
        <p:txBody>
          <a:bodyPr>
            <a:spAutoFit/>
          </a:bodyPr>
          <a:lstStyle/>
          <a:p>
            <a:pPr marL="285750" indent="-285750">
              <a:buFont typeface="Wingdings" pitchFamily="2" charset="2"/>
              <a:buChar char="§"/>
            </a:pPr>
            <a:r>
              <a:rPr lang="uk-UA" sz="2400">
                <a:latin typeface="Calibri" pitchFamily="34" charset="0"/>
              </a:rPr>
              <a:t>Атом - мікрочастинка, яка складається з ядра, що вміщує протони і нейтрони, і електронів, які утворюють зовнішню оболонку</a:t>
            </a:r>
          </a:p>
          <a:p>
            <a:pPr marL="285750" indent="-285750">
              <a:buFont typeface="Wingdings" pitchFamily="2" charset="2"/>
              <a:buChar char="§"/>
            </a:pPr>
            <a:r>
              <a:rPr lang="uk-UA" sz="2400">
                <a:latin typeface="Calibri" pitchFamily="34" charset="0"/>
              </a:rPr>
              <a:t>Хімічний елемент - вид атомів з однаковим зарядом ядра</a:t>
            </a:r>
          </a:p>
          <a:p>
            <a:pPr marL="285750" indent="-285750">
              <a:buFont typeface="Wingdings" pitchFamily="2" charset="2"/>
              <a:buChar char="§"/>
            </a:pPr>
            <a:r>
              <a:rPr lang="uk-UA" sz="2400">
                <a:latin typeface="Calibri" pitchFamily="34" charset="0"/>
              </a:rPr>
              <a:t>Ізотоп - вид атомів з однаковим масовим числом</a:t>
            </a:r>
          </a:p>
          <a:p>
            <a:pPr marL="285750" indent="-285750">
              <a:buFont typeface="Wingdings" pitchFamily="2" charset="2"/>
              <a:buChar char="§"/>
            </a:pPr>
            <a:r>
              <a:rPr lang="uk-UA" sz="2400">
                <a:latin typeface="Calibri" pitchFamily="34" charset="0"/>
              </a:rPr>
              <a:t>Масове число - загальна кількість протонів і нейтронів, що входять до ядра</a:t>
            </a:r>
          </a:p>
        </p:txBody>
      </p:sp>
      <p:pic>
        <p:nvPicPr>
          <p:cNvPr id="30722" name="Picture 2"/>
          <p:cNvPicPr>
            <a:picLocks noChangeAspect="1" noChangeArrowheads="1"/>
          </p:cNvPicPr>
          <p:nvPr/>
        </p:nvPicPr>
        <p:blipFill>
          <a:blip r:embed="rId2"/>
          <a:srcRect/>
          <a:stretch>
            <a:fillRect/>
          </a:stretch>
        </p:blipFill>
        <p:spPr bwMode="auto">
          <a:xfrm>
            <a:off x="5057775" y="1268413"/>
            <a:ext cx="3821113" cy="3421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3" name="Picture 5" descr="Thomas Hunt Morgan.jpg"/>
          <p:cNvPicPr>
            <a:picLocks noChangeAspect="1" noChangeArrowheads="1"/>
          </p:cNvPicPr>
          <p:nvPr/>
        </p:nvPicPr>
        <p:blipFill>
          <a:blip r:embed="rId2"/>
          <a:srcRect/>
          <a:stretch>
            <a:fillRect/>
          </a:stretch>
        </p:blipFill>
        <p:spPr bwMode="auto">
          <a:xfrm>
            <a:off x="468313" y="1268413"/>
            <a:ext cx="2768600" cy="4249737"/>
          </a:xfrm>
          <a:prstGeom prst="rect">
            <a:avLst/>
          </a:prstGeom>
          <a:noFill/>
        </p:spPr>
      </p:pic>
      <p:sp>
        <p:nvSpPr>
          <p:cNvPr id="43014" name="WordArt 6"/>
          <p:cNvSpPr>
            <a:spLocks noChangeArrowheads="1" noChangeShapeType="1" noTextEdit="1"/>
          </p:cNvSpPr>
          <p:nvPr/>
        </p:nvSpPr>
        <p:spPr bwMode="auto">
          <a:xfrm>
            <a:off x="1403350" y="333375"/>
            <a:ext cx="5040313" cy="719138"/>
          </a:xfrm>
          <a:prstGeom prst="rect">
            <a:avLst/>
          </a:prstGeom>
        </p:spPr>
        <p:txBody>
          <a:bodyPr wrap="none" fromWordArt="1">
            <a:prstTxWarp prst="textPlain">
              <a:avLst>
                <a:gd name="adj" fmla="val 50000"/>
              </a:avLst>
            </a:prstTxWarp>
          </a:bodyPr>
          <a:lstStyle/>
          <a:p>
            <a:pPr algn="ctr"/>
            <a:r>
              <a:rPr lang="ru-RU" sz="3600" b="1" kern="10">
                <a:ln w="9525">
                  <a:noFill/>
                  <a:round/>
                  <a:headEnd/>
                  <a:tailEnd/>
                </a:ln>
                <a:solidFill>
                  <a:schemeClr val="accent2"/>
                </a:solidFill>
                <a:effectLst>
                  <a:prstShdw prst="shdw17" dist="17961" dir="2700000">
                    <a:schemeClr val="accent2">
                      <a:gamma/>
                      <a:shade val="60000"/>
                      <a:invGamma/>
                    </a:schemeClr>
                  </a:prstShdw>
                </a:effectLst>
                <a:latin typeface="Cambria"/>
              </a:rPr>
              <a:t>Томас Хант Морган</a:t>
            </a:r>
          </a:p>
        </p:txBody>
      </p:sp>
      <p:sp>
        <p:nvSpPr>
          <p:cNvPr id="43015" name="Text Box 7"/>
          <p:cNvSpPr txBox="1">
            <a:spLocks noChangeArrowheads="1"/>
          </p:cNvSpPr>
          <p:nvPr/>
        </p:nvSpPr>
        <p:spPr bwMode="auto">
          <a:xfrm>
            <a:off x="3779838" y="1341438"/>
            <a:ext cx="4979987" cy="4108450"/>
          </a:xfrm>
          <a:prstGeom prst="rect">
            <a:avLst/>
          </a:prstGeom>
          <a:noFill/>
          <a:ln w="9525">
            <a:noFill/>
            <a:miter lim="800000"/>
            <a:headEnd/>
            <a:tailEnd/>
          </a:ln>
          <a:effectLst/>
        </p:spPr>
        <p:txBody>
          <a:bodyPr>
            <a:spAutoFit/>
          </a:bodyPr>
          <a:lstStyle/>
          <a:p>
            <a:r>
              <a:rPr lang="ru-RU" sz="2400">
                <a:latin typeface="Script MT Bold" pitchFamily="66" charset="0"/>
              </a:rPr>
              <a:t>Томас Хант Морган (25 вересня 1866, Лексінгтон - 4 грудня 1945, Пасадіна) -американський біолог, один з основоположників генетики, голова ШостогоМіжнародного конгресу з генетики в Ітаці, Нью-Йорк (1932). ЛауреатНобелівської премії з фізіології і медицині 1933 року «За відкриття, пов'язані з роллю хромосом у спадковості».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WordArt 4" descr="Упаковочная бумага"/>
          <p:cNvSpPr>
            <a:spLocks noChangeArrowheads="1" noChangeShapeType="1" noTextEdit="1"/>
          </p:cNvSpPr>
          <p:nvPr/>
        </p:nvSpPr>
        <p:spPr bwMode="auto">
          <a:xfrm>
            <a:off x="179388" y="260350"/>
            <a:ext cx="2286000" cy="752475"/>
          </a:xfrm>
          <a:prstGeom prst="rect">
            <a:avLst/>
          </a:prstGeom>
        </p:spPr>
        <p:txBody>
          <a:bodyPr wrap="none" fromWordArt="1">
            <a:prstTxWarp prst="textPlain">
              <a:avLst>
                <a:gd name="adj" fmla="val 50000"/>
              </a:avLst>
            </a:prstTxWarp>
          </a:bodyPr>
          <a:lstStyle/>
          <a:p>
            <a:pPr algn="ctr"/>
            <a:r>
              <a:rPr lang="ru-RU" sz="4800" b="1" kern="10">
                <a:ln w="9525">
                  <a:solidFill>
                    <a:srgbClr val="000000"/>
                  </a:solidFill>
                  <a:round/>
                  <a:headEnd/>
                  <a:tailEnd/>
                </a:ln>
                <a:blipFill dpi="0" rotWithShape="1">
                  <a:blip r:embed="rId2"/>
                  <a:srcRect/>
                  <a:tile tx="0" ty="0" sx="100000" sy="100000" flip="none" algn="tl"/>
                </a:blipFill>
                <a:latin typeface="Monotype Corsiva"/>
              </a:rPr>
              <a:t>Генетика</a:t>
            </a:r>
          </a:p>
        </p:txBody>
      </p:sp>
      <p:sp>
        <p:nvSpPr>
          <p:cNvPr id="44037" name="Text Box 5"/>
          <p:cNvSpPr txBox="1">
            <a:spLocks noChangeArrowheads="1"/>
          </p:cNvSpPr>
          <p:nvPr/>
        </p:nvSpPr>
        <p:spPr bwMode="auto">
          <a:xfrm>
            <a:off x="158750" y="1144588"/>
            <a:ext cx="4629150" cy="641350"/>
          </a:xfrm>
          <a:prstGeom prst="rect">
            <a:avLst/>
          </a:prstGeom>
          <a:noFill/>
          <a:ln w="9525">
            <a:noFill/>
            <a:miter lim="800000"/>
            <a:headEnd/>
            <a:tailEnd/>
          </a:ln>
          <a:effectLst/>
        </p:spPr>
        <p:txBody>
          <a:bodyPr>
            <a:spAutoFit/>
          </a:bodyPr>
          <a:lstStyle/>
          <a:p>
            <a:r>
              <a:rPr lang="ru-RU" b="1">
                <a:latin typeface="Script MT Bold" pitchFamily="66" charset="0"/>
              </a:rPr>
              <a:t>Гене́тика</a:t>
            </a:r>
            <a:r>
              <a:rPr lang="ru-RU">
                <a:latin typeface="Script MT Bold" pitchFamily="66" charset="0"/>
              </a:rPr>
              <a:t>  — це наука про гени, спадковість та варіативність організмів.</a:t>
            </a:r>
            <a:r>
              <a:rPr lang="ru-RU"/>
              <a:t> </a:t>
            </a:r>
          </a:p>
        </p:txBody>
      </p:sp>
      <p:sp>
        <p:nvSpPr>
          <p:cNvPr id="44038" name="Text Box 6"/>
          <p:cNvSpPr txBox="1">
            <a:spLocks noChangeArrowheads="1"/>
          </p:cNvSpPr>
          <p:nvPr/>
        </p:nvSpPr>
        <p:spPr bwMode="auto">
          <a:xfrm>
            <a:off x="3779838" y="3284538"/>
            <a:ext cx="4751387" cy="3113087"/>
          </a:xfrm>
          <a:prstGeom prst="rect">
            <a:avLst/>
          </a:prstGeom>
          <a:noFill/>
          <a:ln w="9525">
            <a:noFill/>
            <a:miter lim="800000"/>
            <a:headEnd/>
            <a:tailEnd/>
          </a:ln>
          <a:effectLst/>
        </p:spPr>
        <p:txBody>
          <a:bodyPr>
            <a:spAutoFit/>
          </a:bodyPr>
          <a:lstStyle/>
          <a:p>
            <a:r>
              <a:rPr lang="ru-RU" b="1">
                <a:latin typeface="Script MT Bold" pitchFamily="66" charset="0"/>
              </a:rPr>
              <a:t>Основним завданням</a:t>
            </a:r>
            <a:r>
              <a:rPr lang="ru-RU">
                <a:latin typeface="Script MT Bold" pitchFamily="66" charset="0"/>
              </a:rPr>
              <a:t> генетики є розроблення методів управління спадковістю та мінливістю з метою отримання необхідних </a:t>
            </a:r>
            <a:r>
              <a:rPr lang="ru-RU">
                <a:latin typeface="Script MT Bold" pitchFamily="66" charset="0"/>
                <a:hlinkClick r:id="rId3" tooltip="Людство"/>
              </a:rPr>
              <a:t>людству</a:t>
            </a:r>
            <a:r>
              <a:rPr lang="ru-RU">
                <a:latin typeface="Script MT Bold" pitchFamily="66" charset="0"/>
              </a:rPr>
              <a:t> форм організмів, регуляції формування їхніх природних і штучних </a:t>
            </a:r>
            <a:r>
              <a:rPr lang="ru-RU">
                <a:latin typeface="Script MT Bold" pitchFamily="66" charset="0"/>
                <a:hlinkClick r:id="rId4" tooltip="Популяція"/>
              </a:rPr>
              <a:t>популяцій</a:t>
            </a:r>
            <a:r>
              <a:rPr lang="ru-RU">
                <a:latin typeface="Script MT Bold" pitchFamily="66" charset="0"/>
              </a:rPr>
              <a:t>, вивчення природи </a:t>
            </a:r>
            <a:r>
              <a:rPr lang="ru-RU">
                <a:latin typeface="Script MT Bold" pitchFamily="66" charset="0"/>
                <a:hlinkClick r:id="rId5" tooltip="Генетичні хвороби"/>
              </a:rPr>
              <a:t>генетичних хвороб</a:t>
            </a:r>
            <a:r>
              <a:rPr lang="ru-RU">
                <a:latin typeface="Script MT Bold" pitchFamily="66" charset="0"/>
              </a:rPr>
              <a:t>, розв'язання проблем стійкості природних і штучних популяцій видів.</a:t>
            </a:r>
          </a:p>
          <a:p>
            <a:r>
              <a:rPr lang="ru-RU">
                <a:latin typeface="Script MT Bold" pitchFamily="66" charset="0"/>
              </a:rPr>
              <a:t>Генетика становить</a:t>
            </a:r>
            <a:r>
              <a:rPr lang="ru-RU">
                <a:solidFill>
                  <a:schemeClr val="bg1"/>
                </a:solidFill>
                <a:latin typeface="Script MT Bold" pitchFamily="66" charset="0"/>
              </a:rPr>
              <a:t> теоретичний фундамент</a:t>
            </a:r>
            <a:r>
              <a:rPr lang="ru-RU">
                <a:latin typeface="Script MT Bold" pitchFamily="66" charset="0"/>
              </a:rPr>
              <a:t> сучасної біологічної науки.</a:t>
            </a:r>
          </a:p>
        </p:txBody>
      </p:sp>
      <p:pic>
        <p:nvPicPr>
          <p:cNvPr id="44040" name="Picture 8" descr="250px-DNA_Repair"/>
          <p:cNvPicPr>
            <a:picLocks noChangeAspect="1" noChangeArrowheads="1"/>
          </p:cNvPicPr>
          <p:nvPr/>
        </p:nvPicPr>
        <p:blipFill>
          <a:blip r:embed="rId6"/>
          <a:srcRect/>
          <a:stretch>
            <a:fillRect/>
          </a:stretch>
        </p:blipFill>
        <p:spPr bwMode="auto">
          <a:xfrm>
            <a:off x="323850" y="2708275"/>
            <a:ext cx="2381250" cy="3057525"/>
          </a:xfrm>
          <a:prstGeom prst="rect">
            <a:avLst/>
          </a:prstGeom>
          <a:noFill/>
        </p:spPr>
      </p:pic>
      <p:pic>
        <p:nvPicPr>
          <p:cNvPr id="44042" name="Picture 10" descr="genetics"/>
          <p:cNvPicPr>
            <a:picLocks noChangeAspect="1" noChangeArrowheads="1"/>
          </p:cNvPicPr>
          <p:nvPr/>
        </p:nvPicPr>
        <p:blipFill>
          <a:blip r:embed="rId7"/>
          <a:srcRect/>
          <a:stretch>
            <a:fillRect/>
          </a:stretch>
        </p:blipFill>
        <p:spPr bwMode="auto">
          <a:xfrm>
            <a:off x="5724525" y="260350"/>
            <a:ext cx="2743200" cy="280828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Picture 5" descr="Ivan_Pavlov_%28Nobel%29"/>
          <p:cNvPicPr>
            <a:picLocks noChangeAspect="1" noChangeArrowheads="1"/>
          </p:cNvPicPr>
          <p:nvPr/>
        </p:nvPicPr>
        <p:blipFill>
          <a:blip r:embed="rId2"/>
          <a:srcRect/>
          <a:stretch>
            <a:fillRect/>
          </a:stretch>
        </p:blipFill>
        <p:spPr bwMode="auto">
          <a:xfrm>
            <a:off x="5795963" y="1341438"/>
            <a:ext cx="3154362" cy="4464050"/>
          </a:xfrm>
          <a:prstGeom prst="rect">
            <a:avLst/>
          </a:prstGeom>
          <a:noFill/>
        </p:spPr>
      </p:pic>
      <p:sp>
        <p:nvSpPr>
          <p:cNvPr id="45062" name="WordArt 6"/>
          <p:cNvSpPr>
            <a:spLocks noChangeArrowheads="1" noChangeShapeType="1" noTextEdit="1"/>
          </p:cNvSpPr>
          <p:nvPr/>
        </p:nvSpPr>
        <p:spPr bwMode="auto">
          <a:xfrm>
            <a:off x="971550" y="333375"/>
            <a:ext cx="3810000" cy="923925"/>
          </a:xfrm>
          <a:prstGeom prst="rect">
            <a:avLst/>
          </a:prstGeom>
        </p:spPr>
        <p:txBody>
          <a:bodyPr wrap="none" fromWordArt="1">
            <a:prstTxWarp prst="textPlain">
              <a:avLst>
                <a:gd name="adj" fmla="val 50000"/>
              </a:avLst>
            </a:prstTxWarp>
          </a:bodyPr>
          <a:lstStyle/>
          <a:p>
            <a:pPr algn="ctr"/>
            <a:r>
              <a:rPr lang="ru-RU" sz="4000" b="1" kern="10">
                <a:ln w="9525">
                  <a:noFill/>
                  <a:round/>
                  <a:headEnd/>
                  <a:tailEnd/>
                </a:ln>
                <a:solidFill>
                  <a:srgbClr val="555E63"/>
                </a:solidFill>
                <a:effectLst>
                  <a:prstShdw prst="shdw17" dist="17961" dir="2700000">
                    <a:srgbClr val="555E63">
                      <a:gamma/>
                      <a:shade val="60000"/>
                      <a:invGamma/>
                    </a:srgbClr>
                  </a:prstShdw>
                </a:effectLst>
                <a:latin typeface="Gabriola"/>
              </a:rPr>
              <a:t>Павлов Іван Петрович</a:t>
            </a:r>
          </a:p>
        </p:txBody>
      </p:sp>
      <p:sp>
        <p:nvSpPr>
          <p:cNvPr id="45063" name="Text Box 7"/>
          <p:cNvSpPr txBox="1">
            <a:spLocks noChangeArrowheads="1"/>
          </p:cNvSpPr>
          <p:nvPr/>
        </p:nvSpPr>
        <p:spPr bwMode="auto">
          <a:xfrm>
            <a:off x="179388" y="1557338"/>
            <a:ext cx="5492750" cy="3743325"/>
          </a:xfrm>
          <a:prstGeom prst="rect">
            <a:avLst/>
          </a:prstGeom>
          <a:noFill/>
          <a:ln w="9525">
            <a:noFill/>
            <a:miter lim="800000"/>
            <a:headEnd/>
            <a:tailEnd/>
          </a:ln>
          <a:effectLst/>
        </p:spPr>
        <p:txBody>
          <a:bodyPr>
            <a:spAutoFit/>
          </a:bodyPr>
          <a:lstStyle/>
          <a:p>
            <a:r>
              <a:rPr lang="ru-RU" sz="2400" b="1">
                <a:latin typeface="Script MT Bold" pitchFamily="66" charset="0"/>
              </a:rPr>
              <a:t>Іва́н Петро́вич Па́влов</a:t>
            </a:r>
            <a:r>
              <a:rPr lang="ru-RU" sz="2400">
                <a:latin typeface="Script MT Bold" pitchFamily="66" charset="0"/>
              </a:rPr>
              <a:t> (27 вересня 1849, Рязань — 27 лютого 1936, Ленінград) — фізіолог, творець науки про вищу нервову діяльність і уявлень про процеси регуляції травлення; засновник найбільшої російської фізіологічної школи; лауреат Нобелівської премії в галузі медицини і фізіології у 1904 «За роботу з фізіології травлення».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620688"/>
            <a:ext cx="7355160" cy="5688632"/>
          </a:xfrm>
        </p:spPr>
        <p:style>
          <a:lnRef idx="0">
            <a:schemeClr val="accent2"/>
          </a:lnRef>
          <a:fillRef idx="3">
            <a:schemeClr val="accent2"/>
          </a:fillRef>
          <a:effectRef idx="3">
            <a:schemeClr val="accent2"/>
          </a:effectRef>
          <a:fontRef idx="minor">
            <a:schemeClr val="lt1"/>
          </a:fontRef>
        </p:style>
        <p:txBody>
          <a:bodyPr rtlCol="0">
            <a:noAutofit/>
          </a:bodyPr>
          <a:lstStyle/>
          <a:p>
            <a:pPr marL="0" indent="0" fontAlgn="auto">
              <a:spcAft>
                <a:spcPts val="0"/>
              </a:spcAft>
              <a:buFont typeface="Wingdings 3" pitchFamily="18" charset="2"/>
              <a:buNone/>
              <a:defRPr/>
            </a:pPr>
            <a:r>
              <a:rPr lang="uk-U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Наука у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XIX </a:t>
            </a:r>
            <a:r>
              <a:rPr lang="uk-U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ст. продовжує сприйматися як класична система знань, як єдина система наук, основні ідеї і принципи якої вважаються остаточно встановленими і непорушними. Відбувається диференціація окремих галузей наукових знань на більш вузькі спеціальні галузі (наприклад, у самостійні науки виділяються експериментальна психологія, соціологія, культурологія) і в той же час — інтеграція наук (саме в цей час виникає астрофізика, біохімія, фізична хімія, геохімія), оформляється і нова галузь знань — технічні науки.</a:t>
            </a:r>
            <a:endParaRPr lang="uk-UA"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WordArt 4"/>
          <p:cNvSpPr>
            <a:spLocks noChangeArrowheads="1" noChangeShapeType="1" noTextEdit="1"/>
          </p:cNvSpPr>
          <p:nvPr/>
        </p:nvSpPr>
        <p:spPr bwMode="auto">
          <a:xfrm>
            <a:off x="4356100" y="260350"/>
            <a:ext cx="3533775" cy="542925"/>
          </a:xfrm>
          <a:prstGeom prst="rect">
            <a:avLst/>
          </a:prstGeom>
        </p:spPr>
        <p:txBody>
          <a:bodyPr wrap="none" fromWordArt="1">
            <a:prstTxWarp prst="textPlain">
              <a:avLst>
                <a:gd name="adj" fmla="val 50000"/>
              </a:avLst>
            </a:prstTxWarp>
          </a:bodyPr>
          <a:lstStyle/>
          <a:p>
            <a:pPr algn="ctr"/>
            <a:r>
              <a:rPr lang="ru-RU" sz="3600" kern="10">
                <a:ln w="9525">
                  <a:solidFill>
                    <a:schemeClr val="accent1"/>
                  </a:solidFill>
                  <a:round/>
                  <a:headEnd/>
                  <a:tailEnd/>
                </a:ln>
                <a:latin typeface="Cambria"/>
              </a:rPr>
              <a:t>Умовні рефлекси</a:t>
            </a:r>
          </a:p>
        </p:txBody>
      </p:sp>
      <p:pic>
        <p:nvPicPr>
          <p:cNvPr id="46086" name="Picture 6" descr="ANd9GcQ_F_PUFVS8ZB4WTNsO37DJXfXHvwJneted9qL0PA8F2jn3fCo&amp;t=1"/>
          <p:cNvPicPr>
            <a:picLocks noChangeAspect="1" noChangeArrowheads="1"/>
          </p:cNvPicPr>
          <p:nvPr/>
        </p:nvPicPr>
        <p:blipFill>
          <a:blip r:embed="rId2"/>
          <a:srcRect/>
          <a:stretch>
            <a:fillRect/>
          </a:stretch>
        </p:blipFill>
        <p:spPr bwMode="auto">
          <a:xfrm>
            <a:off x="0" y="260350"/>
            <a:ext cx="3384550" cy="3152775"/>
          </a:xfrm>
          <a:prstGeom prst="rect">
            <a:avLst/>
          </a:prstGeom>
          <a:noFill/>
        </p:spPr>
      </p:pic>
      <p:sp>
        <p:nvSpPr>
          <p:cNvPr id="46087" name="Text Box 7"/>
          <p:cNvSpPr txBox="1">
            <a:spLocks noChangeArrowheads="1"/>
          </p:cNvSpPr>
          <p:nvPr/>
        </p:nvSpPr>
        <p:spPr bwMode="auto">
          <a:xfrm>
            <a:off x="3751263" y="836613"/>
            <a:ext cx="5213350" cy="2838450"/>
          </a:xfrm>
          <a:prstGeom prst="rect">
            <a:avLst/>
          </a:prstGeom>
          <a:noFill/>
          <a:ln w="9525">
            <a:noFill/>
            <a:miter lim="800000"/>
            <a:headEnd/>
            <a:tailEnd/>
          </a:ln>
          <a:effectLst/>
        </p:spPr>
        <p:txBody>
          <a:bodyPr>
            <a:spAutoFit/>
          </a:bodyPr>
          <a:lstStyle/>
          <a:p>
            <a:pPr marL="342900" indent="-342900"/>
            <a:r>
              <a:rPr lang="ru-RU" b="1">
                <a:latin typeface="Constantia" pitchFamily="18" charset="0"/>
              </a:rPr>
              <a:t>Умо́вний рефле́кс</a:t>
            </a:r>
            <a:r>
              <a:rPr lang="ru-RU">
                <a:latin typeface="Constantia" pitchFamily="18" charset="0"/>
              </a:rPr>
              <a:t> — рефлекс, який виробляється за певних умов (сукупності зовнішніх і внутрішніх факторів) протягом життя тварини чи людини.</a:t>
            </a:r>
          </a:p>
          <a:p>
            <a:pPr marL="342900" indent="-342900"/>
            <a:r>
              <a:rPr lang="ru-RU">
                <a:latin typeface="Constantia" pitchFamily="18" charset="0"/>
              </a:rPr>
              <a:t>Умовні рефлекси формуються на основі вроджених безумовних рефлексів.</a:t>
            </a:r>
          </a:p>
          <a:p>
            <a:pPr marL="342900" indent="-342900"/>
            <a:r>
              <a:rPr lang="ru-RU">
                <a:latin typeface="Constantia" pitchFamily="18" charset="0"/>
              </a:rPr>
              <a:t/>
            </a:r>
            <a:br>
              <a:rPr lang="ru-RU">
                <a:latin typeface="Constantia" pitchFamily="18" charset="0"/>
              </a:rPr>
            </a:br>
            <a:r>
              <a:rPr lang="ru-RU">
                <a:latin typeface="Constantia" pitchFamily="18" charset="0"/>
              </a:rPr>
              <a:t>Умовні рефлекси - індивідуальна, набуті рефлекторні реакції, які виробляються на базі безумовних рефлексів. </a:t>
            </a:r>
          </a:p>
        </p:txBody>
      </p:sp>
      <p:sp>
        <p:nvSpPr>
          <p:cNvPr id="46088" name="Text Box 8"/>
          <p:cNvSpPr txBox="1">
            <a:spLocks noChangeArrowheads="1"/>
          </p:cNvSpPr>
          <p:nvPr/>
        </p:nvSpPr>
        <p:spPr bwMode="auto">
          <a:xfrm>
            <a:off x="179388" y="3789363"/>
            <a:ext cx="8964612" cy="2838450"/>
          </a:xfrm>
          <a:prstGeom prst="rect">
            <a:avLst/>
          </a:prstGeom>
          <a:noFill/>
          <a:ln w="9525">
            <a:noFill/>
            <a:miter lim="800000"/>
            <a:headEnd/>
            <a:tailEnd/>
          </a:ln>
          <a:effectLst/>
        </p:spPr>
        <p:txBody>
          <a:bodyPr>
            <a:spAutoFit/>
          </a:bodyPr>
          <a:lstStyle/>
          <a:p>
            <a:r>
              <a:rPr lang="ru-RU">
                <a:latin typeface="Constantia" pitchFamily="18" charset="0"/>
              </a:rPr>
              <a:t>Їх ознаки:</a:t>
            </a:r>
          </a:p>
          <a:p>
            <a:r>
              <a:rPr lang="ru-RU">
                <a:latin typeface="Constantia" pitchFamily="18" charset="0"/>
              </a:rPr>
              <a:t> Набуваються протягом усього життя організму.</a:t>
            </a:r>
          </a:p>
          <a:p>
            <a:r>
              <a:rPr lang="ru-RU">
                <a:latin typeface="Constantia" pitchFamily="18" charset="0"/>
              </a:rPr>
              <a:t> Неоднакові у представників одного виду.</a:t>
            </a:r>
          </a:p>
          <a:p>
            <a:r>
              <a:rPr lang="ru-RU">
                <a:latin typeface="Constantia" pitchFamily="18" charset="0"/>
              </a:rPr>
              <a:t> Не мають готових рефлекторних дуг.</a:t>
            </a:r>
          </a:p>
          <a:p>
            <a:r>
              <a:rPr lang="ru-RU">
                <a:latin typeface="Constantia" pitchFamily="18" charset="0"/>
              </a:rPr>
              <a:t> Вони формуються при певних умовах.</a:t>
            </a:r>
          </a:p>
          <a:p>
            <a:r>
              <a:rPr lang="ru-RU">
                <a:latin typeface="Constantia" pitchFamily="18" charset="0"/>
              </a:rPr>
              <a:t> В їх здійсненні основна роль належить корі великого мозку.</a:t>
            </a:r>
          </a:p>
          <a:p>
            <a:r>
              <a:rPr lang="ru-RU">
                <a:latin typeface="Constantia" pitchFamily="18" charset="0"/>
              </a:rPr>
              <a:t> Мінливі, легко виникають і легко зникають залежно від умов, в яких знаходиться організм.</a:t>
            </a:r>
          </a:p>
          <a:p>
            <a:endParaRPr lang="ru-RU">
              <a:latin typeface="Constantia" pitchFamily="18" charset="0"/>
            </a:endParaRPr>
          </a:p>
          <a:p>
            <a:endParaRPr lang="ru-RU"/>
          </a:p>
        </p:txBody>
      </p:sp>
      <p:sp>
        <p:nvSpPr>
          <p:cNvPr id="8" name="Овал 7"/>
          <p:cNvSpPr/>
          <p:nvPr/>
        </p:nvSpPr>
        <p:spPr>
          <a:xfrm>
            <a:off x="208114" y="4172221"/>
            <a:ext cx="88777" cy="1832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uk-UA"/>
          </a:p>
        </p:txBody>
      </p:sp>
      <p:sp>
        <p:nvSpPr>
          <p:cNvPr id="2" name="Овал 7"/>
          <p:cNvSpPr/>
          <p:nvPr/>
        </p:nvSpPr>
        <p:spPr>
          <a:xfrm>
            <a:off x="208114" y="4388121"/>
            <a:ext cx="88777" cy="1832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uk-UA"/>
          </a:p>
        </p:txBody>
      </p:sp>
      <p:sp>
        <p:nvSpPr>
          <p:cNvPr id="3" name="Овал 7"/>
          <p:cNvSpPr/>
          <p:nvPr/>
        </p:nvSpPr>
        <p:spPr>
          <a:xfrm>
            <a:off x="208114" y="4675459"/>
            <a:ext cx="88777" cy="1832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uk-UA"/>
          </a:p>
        </p:txBody>
      </p:sp>
      <p:sp>
        <p:nvSpPr>
          <p:cNvPr id="4" name="Овал 7"/>
          <p:cNvSpPr/>
          <p:nvPr/>
        </p:nvSpPr>
        <p:spPr>
          <a:xfrm>
            <a:off x="208114" y="4964384"/>
            <a:ext cx="88777" cy="1832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uk-UA"/>
          </a:p>
        </p:txBody>
      </p:sp>
      <p:sp>
        <p:nvSpPr>
          <p:cNvPr id="5" name="Овал 7"/>
          <p:cNvSpPr/>
          <p:nvPr/>
        </p:nvSpPr>
        <p:spPr>
          <a:xfrm>
            <a:off x="208114" y="5251721"/>
            <a:ext cx="88777" cy="1832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uk-U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229600" cy="1143000"/>
          </a:xfrm>
        </p:spPr>
        <p:txBody>
          <a:bodyPr/>
          <a:lstStyle/>
          <a:p>
            <a:pPr fontAlgn="auto">
              <a:spcAft>
                <a:spcPts val="0"/>
              </a:spcAft>
              <a:defRPr/>
            </a:pPr>
            <a:r>
              <a:rPr lang="uk-UA" dirty="0" smtClean="0"/>
              <a:t>                  </a:t>
            </a:r>
            <a:r>
              <a:rPr lang="uk-UA" sz="4800"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Майкл Фарадей</a:t>
            </a:r>
            <a:endParaRPr lang="uk-UA" sz="480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p:cNvPicPr>
            <a:picLocks noChangeAspect="1" noChangeArrowheads="1"/>
          </p:cNvPicPr>
          <p:nvPr/>
        </p:nvPicPr>
        <p:blipFill>
          <a:blip r:embed="rId3">
            <a:extLst>
              <a:ext uri="{28A0092B-C50C-407E-A947-70E740481C1C}"/>
            </a:extLst>
          </a:blip>
          <a:srcRect/>
          <a:stretch>
            <a:fillRect/>
          </a:stretch>
        </p:blipFill>
        <p:spPr bwMode="auto">
          <a:xfrm>
            <a:off x="179512" y="1340768"/>
            <a:ext cx="4031332" cy="4881073"/>
          </a:xfrm>
          <a:prstGeom prst="ellipse">
            <a:avLst/>
          </a:prstGeom>
          <a:ln w="63500" cap="rnd">
            <a:solidFill>
              <a:srgbClr val="333333"/>
            </a:solidFill>
          </a:ln>
          <a:effectLst>
            <a:glow rad="228600">
              <a:schemeClr val="accent1">
                <a:satMod val="175000"/>
                <a:alpha val="40000"/>
              </a:schemeClr>
            </a:glow>
            <a:outerShdw dist="35921" dir="2700000" algn="ctr" rotWithShape="0">
              <a:schemeClr val="bg2"/>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
        <p:nvSpPr>
          <p:cNvPr id="5" name="Прямоугольник 4"/>
          <p:cNvSpPr/>
          <p:nvPr/>
        </p:nvSpPr>
        <p:spPr>
          <a:xfrm>
            <a:off x="4284663" y="1412875"/>
            <a:ext cx="4751387" cy="4108450"/>
          </a:xfrm>
          <a:prstGeom prst="rect">
            <a:avLst/>
          </a:prstGeom>
        </p:spPr>
        <p:txBody>
          <a:bodyPr>
            <a:spAutoFit/>
          </a:bodyPr>
          <a:lstStyle/>
          <a:p>
            <a:pPr fontAlgn="auto">
              <a:spcBef>
                <a:spcPts val="0"/>
              </a:spcBef>
              <a:spcAft>
                <a:spcPts val="0"/>
              </a:spcAft>
              <a:defRPr/>
            </a:pPr>
            <a:r>
              <a:rPr lang="uk-UA" sz="2400" dirty="0">
                <a:effectLst>
                  <a:outerShdw blurRad="38100" dist="38100" dir="2700000" algn="tl">
                    <a:srgbClr val="000000">
                      <a:alpha val="43137"/>
                    </a:srgbClr>
                  </a:outerShdw>
                </a:effectLst>
                <a:latin typeface="+mn-lt"/>
              </a:rPr>
              <a:t>Відкриття в 1831 р. англійцем Майклом Фарадеєм явища електромагнітної індукції, яке спиралося на дослідження данського фізика Ганса </a:t>
            </a:r>
            <a:r>
              <a:rPr lang="uk-UA" sz="2400" dirty="0" err="1">
                <a:effectLst>
                  <a:outerShdw blurRad="38100" dist="38100" dir="2700000" algn="tl">
                    <a:srgbClr val="000000">
                      <a:alpha val="43137"/>
                    </a:srgbClr>
                  </a:outerShdw>
                </a:effectLst>
                <a:latin typeface="+mn-lt"/>
              </a:rPr>
              <a:t>Кристіана</a:t>
            </a:r>
            <a:r>
              <a:rPr lang="uk-UA" sz="2400" dirty="0">
                <a:effectLst>
                  <a:outerShdw blurRad="38100" dist="38100" dir="2700000" algn="tl">
                    <a:srgbClr val="000000">
                      <a:alpha val="43137"/>
                    </a:srgbClr>
                  </a:outerShdw>
                </a:effectLst>
                <a:latin typeface="+mn-lt"/>
              </a:rPr>
              <a:t> Ерстеда і француза </a:t>
            </a:r>
            <a:r>
              <a:rPr lang="uk-UA" sz="2400" dirty="0" err="1">
                <a:effectLst>
                  <a:outerShdw blurRad="38100" dist="38100" dir="2700000" algn="tl">
                    <a:srgbClr val="000000">
                      <a:alpha val="43137"/>
                    </a:srgbClr>
                  </a:outerShdw>
                </a:effectLst>
                <a:latin typeface="+mn-lt"/>
              </a:rPr>
              <a:t>Анре</a:t>
            </a:r>
            <a:r>
              <a:rPr lang="uk-UA" sz="2400" dirty="0">
                <a:effectLst>
                  <a:outerShdw blurRad="38100" dist="38100" dir="2700000" algn="tl">
                    <a:srgbClr val="000000">
                      <a:alpha val="43137"/>
                    </a:srgbClr>
                  </a:outerShdw>
                </a:effectLst>
                <a:latin typeface="+mn-lt"/>
              </a:rPr>
              <a:t> Ампера, дозволило згодом створити </a:t>
            </a:r>
            <a:r>
              <a:rPr lang="uk-UA" sz="2400" dirty="0" err="1">
                <a:effectLst>
                  <a:outerShdw blurRad="38100" dist="38100" dir="2700000" algn="tl">
                    <a:srgbClr val="000000">
                      <a:alpha val="43137"/>
                    </a:srgbClr>
                  </a:outerShdw>
                </a:effectLst>
                <a:latin typeface="+mn-lt"/>
              </a:rPr>
              <a:t>магнетоелектричні</a:t>
            </a:r>
            <a:r>
              <a:rPr lang="uk-UA" sz="2400" dirty="0">
                <a:effectLst>
                  <a:outerShdw blurRad="38100" dist="38100" dir="2700000" algn="tl">
                    <a:srgbClr val="000000">
                      <a:alpha val="43137"/>
                    </a:srgbClr>
                  </a:outerShdw>
                </a:effectLst>
                <a:latin typeface="+mn-lt"/>
              </a:rPr>
              <a:t> генератори й електродвигуни. Їх праці заклали основи майбутньої електротехніки.</a:t>
            </a:r>
            <a:endParaRPr lang="uk-UA" sz="2400"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extLst>
          </a:blip>
          <a:stretch>
            <a:fillRect/>
          </a:stretch>
        </p:blipFill>
        <p:spPr>
          <a:xfrm>
            <a:off x="107504" y="1005642"/>
            <a:ext cx="3384376" cy="5668829"/>
          </a:xfrm>
          <a:prstGeom prst="rect">
            <a:avLst/>
          </a:prstGeom>
          <a:effectLst>
            <a:softEdge rad="63500"/>
          </a:effectLst>
        </p:spPr>
      </p:pic>
      <p:sp>
        <p:nvSpPr>
          <p:cNvPr id="4" name="Прямоугольник 3"/>
          <p:cNvSpPr/>
          <p:nvPr/>
        </p:nvSpPr>
        <p:spPr>
          <a:xfrm>
            <a:off x="502072" y="0"/>
            <a:ext cx="8496944" cy="1200329"/>
          </a:xfrm>
          <a:prstGeom prst="rect">
            <a:avLst/>
          </a:prstGeom>
        </p:spPr>
        <p:txBody>
          <a:bodyPr>
            <a:spAutoFit/>
          </a:bodyPr>
          <a:lstStyle/>
          <a:p>
            <a:pPr fontAlgn="auto">
              <a:spcBef>
                <a:spcPts val="0"/>
              </a:spcBef>
              <a:spcAft>
                <a:spcPts val="0"/>
              </a:spcAft>
              <a:defRPr/>
            </a:pPr>
            <a:r>
              <a:rPr lang="ru-RU"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1. </a:t>
            </a:r>
            <a:r>
              <a:rPr lang="ru-RU"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Магнетоелектричні</a:t>
            </a:r>
            <a:r>
              <a:rPr lang="ru-RU"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 </a:t>
            </a:r>
            <a:r>
              <a:rPr lang="ru-RU"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генератори</a:t>
            </a:r>
            <a:r>
              <a:rPr lang="ru-RU"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 й </a:t>
            </a:r>
            <a:r>
              <a:rPr lang="ru-RU"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електродвигуни</a:t>
            </a:r>
            <a:r>
              <a:rPr lang="ru-RU"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(1831 р.)</a:t>
            </a:r>
            <a:endParaRPr lang="ru-RU"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ndParaRPr>
          </a:p>
        </p:txBody>
      </p:sp>
      <p:sp>
        <p:nvSpPr>
          <p:cNvPr id="18435" name="Прямоугольник 5"/>
          <p:cNvSpPr>
            <a:spLocks noChangeArrowheads="1"/>
          </p:cNvSpPr>
          <p:nvPr/>
        </p:nvSpPr>
        <p:spPr bwMode="auto">
          <a:xfrm>
            <a:off x="3635375" y="1023938"/>
            <a:ext cx="5508625" cy="5632450"/>
          </a:xfrm>
          <a:prstGeom prst="rect">
            <a:avLst/>
          </a:prstGeom>
          <a:noFill/>
          <a:ln w="9525">
            <a:noFill/>
            <a:miter lim="800000"/>
            <a:headEnd/>
            <a:tailEnd/>
          </a:ln>
        </p:spPr>
        <p:txBody>
          <a:bodyPr>
            <a:spAutoFit/>
          </a:bodyPr>
          <a:lstStyle/>
          <a:p>
            <a:r>
              <a:rPr lang="uk-UA" sz="2400">
                <a:latin typeface="Calibri" pitchFamily="34" charset="0"/>
              </a:rPr>
              <a:t>Магнітоелектричний генератор змінного струму, що запалює від електричної іскри горючу суміш у двигунах внутрішнього згоряння; пристрій системи запалювання цих двигунів. Принцип дії Магнето (мал.) полягає у створенні постійним магнітом, що обертається, і трансформатором струму високої напруги, який надходить до свічок запалювання, між електродами яких виникає електричний розряд. Магнето встановлюють на поршневих авіаційних двигунах, мотоциклах деяких типів, підвісних двигунах човнів тощо.</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2616" y="188640"/>
            <a:ext cx="8686800" cy="838200"/>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uk-UA" b="1" cap="none"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Джеймс Клерк Максвелл</a:t>
            </a:r>
            <a:endParaRPr lang="uk-UA" b="1" cap="none"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2050" name="Picture 2"/>
          <p:cNvPicPr>
            <a:picLocks noChangeAspect="1" noChangeArrowheads="1"/>
          </p:cNvPicPr>
          <p:nvPr/>
        </p:nvPicPr>
        <p:blipFill>
          <a:blip r:embed="rId2">
            <a:extLst>
              <a:ext uri="{28A0092B-C50C-407E-A947-70E740481C1C}"/>
            </a:extLst>
          </a:blip>
          <a:srcRect/>
          <a:stretch>
            <a:fillRect/>
          </a:stretch>
        </p:blipFill>
        <p:spPr bwMode="auto">
          <a:xfrm>
            <a:off x="193049" y="1124744"/>
            <a:ext cx="3888432" cy="5326342"/>
          </a:xfrm>
          <a:prstGeom prst="ellipse">
            <a:avLst/>
          </a:prstGeom>
          <a:ln>
            <a:noFill/>
          </a:ln>
          <a:effectLst>
            <a:glow rad="228600">
              <a:schemeClr val="accent1">
                <a:satMod val="175000"/>
                <a:alpha val="40000"/>
              </a:schemeClr>
            </a:glow>
            <a:outerShdw dist="35921" dir="2700000" algn="ctr" rotWithShape="0">
              <a:schemeClr val="bg2"/>
            </a:outerShdw>
          </a:effectLst>
          <a:extLst>
            <a:ext uri="{909E8E84-426E-40DD-AFC4-6F175D3DCCD1}"/>
            <a:ext uri="{91240B29-F687-4F45-9708-019B960494DF}"/>
          </a:extLst>
        </p:spPr>
      </p:pic>
      <p:sp>
        <p:nvSpPr>
          <p:cNvPr id="6" name="Прямоугольник 5"/>
          <p:cNvSpPr/>
          <p:nvPr/>
        </p:nvSpPr>
        <p:spPr>
          <a:xfrm>
            <a:off x="4081481" y="1124744"/>
            <a:ext cx="4738991" cy="5632311"/>
          </a:xfrm>
          <a:prstGeom prst="rect">
            <a:avLst/>
          </a:prstGeom>
        </p:spPr>
        <p:txBody>
          <a:bodyPr>
            <a:spAutoFit/>
          </a:bodyPr>
          <a:lstStyle/>
          <a:p>
            <a:pPr fontAlgn="auto">
              <a:spcBef>
                <a:spcPts val="0"/>
              </a:spcBef>
              <a:spcAft>
                <a:spcPts val="0"/>
              </a:spcAft>
              <a:defRPr/>
            </a:pPr>
            <a:r>
              <a:rPr lang="uk-UA"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Великим досягненням науки </a:t>
            </a: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XIX </a:t>
            </a:r>
            <a:r>
              <a:rPr lang="uk-UA"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ст. була висунута англійським вченим Д. Максвеллом електромагнітна теорія світла (1865 р.), яка узагальнила досліди і теоретичні висновки багатьох фізиків різних країн у галузях електромагнетизму, термодинаміки й оптики. Д. Максвелл прийшов до думки про єдність і взаємозв'язок електричних і магнітних полів, створив на цій основі теорію електромагнітного поля, згідно з якою, виникнувши в будь-якій частині простору, електромагнітне поле поширюватиметься в ньому з швидкістю, яка дорівнює швидкості світла. Таким чином він встановив зв'язок світлових явищ з електромагнетизмом. </a:t>
            </a:r>
            <a:endParaRPr lang="uk-UA"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wave21"/>
          <p:cNvPicPr>
            <a:picLocks noChangeAspect="1" noChangeArrowheads="1"/>
          </p:cNvPicPr>
          <p:nvPr/>
        </p:nvPicPr>
        <p:blipFill>
          <a:blip r:embed="rId2"/>
          <a:srcRect/>
          <a:stretch>
            <a:fillRect/>
          </a:stretch>
        </p:blipFill>
        <p:spPr bwMode="auto">
          <a:xfrm>
            <a:off x="3419475" y="4149725"/>
            <a:ext cx="4953000" cy="1571625"/>
          </a:xfrm>
          <a:prstGeom prst="rect">
            <a:avLst/>
          </a:prstGeom>
          <a:noFill/>
        </p:spPr>
      </p:pic>
      <p:sp>
        <p:nvSpPr>
          <p:cNvPr id="20485" name="Text Box 5"/>
          <p:cNvSpPr txBox="1">
            <a:spLocks noChangeArrowheads="1"/>
          </p:cNvSpPr>
          <p:nvPr/>
        </p:nvSpPr>
        <p:spPr bwMode="auto">
          <a:xfrm>
            <a:off x="250825" y="1700213"/>
            <a:ext cx="8551863" cy="2014537"/>
          </a:xfrm>
          <a:prstGeom prst="rect">
            <a:avLst/>
          </a:prstGeom>
          <a:noFill/>
          <a:ln w="9525">
            <a:noFill/>
            <a:miter lim="800000"/>
            <a:headEnd/>
            <a:tailEnd/>
          </a:ln>
          <a:effectLst/>
        </p:spPr>
        <p:txBody>
          <a:bodyPr>
            <a:spAutoFit/>
          </a:bodyPr>
          <a:lstStyle/>
          <a:p>
            <a:r>
              <a:rPr lang="ru-RU">
                <a:latin typeface="Georgia" pitchFamily="18" charset="0"/>
              </a:rPr>
              <a:t>Світло - електромагнітна хвиля, що випромінюється атомами речовини.Електромагнітна хвиля являє собою сукупність змінних електричного і магнітного полів, що поширюються в просторі зі швидкістю.</a:t>
            </a:r>
            <a:br>
              <a:rPr lang="ru-RU">
                <a:latin typeface="Georgia" pitchFamily="18" charset="0"/>
              </a:rPr>
            </a:br>
            <a:r>
              <a:rPr lang="ru-RU">
                <a:latin typeface="Georgia" pitchFamily="18" charset="0"/>
              </a:rPr>
              <a:t/>
            </a:r>
            <a:br>
              <a:rPr lang="ru-RU">
                <a:latin typeface="Georgia" pitchFamily="18" charset="0"/>
              </a:rPr>
            </a:br>
            <a:r>
              <a:rPr lang="ru-RU">
                <a:latin typeface="Georgia" pitchFamily="18" charset="0"/>
              </a:rPr>
              <a:t>Зміна електричного і магнітного поля хвилі відбуваються в однаковій фазі.Електричні та магнітні поля перпендикулярні один одному.</a:t>
            </a:r>
            <a:r>
              <a:rPr lang="ru-RU"/>
              <a:t> </a:t>
            </a:r>
          </a:p>
        </p:txBody>
      </p:sp>
      <p:sp>
        <p:nvSpPr>
          <p:cNvPr id="20487" name="WordArt 7"/>
          <p:cNvSpPr>
            <a:spLocks noChangeArrowheads="1" noChangeShapeType="1" noTextEdit="1"/>
          </p:cNvSpPr>
          <p:nvPr/>
        </p:nvSpPr>
        <p:spPr bwMode="auto">
          <a:xfrm>
            <a:off x="755650" y="260350"/>
            <a:ext cx="7362825" cy="1085850"/>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solidFill>
                  <a:srgbClr val="FFFFFF"/>
                </a:solidFill>
                <a:latin typeface="Monotype Corsiva"/>
              </a:rPr>
              <a:t>Електромагнітна теорія світла (1865 р.)</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p:cNvPicPr>
            <a:picLocks noChangeAspect="1" noChangeArrowheads="1"/>
          </p:cNvPicPr>
          <p:nvPr/>
        </p:nvPicPr>
        <p:blipFill>
          <a:blip r:embed="rId2"/>
          <a:srcRect/>
          <a:stretch>
            <a:fillRect/>
          </a:stretch>
        </p:blipFill>
        <p:spPr bwMode="auto">
          <a:xfrm>
            <a:off x="4716463" y="1196975"/>
            <a:ext cx="4206875" cy="4679950"/>
          </a:xfrm>
          <a:prstGeom prst="rect">
            <a:avLst/>
          </a:prstGeom>
          <a:noFill/>
          <a:ln w="9525">
            <a:noFill/>
            <a:miter lim="800000"/>
            <a:headEnd/>
            <a:tailEnd/>
          </a:ln>
        </p:spPr>
      </p:pic>
      <p:sp>
        <p:nvSpPr>
          <p:cNvPr id="21507" name="Прямоугольник 4"/>
          <p:cNvSpPr>
            <a:spLocks noChangeArrowheads="1"/>
          </p:cNvSpPr>
          <p:nvPr/>
        </p:nvSpPr>
        <p:spPr bwMode="auto">
          <a:xfrm>
            <a:off x="107950" y="1125538"/>
            <a:ext cx="4572000" cy="4838700"/>
          </a:xfrm>
          <a:prstGeom prst="rect">
            <a:avLst/>
          </a:prstGeom>
          <a:noFill/>
          <a:ln w="9525">
            <a:noFill/>
            <a:miter lim="800000"/>
            <a:headEnd/>
            <a:tailEnd/>
          </a:ln>
        </p:spPr>
        <p:txBody>
          <a:bodyPr>
            <a:spAutoFit/>
          </a:bodyPr>
          <a:lstStyle/>
          <a:p>
            <a:r>
              <a:rPr lang="vi-VN" sz="2400">
                <a:latin typeface="Script MT Bold" pitchFamily="66" charset="0"/>
              </a:rPr>
              <a:t>Дмитро́ Іва́нович Менделєє́в (8 лютого 1834, Тобольськ — 2 лютого 1907) — російський хімік, один з авторів періодичної таблиці хімічних елементів. 1882 року Лондонське королівське товариство присудило золоті медалі Деві з формулюванням «За відкриття періодичних співвідношень атомних ваг» спільно Менделєєву і німецькому хіміку Лотару Юліусу Маєру.</a:t>
            </a:r>
            <a:endParaRPr lang="uk-UA" sz="2400">
              <a:latin typeface="Script MT Bold" pitchFamily="66" charset="0"/>
            </a:endParaRPr>
          </a:p>
        </p:txBody>
      </p:sp>
      <p:sp>
        <p:nvSpPr>
          <p:cNvPr id="21509" name="WordArt 5"/>
          <p:cNvSpPr>
            <a:spLocks noChangeArrowheads="1" noChangeShapeType="1" noTextEdit="1"/>
          </p:cNvSpPr>
          <p:nvPr/>
        </p:nvSpPr>
        <p:spPr bwMode="auto">
          <a:xfrm>
            <a:off x="323850" y="333375"/>
            <a:ext cx="8362950" cy="571500"/>
          </a:xfrm>
          <a:prstGeom prst="rect">
            <a:avLst/>
          </a:prstGeom>
        </p:spPr>
        <p:txBody>
          <a:bodyPr wrap="none" fromWordArt="1">
            <a:prstTxWarp prst="textPlain">
              <a:avLst>
                <a:gd name="adj" fmla="val 50000"/>
              </a:avLst>
            </a:prstTxWarp>
          </a:bodyPr>
          <a:lstStyle/>
          <a:p>
            <a:pPr algn="ctr"/>
            <a:r>
              <a:rPr lang="ru-RU" sz="3600" b="1" kern="10">
                <a:ln w="9525">
                  <a:noFill/>
                  <a:round/>
                  <a:headEnd/>
                  <a:tailEnd/>
                </a:ln>
                <a:solidFill>
                  <a:schemeClr val="accent1"/>
                </a:solidFill>
                <a:effectLst>
                  <a:prstShdw prst="shdw18" dist="17961" dir="13500000">
                    <a:schemeClr val="accent1">
                      <a:gamma/>
                      <a:shade val="60000"/>
                      <a:invGamma/>
                    </a:schemeClr>
                  </a:prstShdw>
                </a:effectLst>
                <a:latin typeface="Monotype Corsiva"/>
              </a:rPr>
              <a:t>ДМИТРО ІВАНОВИЧ МЕНДЕЛЄЄВ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a:xfrm rot="301917">
            <a:off x="355600" y="1116013"/>
            <a:ext cx="8569325" cy="5378450"/>
          </a:xfrm>
          <a:ln w="38100" cap="sq">
            <a:solidFill>
              <a:srgbClr val="000000"/>
            </a:solidFill>
          </a:ln>
          <a:effectLst>
            <a:outerShdw blurRad="50800" dist="38100" dir="2700000" algn="tl" rotWithShape="0">
              <a:srgbClr val="000000">
                <a:alpha val="43000"/>
              </a:srgbClr>
            </a:outerShdw>
          </a:effectLst>
          <a:extLst>
            <a:ext uri="{909E8E84-426E-40DD-AFC4-6F175D3DCCD1}"/>
          </a:extLst>
        </p:spPr>
      </p:pic>
      <p:pic>
        <p:nvPicPr>
          <p:cNvPr id="6147" name="Picture 3"/>
          <p:cNvPicPr>
            <a:picLocks noChangeAspect="1" noChangeArrowheads="1"/>
          </p:cNvPicPr>
          <p:nvPr/>
        </p:nvPicPr>
        <p:blipFill>
          <a:blip r:embed="rId3">
            <a:extLst>
              <a:ext uri="{28A0092B-C50C-407E-A947-70E740481C1C}"/>
            </a:extLst>
          </a:blip>
          <a:srcRect/>
          <a:stretch>
            <a:fillRect/>
          </a:stretch>
        </p:blipFill>
        <p:spPr bwMode="auto">
          <a:xfrm>
            <a:off x="323528" y="332656"/>
            <a:ext cx="7154244" cy="8207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50825" y="1557338"/>
            <a:ext cx="3744913" cy="4457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sp>
        <p:nvSpPr>
          <p:cNvPr id="23555" name="Прямоугольник 4"/>
          <p:cNvSpPr>
            <a:spLocks noChangeArrowheads="1"/>
          </p:cNvSpPr>
          <p:nvPr/>
        </p:nvSpPr>
        <p:spPr bwMode="auto">
          <a:xfrm>
            <a:off x="4284663" y="1108075"/>
            <a:ext cx="4572000" cy="5035550"/>
          </a:xfrm>
          <a:prstGeom prst="rect">
            <a:avLst/>
          </a:prstGeom>
          <a:noFill/>
          <a:ln w="9525">
            <a:noFill/>
            <a:miter lim="800000"/>
            <a:headEnd/>
            <a:tailEnd/>
          </a:ln>
        </p:spPr>
        <p:txBody>
          <a:bodyPr>
            <a:spAutoFit/>
          </a:bodyPr>
          <a:lstStyle/>
          <a:p>
            <a:r>
              <a:rPr lang="vi-VN">
                <a:latin typeface="Script MT Bold" pitchFamily="66" charset="0"/>
              </a:rPr>
              <a:t>Луї́ Пасте́р (</a:t>
            </a:r>
            <a:r>
              <a:rPr lang="en-US">
                <a:latin typeface="Script MT Bold" pitchFamily="66" charset="0"/>
              </a:rPr>
              <a:t>*27 </a:t>
            </a:r>
            <a:r>
              <a:rPr lang="vi-VN">
                <a:latin typeface="Script MT Bold" pitchFamily="66" charset="0"/>
              </a:rPr>
              <a:t>грудня 1822, Доль, департамент Жура — †28 вересня 1895, Вільнев-л'Етан поблизу Парижа) — видатний французький мікробіолог і хімік. Пастер відкрив мікробіологічну суть бродіння і багатьох хвороб людини, став одним з основоположників мікробіології та імунології. Його роботи в галузі будови кристалів і явища поляризації лягли в основу стереохімії. Також Пастер поставив крапку в багатовіковій суперечці про самозародження деяких форм життя, дослідним шляхом довівши неможливість цього (див. Виникнення життя на Землі). Його ім'я широко відоме в ненаукових кругах завдяки створеній ним і названій пізніше на його честь технології пастеризації.</a:t>
            </a:r>
            <a:endParaRPr lang="uk-UA">
              <a:latin typeface="Script MT Bold" pitchFamily="66" charset="0"/>
            </a:endParaRPr>
          </a:p>
        </p:txBody>
      </p:sp>
      <p:sp>
        <p:nvSpPr>
          <p:cNvPr id="23557" name="WordArt 5"/>
          <p:cNvSpPr>
            <a:spLocks noChangeArrowheads="1" noChangeShapeType="1" noTextEdit="1"/>
          </p:cNvSpPr>
          <p:nvPr/>
        </p:nvSpPr>
        <p:spPr bwMode="auto">
          <a:xfrm>
            <a:off x="468313" y="260350"/>
            <a:ext cx="3384550" cy="792163"/>
          </a:xfrm>
          <a:prstGeom prst="rect">
            <a:avLst/>
          </a:prstGeom>
        </p:spPr>
        <p:txBody>
          <a:bodyPr wrap="none" fromWordArt="1">
            <a:prstTxWarp prst="textPlain">
              <a:avLst>
                <a:gd name="adj" fmla="val 50000"/>
              </a:avLst>
            </a:prstTxWarp>
          </a:bodyPr>
          <a:lstStyle/>
          <a:p>
            <a:pPr algn="ctr"/>
            <a:r>
              <a:rPr lang="ru-RU" sz="3600" b="1" kern="10">
                <a:ln w="9525">
                  <a:noFill/>
                  <a:round/>
                  <a:headEnd/>
                  <a:tailEnd/>
                </a:ln>
                <a:solidFill>
                  <a:schemeClr val="accent2"/>
                </a:solidFill>
                <a:effectLst>
                  <a:prstShdw prst="shdw17" dist="17961" dir="2700000">
                    <a:schemeClr val="accent2">
                      <a:gamma/>
                      <a:shade val="60000"/>
                      <a:invGamma/>
                    </a:schemeClr>
                  </a:prstShdw>
                </a:effectLst>
                <a:latin typeface="Garamond"/>
              </a:rPr>
              <a:t>ЛУЇ ПАСТЕР</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rban Pop">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Поп-музыка</Template>
  <TotalTime>300</TotalTime>
  <Words>731</Words>
  <Application>Microsoft Office PowerPoint</Application>
  <PresentationFormat>Экран (4:3)</PresentationFormat>
  <Paragraphs>35</Paragraphs>
  <Slides>20</Slides>
  <Notes>1</Notes>
  <HiddenSlides>0</HiddenSlides>
  <MMClips>0</MMClips>
  <ScaleCrop>false</ScaleCrop>
  <HeadingPairs>
    <vt:vector size="6" baseType="variant">
      <vt:variant>
        <vt:lpstr>Использованные шрифты</vt:lpstr>
      </vt:variant>
      <vt:variant>
        <vt:i4>9</vt:i4>
      </vt:variant>
      <vt:variant>
        <vt:lpstr>Шаблон оформления</vt:lpstr>
      </vt:variant>
      <vt:variant>
        <vt:i4>12</vt:i4>
      </vt:variant>
      <vt:variant>
        <vt:lpstr>Заголовки слайдов</vt:lpstr>
      </vt:variant>
      <vt:variant>
        <vt:i4>20</vt:i4>
      </vt:variant>
    </vt:vector>
  </HeadingPairs>
  <TitlesOfParts>
    <vt:vector size="41" baseType="lpstr">
      <vt:lpstr>Calibri</vt:lpstr>
      <vt:lpstr>Arial</vt:lpstr>
      <vt:lpstr>Wingdings 3</vt:lpstr>
      <vt:lpstr>Gill Sans MT</vt:lpstr>
      <vt:lpstr>Times New Roman</vt:lpstr>
      <vt:lpstr>Wingdings</vt:lpstr>
      <vt:lpstr>Georgia</vt:lpstr>
      <vt:lpstr>Script MT Bold</vt:lpstr>
      <vt:lpstr>Constantia</vt:lpstr>
      <vt:lpstr>Urban Pop</vt:lpstr>
      <vt:lpstr>Urban Pop</vt:lpstr>
      <vt:lpstr>Urban Pop</vt:lpstr>
      <vt:lpstr>Urban Pop</vt:lpstr>
      <vt:lpstr>Urban Pop</vt:lpstr>
      <vt:lpstr>Urban Pop</vt:lpstr>
      <vt:lpstr>Urban Pop</vt:lpstr>
      <vt:lpstr>Urban Pop</vt:lpstr>
      <vt:lpstr>Urban Pop</vt:lpstr>
      <vt:lpstr>Urban Pop</vt:lpstr>
      <vt:lpstr>Urban Pop</vt:lpstr>
      <vt:lpstr>Urban Pop</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User</cp:lastModifiedBy>
  <cp:revision>18</cp:revision>
  <dcterms:created xsi:type="dcterms:W3CDTF">2012-04-23T17:03:22Z</dcterms:created>
  <dcterms:modified xsi:type="dcterms:W3CDTF">2012-04-24T18:28:44Z</dcterms:modified>
</cp:coreProperties>
</file>