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996952"/>
            <a:ext cx="6033864" cy="2330721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Культура </a:t>
            </a:r>
            <a:r>
              <a:rPr lang="ru-RU" sz="5400" b="1" dirty="0"/>
              <a:t>индии</a:t>
            </a:r>
            <a:br>
              <a:rPr lang="ru-RU" sz="5400" b="1" dirty="0"/>
            </a:b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663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МИНИСТЕРСТВО ОБРАЗОВАНИЯ И НАУКИ УКРАИНЫ ЛИСИЧАНСКИЙ ГОРОДСКОЙ ОТДЕЛ ОБРАЗОВАНИЯ ЛИСИЧАНСКИЙ  МНОГОПРОФИЛЬНЫЙ ЛИЦЕЙ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4581128"/>
            <a:ext cx="2987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подготовила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Ученица </a:t>
            </a:r>
            <a:r>
              <a:rPr lang="ru-RU" dirty="0"/>
              <a:t>10-А класса</a:t>
            </a:r>
            <a:br>
              <a:rPr lang="ru-RU" dirty="0"/>
            </a:br>
            <a:r>
              <a:rPr lang="ru-RU" dirty="0" err="1"/>
              <a:t>Лисичанского</a:t>
            </a:r>
            <a:r>
              <a:rPr lang="ru-RU" dirty="0"/>
              <a:t> многопрофильного лицея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Куринная Карина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7997" y="633545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85043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Другие классические произведения отражают многообразную тематику, включая искусство дипломатии, обязанности правителей и грамматические навыки. В целом художественная литература не была ограничена заранее предписанными сюжетами или формами и охватывала все стороны жизни. </a:t>
            </a:r>
          </a:p>
        </p:txBody>
      </p:sp>
      <p:pic>
        <p:nvPicPr>
          <p:cNvPr id="9218" name="Picture 2" descr="http://bookcube.ru/uploads/taginator/Feb-2013/muxammad-zaxiriddin-babur-na-uzbekskom-yazy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195295" cy="5325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6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379" y="458112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Первым общепризнанным индийским литератором стал драматург </a:t>
            </a:r>
            <a:r>
              <a:rPr lang="ru-RU" sz="2400" dirty="0" err="1"/>
              <a:t>Бхаса</a:t>
            </a:r>
            <a:r>
              <a:rPr lang="ru-RU" sz="2400" dirty="0"/>
              <a:t> (</a:t>
            </a:r>
            <a:r>
              <a:rPr lang="ru-RU" sz="2400" dirty="0" err="1"/>
              <a:t>ок</a:t>
            </a:r>
            <a:r>
              <a:rPr lang="ru-RU" sz="2400" dirty="0"/>
              <a:t>. 2–3 в. н.э.). Среди других драматургов далекого прошлого – полулегендарный царь </a:t>
            </a:r>
            <a:r>
              <a:rPr lang="ru-RU" sz="2400" dirty="0" err="1"/>
              <a:t>Шудрака</a:t>
            </a:r>
            <a:r>
              <a:rPr lang="ru-RU" sz="2400" dirty="0"/>
              <a:t> (</a:t>
            </a:r>
            <a:r>
              <a:rPr lang="ru-RU" sz="2400" dirty="0" err="1"/>
              <a:t>ок</a:t>
            </a:r>
            <a:r>
              <a:rPr lang="ru-RU" sz="2400" dirty="0"/>
              <a:t>. 3 в.) и Калидаса (</a:t>
            </a:r>
            <a:r>
              <a:rPr lang="ru-RU" sz="2400" dirty="0" err="1"/>
              <a:t>ок</a:t>
            </a:r>
            <a:r>
              <a:rPr lang="ru-RU" sz="2400" dirty="0"/>
              <a:t>. 4 в.), который был также крупнейшим поэтом, писавшим на санскрите. </a:t>
            </a:r>
          </a:p>
        </p:txBody>
      </p:sp>
      <p:pic>
        <p:nvPicPr>
          <p:cNvPr id="10242" name="Picture 2" descr="http://www.indianetzone.com/photos_gallery/30/kalidasa_2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010"/>
            <a:ext cx="3600400" cy="423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emplenet.com/Tamilnadu/images/san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1010"/>
            <a:ext cx="3590156" cy="423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3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Более 1500 лет отделяют золотой период индийской литературы от наших дней. За это время произошло распространение буддизма и джайнизма, затем индуизма, было установлено британское правление. В конце 19 в. началось культурное возрождение, охватившее прежде всего Бенгалию. Новую художественную литературу стали создавать на английском языке. </a:t>
            </a:r>
          </a:p>
        </p:txBody>
      </p:sp>
      <p:pic>
        <p:nvPicPr>
          <p:cNvPr id="11266" name="Picture 2" descr="http://www.christusrex.org/www1/pater/images/sanskrit-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5"/>
            <a:ext cx="4176464" cy="6078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0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8904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писателей этого периода – Майкл </a:t>
            </a:r>
            <a:r>
              <a:rPr lang="ru-RU" dirty="0" err="1"/>
              <a:t>Модхушудон</a:t>
            </a:r>
            <a:r>
              <a:rPr lang="ru-RU" dirty="0"/>
              <a:t> </a:t>
            </a:r>
            <a:r>
              <a:rPr lang="ru-RU" dirty="0" err="1"/>
              <a:t>Дотто</a:t>
            </a:r>
            <a:r>
              <a:rPr lang="ru-RU" dirty="0"/>
              <a:t> (1824–1873), </a:t>
            </a:r>
            <a:r>
              <a:rPr lang="ru-RU" dirty="0" err="1"/>
              <a:t>Говин</a:t>
            </a:r>
            <a:r>
              <a:rPr lang="ru-RU" dirty="0"/>
              <a:t> </a:t>
            </a:r>
            <a:r>
              <a:rPr lang="ru-RU" dirty="0" err="1"/>
              <a:t>Чандра</a:t>
            </a:r>
            <a:r>
              <a:rPr lang="ru-RU" dirty="0"/>
              <a:t> </a:t>
            </a:r>
            <a:r>
              <a:rPr lang="ru-RU" dirty="0" err="1"/>
              <a:t>Датт</a:t>
            </a:r>
            <a:r>
              <a:rPr lang="ru-RU" dirty="0"/>
              <a:t> (1828–1884), его дочь Тору </a:t>
            </a:r>
            <a:r>
              <a:rPr lang="ru-RU" dirty="0" err="1"/>
              <a:t>Датт</a:t>
            </a:r>
            <a:r>
              <a:rPr lang="ru-RU" dirty="0"/>
              <a:t> (1856–1877) и Манмохан </a:t>
            </a:r>
            <a:r>
              <a:rPr lang="ru-RU" dirty="0" err="1"/>
              <a:t>Гхош</a:t>
            </a:r>
            <a:r>
              <a:rPr lang="ru-RU" dirty="0"/>
              <a:t> (1867–1924). Из авторов, писавших на бенгали, особую известность приобрели </a:t>
            </a:r>
            <a:r>
              <a:rPr lang="ru-RU" dirty="0" err="1"/>
              <a:t>Банкима</a:t>
            </a:r>
            <a:r>
              <a:rPr lang="ru-RU" dirty="0"/>
              <a:t> </a:t>
            </a:r>
            <a:r>
              <a:rPr lang="ru-RU" dirty="0" err="1"/>
              <a:t>Чандра</a:t>
            </a:r>
            <a:r>
              <a:rPr lang="ru-RU" dirty="0"/>
              <a:t> </a:t>
            </a:r>
            <a:r>
              <a:rPr lang="ru-RU" dirty="0" err="1"/>
              <a:t>Чаттерджи</a:t>
            </a:r>
            <a:r>
              <a:rPr lang="ru-RU" dirty="0"/>
              <a:t> (1838–1894), </a:t>
            </a:r>
            <a:r>
              <a:rPr lang="ru-RU" dirty="0" err="1"/>
              <a:t>Гириш</a:t>
            </a:r>
            <a:r>
              <a:rPr lang="ru-RU" dirty="0"/>
              <a:t> </a:t>
            </a:r>
            <a:r>
              <a:rPr lang="ru-RU" dirty="0" err="1"/>
              <a:t>Чандра</a:t>
            </a:r>
            <a:r>
              <a:rPr lang="ru-RU" dirty="0"/>
              <a:t> </a:t>
            </a:r>
            <a:r>
              <a:rPr lang="ru-RU" dirty="0" err="1"/>
              <a:t>Гхош</a:t>
            </a:r>
            <a:r>
              <a:rPr lang="ru-RU" dirty="0"/>
              <a:t> (1844–1912) и </a:t>
            </a:r>
            <a:r>
              <a:rPr lang="ru-RU" dirty="0" err="1"/>
              <a:t>Амритсал</a:t>
            </a:r>
            <a:r>
              <a:rPr lang="ru-RU" dirty="0"/>
              <a:t> Басу (1853–1929). Видные авторы, творившие за пределами Бенгалии, – писатель </a:t>
            </a:r>
            <a:r>
              <a:rPr lang="ru-RU" dirty="0" err="1"/>
              <a:t>Харишчандра</a:t>
            </a:r>
            <a:r>
              <a:rPr lang="ru-RU" dirty="0"/>
              <a:t> </a:t>
            </a:r>
            <a:r>
              <a:rPr lang="ru-RU" dirty="0" err="1"/>
              <a:t>Бхаратенду</a:t>
            </a:r>
            <a:r>
              <a:rPr lang="ru-RU" dirty="0"/>
              <a:t> (1850–1885), писавший на хинди, поэт </a:t>
            </a:r>
            <a:r>
              <a:rPr lang="ru-RU" dirty="0" err="1"/>
              <a:t>Дагх</a:t>
            </a:r>
            <a:r>
              <a:rPr lang="ru-RU" dirty="0"/>
              <a:t> </a:t>
            </a:r>
            <a:r>
              <a:rPr lang="ru-RU" dirty="0" err="1"/>
              <a:t>Дехлеви</a:t>
            </a:r>
            <a:r>
              <a:rPr lang="ru-RU" dirty="0"/>
              <a:t> (1831–1905), творивший на урду, писатель Хари </a:t>
            </a:r>
            <a:r>
              <a:rPr lang="ru-RU" dirty="0" err="1"/>
              <a:t>Нараян</a:t>
            </a:r>
            <a:r>
              <a:rPr lang="ru-RU" dirty="0"/>
              <a:t> </a:t>
            </a:r>
            <a:r>
              <a:rPr lang="ru-RU" dirty="0" err="1"/>
              <a:t>Апте</a:t>
            </a:r>
            <a:r>
              <a:rPr lang="ru-RU" dirty="0"/>
              <a:t> (1864–1919), создававший свои произведения на маратхи, прозаик </a:t>
            </a:r>
            <a:r>
              <a:rPr lang="ru-RU" dirty="0" err="1"/>
              <a:t>Чанду</a:t>
            </a:r>
            <a:r>
              <a:rPr lang="ru-RU" dirty="0"/>
              <a:t> </a:t>
            </a:r>
            <a:r>
              <a:rPr lang="ru-RU" dirty="0" err="1"/>
              <a:t>Менон</a:t>
            </a:r>
            <a:r>
              <a:rPr lang="ru-RU" dirty="0"/>
              <a:t> (1847–1899), писавший на языке </a:t>
            </a:r>
            <a:r>
              <a:rPr lang="ru-RU" dirty="0" err="1"/>
              <a:t>малаялам</a:t>
            </a:r>
            <a:r>
              <a:rPr lang="ru-RU" dirty="0"/>
              <a:t>, и поэт из </a:t>
            </a:r>
            <a:r>
              <a:rPr lang="ru-RU" dirty="0" err="1"/>
              <a:t>Кералы</a:t>
            </a:r>
            <a:r>
              <a:rPr lang="ru-RU" dirty="0"/>
              <a:t> </a:t>
            </a:r>
            <a:r>
              <a:rPr lang="ru-RU" dirty="0" err="1"/>
              <a:t>Кодунгаллур</a:t>
            </a:r>
            <a:r>
              <a:rPr lang="ru-RU" dirty="0"/>
              <a:t> </a:t>
            </a:r>
            <a:r>
              <a:rPr lang="ru-RU" dirty="0" err="1"/>
              <a:t>Кунджикуттан</a:t>
            </a:r>
            <a:r>
              <a:rPr lang="ru-RU" dirty="0"/>
              <a:t> </a:t>
            </a:r>
            <a:r>
              <a:rPr lang="ru-RU" dirty="0" err="1"/>
              <a:t>Тхампуран</a:t>
            </a:r>
            <a:r>
              <a:rPr lang="ru-RU" dirty="0"/>
              <a:t> (1864–1913). </a:t>
            </a:r>
          </a:p>
        </p:txBody>
      </p:sp>
      <p:pic>
        <p:nvPicPr>
          <p:cNvPr id="12290" name="Picture 2" descr="http://www.calcuttaweb.com/people/madhusudandu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397"/>
            <a:ext cx="259228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pcontent.answcdn.com/wikipedia/en/thumb/c/cf/Girish_ghosh.JPG/200px-Girish_gho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4474"/>
            <a:ext cx="23042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ge.absoluteastronomy.com/images/topicimages/b/bh/bharatendu_harishchand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4474"/>
            <a:ext cx="23042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3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4784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Классические традиции и новые художественные веяния нашли выражение в творчестве лауреата Нобелевской премии 1913 Рабиндраната Тагора (1861–1941) – романиста, драматурга, художника, музыканта. </a:t>
            </a:r>
          </a:p>
        </p:txBody>
      </p:sp>
      <p:pic>
        <p:nvPicPr>
          <p:cNvPr id="13314" name="Picture 2" descr="http://img1.liveinternet.ru/images/attach/c/1/55/954/55954159_Tago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97" y="420636"/>
            <a:ext cx="4224363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69590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1930-е годы литература страны испытала воздействие идей Махатмы (</a:t>
            </a:r>
            <a:r>
              <a:rPr lang="ru-RU" dirty="0" err="1"/>
              <a:t>Мохандаса</a:t>
            </a:r>
            <a:r>
              <a:rPr lang="ru-RU" dirty="0"/>
              <a:t> </a:t>
            </a:r>
            <a:r>
              <a:rPr lang="ru-RU" dirty="0" err="1"/>
              <a:t>Карамчанда</a:t>
            </a:r>
            <a:r>
              <a:rPr lang="ru-RU" dirty="0"/>
              <a:t>) Ганди (1869–1948) – политического и духовного лидера, взгляды которого отразились на строе мышления индийцев во всех сферах жизни. Среди тех писателей, в произведениях которых особенно ощутимо его влияние, были </a:t>
            </a:r>
            <a:r>
              <a:rPr lang="ru-RU" dirty="0" err="1"/>
              <a:t>хиндиязычные</a:t>
            </a:r>
            <a:r>
              <a:rPr lang="ru-RU" dirty="0"/>
              <a:t> поэты </a:t>
            </a:r>
            <a:r>
              <a:rPr lang="ru-RU" dirty="0" err="1"/>
              <a:t>Майтхилишаран</a:t>
            </a:r>
            <a:r>
              <a:rPr lang="ru-RU" dirty="0"/>
              <a:t> </a:t>
            </a:r>
            <a:r>
              <a:rPr lang="ru-RU" dirty="0" err="1"/>
              <a:t>Гупта</a:t>
            </a:r>
            <a:r>
              <a:rPr lang="ru-RU" dirty="0"/>
              <a:t> (1886–1964) и </a:t>
            </a:r>
            <a:r>
              <a:rPr lang="ru-RU" dirty="0" err="1"/>
              <a:t>Сумитранандан</a:t>
            </a:r>
            <a:r>
              <a:rPr lang="ru-RU" dirty="0"/>
              <a:t> </a:t>
            </a:r>
            <a:r>
              <a:rPr lang="ru-RU" dirty="0" err="1"/>
              <a:t>Пант</a:t>
            </a:r>
            <a:r>
              <a:rPr lang="ru-RU" dirty="0"/>
              <a:t> (1900–1977) и прозаики Прем </a:t>
            </a:r>
            <a:r>
              <a:rPr lang="ru-RU" dirty="0" err="1"/>
              <a:t>Чанд</a:t>
            </a:r>
            <a:r>
              <a:rPr lang="ru-RU" dirty="0"/>
              <a:t> и </a:t>
            </a:r>
            <a:r>
              <a:rPr lang="ru-RU" dirty="0" err="1"/>
              <a:t>Джайнендра</a:t>
            </a:r>
            <a:r>
              <a:rPr lang="ru-RU" dirty="0"/>
              <a:t> </a:t>
            </a:r>
            <a:r>
              <a:rPr lang="ru-RU" dirty="0" err="1"/>
              <a:t>Кумар</a:t>
            </a:r>
            <a:r>
              <a:rPr lang="ru-RU" dirty="0"/>
              <a:t> (р. 1905), маратхский писатель </a:t>
            </a:r>
            <a:r>
              <a:rPr lang="ru-RU" dirty="0" err="1"/>
              <a:t>Бхаргаврам</a:t>
            </a:r>
            <a:r>
              <a:rPr lang="ru-RU" dirty="0"/>
              <a:t> </a:t>
            </a:r>
            <a:r>
              <a:rPr lang="ru-RU" dirty="0" err="1"/>
              <a:t>Виттхал</a:t>
            </a:r>
            <a:r>
              <a:rPr lang="ru-RU" dirty="0"/>
              <a:t> </a:t>
            </a:r>
            <a:r>
              <a:rPr lang="ru-RU" dirty="0" err="1"/>
              <a:t>Вареркар</a:t>
            </a:r>
            <a:r>
              <a:rPr lang="ru-RU" dirty="0"/>
              <a:t> (псевдоним Мама, 1883–1964) и </a:t>
            </a:r>
            <a:r>
              <a:rPr lang="ru-RU" dirty="0" err="1"/>
              <a:t>малаяльский</a:t>
            </a:r>
            <a:r>
              <a:rPr lang="ru-RU" dirty="0"/>
              <a:t> поэт </a:t>
            </a:r>
            <a:r>
              <a:rPr lang="ru-RU" dirty="0" err="1"/>
              <a:t>Нараяна</a:t>
            </a:r>
            <a:r>
              <a:rPr lang="ru-RU" dirty="0"/>
              <a:t> </a:t>
            </a:r>
            <a:r>
              <a:rPr lang="ru-RU" dirty="0" err="1"/>
              <a:t>Менон</a:t>
            </a:r>
            <a:r>
              <a:rPr lang="ru-RU" dirty="0"/>
              <a:t> </a:t>
            </a:r>
            <a:r>
              <a:rPr lang="ru-RU" dirty="0" err="1"/>
              <a:t>Валлатхол</a:t>
            </a:r>
            <a:r>
              <a:rPr lang="ru-RU" dirty="0"/>
              <a:t> (1878–1958). </a:t>
            </a:r>
          </a:p>
        </p:txBody>
      </p:sp>
      <p:pic>
        <p:nvPicPr>
          <p:cNvPr id="14338" name="Picture 2" descr="http://www.knigaline.ru/pick/img00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78031"/>
            <a:ext cx="4464494" cy="6292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79" y="522920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 1965 в Индии ежегодно присуждается литературная премия </a:t>
            </a:r>
            <a:r>
              <a:rPr lang="ru-RU" sz="2000" dirty="0" err="1"/>
              <a:t>Джнан</a:t>
            </a:r>
            <a:r>
              <a:rPr lang="ru-RU" sz="2000" dirty="0"/>
              <a:t> </a:t>
            </a:r>
            <a:r>
              <a:rPr lang="ru-RU" sz="2000" dirty="0" err="1"/>
              <a:t>Питх</a:t>
            </a:r>
            <a:r>
              <a:rPr lang="ru-RU" sz="2000" dirty="0"/>
              <a:t>. В числе ее лауреатов, в частности, </a:t>
            </a:r>
            <a:r>
              <a:rPr lang="ru-RU" sz="2000" dirty="0" err="1"/>
              <a:t>П.В.Акиландам</a:t>
            </a:r>
            <a:r>
              <a:rPr lang="ru-RU" sz="2000" dirty="0"/>
              <a:t>, </a:t>
            </a:r>
            <a:r>
              <a:rPr lang="ru-RU" sz="2000" dirty="0" err="1"/>
              <a:t>Ашапурна</a:t>
            </a:r>
            <a:r>
              <a:rPr lang="ru-RU" sz="2000" dirty="0"/>
              <a:t> </a:t>
            </a:r>
            <a:r>
              <a:rPr lang="ru-RU" sz="2000" dirty="0" err="1"/>
              <a:t>Деви</a:t>
            </a:r>
            <a:r>
              <a:rPr lang="ru-RU" sz="2000" dirty="0"/>
              <a:t>, Кота </a:t>
            </a:r>
            <a:r>
              <a:rPr lang="ru-RU" sz="2000" dirty="0" err="1"/>
              <a:t>Шиварама</a:t>
            </a:r>
            <a:r>
              <a:rPr lang="ru-RU" sz="2000" dirty="0"/>
              <a:t> </a:t>
            </a:r>
            <a:r>
              <a:rPr lang="ru-RU" sz="2000" dirty="0" err="1"/>
              <a:t>Карант</a:t>
            </a:r>
            <a:r>
              <a:rPr lang="ru-RU" sz="2000" dirty="0"/>
              <a:t>, </a:t>
            </a:r>
            <a:r>
              <a:rPr lang="ru-RU" sz="2000" dirty="0" err="1"/>
              <a:t>Агьея</a:t>
            </a:r>
            <a:r>
              <a:rPr lang="ru-RU" sz="2000" dirty="0"/>
              <a:t> (настоящее имя </a:t>
            </a:r>
            <a:r>
              <a:rPr lang="ru-RU" sz="2000" dirty="0" err="1"/>
              <a:t>Саччидананд</a:t>
            </a:r>
            <a:r>
              <a:rPr lang="ru-RU" sz="2000" dirty="0"/>
              <a:t> </a:t>
            </a:r>
            <a:r>
              <a:rPr lang="ru-RU" sz="2000" dirty="0" err="1"/>
              <a:t>Хирананд</a:t>
            </a:r>
            <a:r>
              <a:rPr lang="ru-RU" sz="2000" dirty="0"/>
              <a:t> </a:t>
            </a:r>
            <a:r>
              <a:rPr lang="ru-RU" sz="2000" dirty="0" err="1"/>
              <a:t>Ватсьяян</a:t>
            </a:r>
            <a:r>
              <a:rPr lang="ru-RU" sz="2000" dirty="0"/>
              <a:t>) и </a:t>
            </a:r>
            <a:r>
              <a:rPr lang="ru-RU" sz="2000" dirty="0" err="1"/>
              <a:t>Бирендра</a:t>
            </a:r>
            <a:r>
              <a:rPr lang="ru-RU" sz="2000" dirty="0"/>
              <a:t> </a:t>
            </a:r>
            <a:r>
              <a:rPr lang="ru-RU" sz="2000" dirty="0" err="1"/>
              <a:t>Кумар</a:t>
            </a:r>
            <a:r>
              <a:rPr lang="ru-RU" sz="2000" dirty="0"/>
              <a:t> </a:t>
            </a:r>
            <a:r>
              <a:rPr lang="ru-RU" sz="2000" dirty="0" err="1"/>
              <a:t>Бхаттачария</a:t>
            </a:r>
            <a:r>
              <a:rPr lang="ru-RU" sz="2000" dirty="0"/>
              <a:t>. </a:t>
            </a:r>
          </a:p>
        </p:txBody>
      </p:sp>
      <p:pic>
        <p:nvPicPr>
          <p:cNvPr id="15362" name="Picture 2" descr="http://s54.radikal.ru/i143/1109/ee/96ac603f0e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5" y="124137"/>
            <a:ext cx="8204585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2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25144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 поэтов второй половины 20 в. известен </a:t>
            </a:r>
            <a:r>
              <a:rPr lang="ru-RU" dirty="0" err="1"/>
              <a:t>С.Х.Ватсьяян</a:t>
            </a:r>
            <a:r>
              <a:rPr lang="ru-RU" dirty="0"/>
              <a:t>, порывающий с традиционной эпической стилистикой своих предшественников. Среди прозаиков наиболее известен </a:t>
            </a:r>
            <a:r>
              <a:rPr lang="ru-RU" dirty="0" err="1"/>
              <a:t>Джайнендра</a:t>
            </a:r>
            <a:r>
              <a:rPr lang="ru-RU" dirty="0"/>
              <a:t> </a:t>
            </a:r>
            <a:r>
              <a:rPr lang="ru-RU" dirty="0" err="1"/>
              <a:t>Кумар</a:t>
            </a:r>
            <a:r>
              <a:rPr lang="ru-RU" dirty="0"/>
              <a:t>, знаменитый роман которого Отставка переведен на английский язык. Один из самых широко читаемых современных индийских литераторов – </a:t>
            </a:r>
            <a:r>
              <a:rPr lang="ru-RU" dirty="0" err="1"/>
              <a:t>Тхакази</a:t>
            </a:r>
            <a:r>
              <a:rPr lang="ru-RU" dirty="0"/>
              <a:t> </a:t>
            </a:r>
            <a:r>
              <a:rPr lang="ru-RU" dirty="0" err="1"/>
              <a:t>Шивасанкара</a:t>
            </a:r>
            <a:r>
              <a:rPr lang="ru-RU" dirty="0"/>
              <a:t> </a:t>
            </a:r>
            <a:r>
              <a:rPr lang="ru-RU" dirty="0" err="1"/>
              <a:t>Пиллаи</a:t>
            </a:r>
            <a:r>
              <a:rPr lang="ru-RU" dirty="0"/>
              <a:t>, пишущий на языке </a:t>
            </a:r>
            <a:r>
              <a:rPr lang="ru-RU" dirty="0" err="1"/>
              <a:t>малаялам</a:t>
            </a:r>
            <a:r>
              <a:rPr lang="ru-RU" dirty="0"/>
              <a:t>; его роман </a:t>
            </a:r>
            <a:r>
              <a:rPr lang="ru-RU" dirty="0" err="1"/>
              <a:t>Кеммин</a:t>
            </a:r>
            <a:r>
              <a:rPr lang="ru-RU" dirty="0"/>
              <a:t> был издан на большем числе языков, чем любое другое из индийских художественных произведений. </a:t>
            </a:r>
          </a:p>
        </p:txBody>
      </p:sp>
      <p:pic>
        <p:nvPicPr>
          <p:cNvPr id="16386" name="Picture 2" descr="http://img0.liveinternet.ru/images/attach/c/1/62/109/62109872_760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435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6632"/>
            <a:ext cx="5723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/>
              <a:t>Театральное искусство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современной Индии ушло от концепции «синкретического театра» </a:t>
            </a:r>
            <a:r>
              <a:rPr lang="ru-RU" dirty="0" err="1"/>
              <a:t>кудияттам</a:t>
            </a:r>
            <a:r>
              <a:rPr lang="ru-RU" dirty="0"/>
              <a:t> и классической санскритской драмы. Пьесы Тагора увели театр от банальных шаблонов коммерческих постановок 19 в. Другие писатели, работавшие в этом литературном жанре в начале 20 в., ориентировались на запросы народностей, на языке которых писались пьесы, и жителей конкретных областей. К видным мастерам драматургии первой половины 20 в.</a:t>
            </a:r>
          </a:p>
        </p:txBody>
      </p:sp>
      <p:pic>
        <p:nvPicPr>
          <p:cNvPr id="17410" name="Picture 2" descr="http://900igr.net/datai/geografija/Kultura-v-Indii/0024-039-Teatr-In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4302001" cy="205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elitaprofiline.ru/_files/ru/products/photos/im/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82" y="1140774"/>
            <a:ext cx="3960440" cy="3240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news6.ru/uploads/posts/foto2/2012-04/thumbs/yuzhnoindiyskiy-teatr-katakali-iskusstvo-nalozheniya-grima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6530"/>
            <a:ext cx="3960440" cy="203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5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1849" y="162880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относятся </a:t>
            </a:r>
            <a:r>
              <a:rPr lang="ru-RU" sz="2000" dirty="0" err="1"/>
              <a:t>П.Самбанда</a:t>
            </a:r>
            <a:r>
              <a:rPr lang="ru-RU" sz="2000" dirty="0"/>
              <a:t> </a:t>
            </a:r>
            <a:r>
              <a:rPr lang="ru-RU" sz="2000" dirty="0" err="1"/>
              <a:t>Мудалияр</a:t>
            </a:r>
            <a:r>
              <a:rPr lang="ru-RU" sz="2000" dirty="0"/>
              <a:t> и </a:t>
            </a:r>
            <a:r>
              <a:rPr lang="ru-RU" sz="2000" dirty="0" err="1"/>
              <a:t>Е.В.Кришна</a:t>
            </a:r>
            <a:r>
              <a:rPr lang="ru-RU" sz="2000" dirty="0"/>
              <a:t> </a:t>
            </a:r>
            <a:r>
              <a:rPr lang="ru-RU" sz="2000" dirty="0" err="1"/>
              <a:t>Пиллаи</a:t>
            </a:r>
            <a:r>
              <a:rPr lang="ru-RU" sz="2000" dirty="0"/>
              <a:t> из Южной Индии, </a:t>
            </a:r>
            <a:r>
              <a:rPr lang="ru-RU" sz="2000" dirty="0" err="1"/>
              <a:t>Бхаргаврам</a:t>
            </a:r>
            <a:r>
              <a:rPr lang="ru-RU" sz="2000" dirty="0"/>
              <a:t> </a:t>
            </a:r>
            <a:r>
              <a:rPr lang="ru-RU" sz="2000" dirty="0" err="1"/>
              <a:t>Виттхал</a:t>
            </a:r>
            <a:r>
              <a:rPr lang="ru-RU" sz="2000" dirty="0"/>
              <a:t> </a:t>
            </a:r>
            <a:r>
              <a:rPr lang="ru-RU" sz="2000" dirty="0" err="1"/>
              <a:t>Вареркар</a:t>
            </a:r>
            <a:r>
              <a:rPr lang="ru-RU" sz="2000" dirty="0"/>
              <a:t> (Мама) и </a:t>
            </a:r>
            <a:r>
              <a:rPr lang="ru-RU" sz="2000" dirty="0" err="1"/>
              <a:t>Прахлад</a:t>
            </a:r>
            <a:r>
              <a:rPr lang="ru-RU" sz="2000" dirty="0"/>
              <a:t> </a:t>
            </a:r>
            <a:r>
              <a:rPr lang="ru-RU" sz="2000" dirty="0" err="1"/>
              <a:t>Кешав</a:t>
            </a:r>
            <a:r>
              <a:rPr lang="ru-RU" sz="2000" dirty="0"/>
              <a:t> </a:t>
            </a:r>
            <a:r>
              <a:rPr lang="ru-RU" sz="2000" dirty="0" err="1"/>
              <a:t>Атре</a:t>
            </a:r>
            <a:r>
              <a:rPr lang="ru-RU" sz="2000" dirty="0"/>
              <a:t> (псевдоним </a:t>
            </a:r>
            <a:r>
              <a:rPr lang="ru-RU" sz="2000" dirty="0" err="1"/>
              <a:t>Кешавкумар</a:t>
            </a:r>
            <a:r>
              <a:rPr lang="ru-RU" sz="2000" dirty="0"/>
              <a:t>) из </a:t>
            </a:r>
            <a:r>
              <a:rPr lang="ru-RU" sz="2000" dirty="0" err="1"/>
              <a:t>Махараштры</a:t>
            </a:r>
            <a:r>
              <a:rPr lang="ru-RU" sz="2000" dirty="0"/>
              <a:t>, </a:t>
            </a:r>
            <a:r>
              <a:rPr lang="ru-RU" sz="2000" dirty="0" err="1"/>
              <a:t>хиндиязычный</a:t>
            </a:r>
            <a:r>
              <a:rPr lang="ru-RU" sz="2000" dirty="0"/>
              <a:t> </a:t>
            </a:r>
            <a:r>
              <a:rPr lang="ru-RU" sz="2000" dirty="0" err="1"/>
              <a:t>Джайшанкар</a:t>
            </a:r>
            <a:r>
              <a:rPr lang="ru-RU" sz="2000" dirty="0"/>
              <a:t> </a:t>
            </a:r>
            <a:r>
              <a:rPr lang="ru-RU" sz="2000" dirty="0" err="1"/>
              <a:t>Прасад</a:t>
            </a:r>
            <a:r>
              <a:rPr lang="ru-RU" sz="2000" dirty="0"/>
              <a:t> и </a:t>
            </a:r>
            <a:r>
              <a:rPr lang="ru-RU" sz="2000" dirty="0" err="1"/>
              <a:t>Адия</a:t>
            </a:r>
            <a:r>
              <a:rPr lang="ru-RU" sz="2000" dirty="0"/>
              <a:t> </a:t>
            </a:r>
            <a:r>
              <a:rPr lang="ru-RU" sz="2000" dirty="0" err="1"/>
              <a:t>Рангачария</a:t>
            </a:r>
            <a:r>
              <a:rPr lang="ru-RU" sz="2000" dirty="0"/>
              <a:t> из </a:t>
            </a:r>
            <a:r>
              <a:rPr lang="ru-RU" sz="2000" dirty="0" err="1"/>
              <a:t>Карнатаки</a:t>
            </a:r>
            <a:r>
              <a:rPr lang="ru-RU" sz="2000" dirty="0"/>
              <a:t>. </a:t>
            </a:r>
          </a:p>
        </p:txBody>
      </p:sp>
      <p:pic>
        <p:nvPicPr>
          <p:cNvPr id="4" name="Picture 2" descr="http://www.elitaprofiline.ru/_files/ru/products/photos/im/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3" y="692696"/>
            <a:ext cx="554571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0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15719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Индийская</a:t>
            </a:r>
            <a:r>
              <a:rPr lang="ru-RU" dirty="0"/>
              <a:t> цивилизация развивается уже более 4500 лет. Эти тысячелетия были наполнены борьбой, подъемами и спадами, что проявлялось в возвышении и гибели династий, в распространении, процветании и угасании религиозных учений; складывались все новые и новые школы в философии, архитектуре, ваянии, музыке и танцевальном искусстве. </a:t>
            </a:r>
          </a:p>
        </p:txBody>
      </p:sp>
      <p:pic>
        <p:nvPicPr>
          <p:cNvPr id="1026" name="Picture 2" descr="http://photo.turmir.com/big/uploads/user_665/1288679695_kul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6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426" y="436510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Лидером авангарда в Бенгалии стал </a:t>
            </a:r>
            <a:r>
              <a:rPr lang="ru-RU" dirty="0" err="1" smtClean="0"/>
              <a:t>Бадал</a:t>
            </a:r>
            <a:r>
              <a:rPr lang="ru-RU" dirty="0" smtClean="0"/>
              <a:t> </a:t>
            </a:r>
            <a:r>
              <a:rPr lang="ru-RU" dirty="0" err="1" smtClean="0"/>
              <a:t>Саркар</a:t>
            </a:r>
            <a:r>
              <a:rPr lang="ru-RU" dirty="0" smtClean="0"/>
              <a:t> – </a:t>
            </a:r>
            <a:r>
              <a:rPr lang="ru-RU" dirty="0"/>
              <a:t>драматург, продюсер, режиссер и актер. Постановщик пьес на открытых площадках и организатор импровизированных спектаклей, </a:t>
            </a:r>
            <a:r>
              <a:rPr lang="ru-RU" dirty="0" err="1"/>
              <a:t>Саркар</a:t>
            </a:r>
            <a:r>
              <a:rPr lang="ru-RU" dirty="0"/>
              <a:t> выступает, возможно, главным катализатором изменений, происходящих на индийской сцене. Другие известные театральные деятели Бенгалии – </a:t>
            </a:r>
            <a:r>
              <a:rPr lang="ru-RU" dirty="0" err="1"/>
              <a:t>Сомбху</a:t>
            </a:r>
            <a:r>
              <a:rPr lang="ru-RU" dirty="0"/>
              <a:t> Митра и </a:t>
            </a:r>
            <a:r>
              <a:rPr lang="ru-RU" dirty="0" err="1"/>
              <a:t>Утпал</a:t>
            </a:r>
            <a:r>
              <a:rPr lang="ru-RU" dirty="0"/>
              <a:t> </a:t>
            </a:r>
            <a:r>
              <a:rPr lang="ru-RU" dirty="0" err="1"/>
              <a:t>Датт</a:t>
            </a:r>
            <a:r>
              <a:rPr lang="ru-RU" dirty="0"/>
              <a:t>, который использовал </a:t>
            </a:r>
            <a:r>
              <a:rPr lang="ru-RU" dirty="0" err="1"/>
              <a:t>джатру</a:t>
            </a:r>
            <a:r>
              <a:rPr lang="ru-RU" dirty="0"/>
              <a:t> (форму представления, которое давалось странствующей театральной труппой) для постановки спектаклей, на которые собиралось до 15 тыс. зрителей. </a:t>
            </a:r>
          </a:p>
        </p:txBody>
      </p:sp>
      <p:pic>
        <p:nvPicPr>
          <p:cNvPr id="19458" name="Picture 2" descr="http://www.elitaprofiline.ru/_files/ru/products/photos/im/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2" y="116632"/>
            <a:ext cx="865004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58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992629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маратхском театре выделились такие фигуры, как </a:t>
            </a:r>
            <a:r>
              <a:rPr lang="ru-RU" sz="2000" dirty="0" err="1"/>
              <a:t>П.Л.Дешпанде</a:t>
            </a:r>
            <a:r>
              <a:rPr lang="ru-RU" sz="2000" dirty="0"/>
              <a:t> и </a:t>
            </a:r>
            <a:r>
              <a:rPr lang="ru-RU" sz="2000" dirty="0" err="1"/>
              <a:t>Виджья</a:t>
            </a:r>
            <a:r>
              <a:rPr lang="ru-RU" sz="2000" dirty="0"/>
              <a:t> </a:t>
            </a:r>
            <a:r>
              <a:rPr lang="ru-RU" sz="2000" dirty="0" err="1"/>
              <a:t>Тендулкар</a:t>
            </a:r>
            <a:r>
              <a:rPr lang="ru-RU" sz="2000" dirty="0"/>
              <a:t>. Первый из них обнаружил одновременно дар писателя, продюсера, режиссера-постановщика и актера. Второй, чьи искусно построенные пьесы затрагивают глубокие социальные проблемы Индии, является лучшим драматургом страны. Помимо них, завоевали популярность писавший на маратхи </a:t>
            </a:r>
            <a:r>
              <a:rPr lang="ru-RU" sz="2000" dirty="0" err="1"/>
              <a:t>Ч.Т.Кханолкар</a:t>
            </a:r>
            <a:r>
              <a:rPr lang="ru-RU" sz="2000" dirty="0"/>
              <a:t>, </a:t>
            </a:r>
            <a:r>
              <a:rPr lang="ru-RU" sz="2000" dirty="0" err="1"/>
              <a:t>хиндиязычный</a:t>
            </a:r>
            <a:r>
              <a:rPr lang="ru-RU" sz="2000" dirty="0"/>
              <a:t> </a:t>
            </a:r>
            <a:r>
              <a:rPr lang="ru-RU" sz="2000" dirty="0" err="1"/>
              <a:t>Мохан</a:t>
            </a:r>
            <a:r>
              <a:rPr lang="ru-RU" sz="2000" dirty="0"/>
              <a:t> </a:t>
            </a:r>
            <a:r>
              <a:rPr lang="ru-RU" sz="2000" dirty="0" err="1"/>
              <a:t>Ракеш</a:t>
            </a:r>
            <a:r>
              <a:rPr lang="ru-RU" sz="2000" dirty="0"/>
              <a:t> и </a:t>
            </a:r>
            <a:r>
              <a:rPr lang="ru-RU" sz="2000" dirty="0" err="1"/>
              <a:t>Гириш</a:t>
            </a:r>
            <a:r>
              <a:rPr lang="ru-RU" sz="2000" dirty="0"/>
              <a:t> </a:t>
            </a:r>
            <a:r>
              <a:rPr lang="ru-RU" sz="2000" dirty="0" err="1"/>
              <a:t>Карнад</a:t>
            </a:r>
            <a:r>
              <a:rPr lang="ru-RU" sz="2000" dirty="0"/>
              <a:t>, талант которого в равной мере принадлежит театру и кинематографу. </a:t>
            </a:r>
          </a:p>
        </p:txBody>
      </p:sp>
      <p:pic>
        <p:nvPicPr>
          <p:cNvPr id="20482" name="Picture 2" descr="http://im2-tub-ua.yandex.net/i?id=357761663-5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672408" cy="300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litrus.net/images/books/115496_i010-001-265666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67240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1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колониальный период многие индийские музыканты служили при дворах магараджей и набобов. Ныне музыка звучит в кинофильмах, на танцевальных площадках, на марше, при общинных религиозных песнопениях. </a:t>
            </a:r>
          </a:p>
        </p:txBody>
      </p:sp>
      <p:pic>
        <p:nvPicPr>
          <p:cNvPr id="21506" name="Picture 2" descr="http://upload.wikimedia.org/wikipedia/commons/a/ac/India_village_music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3620"/>
            <a:ext cx="8461785" cy="35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ndolog.ru/images/stories/pic/muzika/muzikanti_v_ind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13319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73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4549609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переходный период появились выдающиеся исполнители, например, </a:t>
            </a:r>
            <a:r>
              <a:rPr lang="ru-RU" u="sng" dirty="0" err="1"/>
              <a:t>Рави</a:t>
            </a:r>
            <a:r>
              <a:rPr lang="ru-RU" u="sng" dirty="0"/>
              <a:t> </a:t>
            </a:r>
            <a:r>
              <a:rPr lang="ru-RU" u="sng" dirty="0" err="1"/>
              <a:t>Шанкар</a:t>
            </a:r>
            <a:r>
              <a:rPr lang="ru-RU" u="sng" dirty="0"/>
              <a:t> </a:t>
            </a:r>
            <a:r>
              <a:rPr lang="ru-RU" dirty="0"/>
              <a:t>– блистательный мастер игры на </a:t>
            </a:r>
            <a:r>
              <a:rPr lang="ru-RU" dirty="0" err="1"/>
              <a:t>ситаре</a:t>
            </a:r>
            <a:r>
              <a:rPr lang="ru-RU" dirty="0"/>
              <a:t>, пропагандирующий индийскую музыку за рубежом. Как композитор и поборник бережного отношения к славным традициям прошлого </a:t>
            </a:r>
            <a:r>
              <a:rPr lang="ru-RU" dirty="0" err="1"/>
              <a:t>Шанкар</a:t>
            </a:r>
            <a:r>
              <a:rPr lang="ru-RU" dirty="0"/>
              <a:t> написал множество произведений для индийских и западных кинофильмов. Еще один известный музыкант, завоевавший международное признание, – </a:t>
            </a:r>
            <a:r>
              <a:rPr lang="ru-RU" dirty="0" err="1"/>
              <a:t>Мадураи</a:t>
            </a:r>
            <a:r>
              <a:rPr lang="ru-RU" dirty="0"/>
              <a:t> </a:t>
            </a:r>
            <a:r>
              <a:rPr lang="ru-RU" dirty="0" err="1"/>
              <a:t>Шанмукхавадиву</a:t>
            </a:r>
            <a:r>
              <a:rPr lang="ru-RU" dirty="0"/>
              <a:t> </a:t>
            </a:r>
            <a:r>
              <a:rPr lang="ru-RU" dirty="0" err="1"/>
              <a:t>Субулакшми</a:t>
            </a:r>
            <a:r>
              <a:rPr lang="ru-RU" dirty="0"/>
              <a:t>. Али Акбар-хан, лучший мастер игры на </a:t>
            </a:r>
            <a:r>
              <a:rPr lang="ru-RU" dirty="0" err="1"/>
              <a:t>сароде</a:t>
            </a:r>
            <a:r>
              <a:rPr lang="ru-RU" dirty="0"/>
              <a:t>, открыл школу индийской музыки в Сан-Франциско. </a:t>
            </a:r>
          </a:p>
        </p:txBody>
      </p:sp>
      <p:pic>
        <p:nvPicPr>
          <p:cNvPr id="22530" name="Picture 2" descr="http://www.spin.com/sites/all/files/121211-ravi-shank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3"/>
            <a:ext cx="8808914" cy="443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65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23527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Широкую популярность приобрели современные артисты: </a:t>
            </a:r>
            <a:r>
              <a:rPr lang="ru-RU" sz="2000" dirty="0" err="1"/>
              <a:t>Устад</a:t>
            </a:r>
            <a:r>
              <a:rPr lang="ru-RU" sz="2000" dirty="0"/>
              <a:t> </a:t>
            </a:r>
            <a:r>
              <a:rPr lang="ru-RU" sz="2000" dirty="0" err="1"/>
              <a:t>Вилаят</a:t>
            </a:r>
            <a:r>
              <a:rPr lang="ru-RU" sz="2000" dirty="0"/>
              <a:t>-хан и </a:t>
            </a:r>
            <a:r>
              <a:rPr lang="ru-RU" sz="2000" dirty="0" err="1"/>
              <a:t>Никхил</a:t>
            </a:r>
            <a:r>
              <a:rPr lang="ru-RU" sz="2000" dirty="0"/>
              <a:t> </a:t>
            </a:r>
            <a:r>
              <a:rPr lang="ru-RU" sz="2000" dirty="0" err="1"/>
              <a:t>Банерджи</a:t>
            </a:r>
            <a:r>
              <a:rPr lang="ru-RU" sz="2000" dirty="0"/>
              <a:t> (</a:t>
            </a:r>
            <a:r>
              <a:rPr lang="ru-RU" sz="2000" dirty="0" err="1"/>
              <a:t>ситара</a:t>
            </a:r>
            <a:r>
              <a:rPr lang="ru-RU" sz="2000" dirty="0"/>
              <a:t>), </a:t>
            </a:r>
            <a:r>
              <a:rPr lang="ru-RU" sz="2000" dirty="0" err="1"/>
              <a:t>Пандит</a:t>
            </a:r>
            <a:r>
              <a:rPr lang="ru-RU" sz="2000" dirty="0"/>
              <a:t> Рам </a:t>
            </a:r>
            <a:r>
              <a:rPr lang="ru-RU" sz="2000" dirty="0" err="1"/>
              <a:t>Нараям</a:t>
            </a:r>
            <a:r>
              <a:rPr lang="ru-RU" sz="2000" dirty="0"/>
              <a:t> (смычковый инструмент </a:t>
            </a:r>
            <a:r>
              <a:rPr lang="ru-RU" sz="2000" dirty="0" err="1"/>
              <a:t>саранг</a:t>
            </a:r>
            <a:r>
              <a:rPr lang="ru-RU" sz="2000" dirty="0"/>
              <a:t>), </a:t>
            </a:r>
            <a:r>
              <a:rPr lang="ru-RU" sz="2000" dirty="0" err="1"/>
              <a:t>Устад</a:t>
            </a:r>
            <a:r>
              <a:rPr lang="ru-RU" sz="2000" dirty="0"/>
              <a:t> </a:t>
            </a:r>
            <a:r>
              <a:rPr lang="ru-RU" sz="2000" dirty="0" err="1"/>
              <a:t>Бисмаллах</a:t>
            </a:r>
            <a:r>
              <a:rPr lang="ru-RU" sz="2000" dirty="0"/>
              <a:t>-хан (</a:t>
            </a:r>
            <a:r>
              <a:rPr lang="ru-RU" sz="2000" dirty="0" err="1"/>
              <a:t>шенаи</a:t>
            </a:r>
            <a:r>
              <a:rPr lang="ru-RU" sz="2000" dirty="0"/>
              <a:t>) и Алла </a:t>
            </a:r>
            <a:r>
              <a:rPr lang="ru-RU" sz="2000" dirty="0" err="1"/>
              <a:t>Ракха</a:t>
            </a:r>
            <a:r>
              <a:rPr lang="ru-RU" sz="2000" dirty="0"/>
              <a:t> и </a:t>
            </a:r>
            <a:r>
              <a:rPr lang="ru-RU" sz="2000" dirty="0" err="1"/>
              <a:t>Кришен</a:t>
            </a:r>
            <a:r>
              <a:rPr lang="ru-RU" sz="2000" dirty="0"/>
              <a:t> </a:t>
            </a:r>
            <a:r>
              <a:rPr lang="ru-RU" sz="2000" dirty="0" err="1"/>
              <a:t>Махарадж</a:t>
            </a:r>
            <a:r>
              <a:rPr lang="ru-RU" sz="2000" dirty="0"/>
              <a:t> (барабан </a:t>
            </a:r>
            <a:r>
              <a:rPr lang="ru-RU" sz="2000" dirty="0" err="1"/>
              <a:t>табла</a:t>
            </a:r>
            <a:r>
              <a:rPr lang="ru-RU" sz="2000" dirty="0"/>
              <a:t>). Среди наиболее известных певцов – </a:t>
            </a:r>
            <a:r>
              <a:rPr lang="ru-RU" sz="2000" dirty="0" err="1"/>
              <a:t>Бхимсен</a:t>
            </a:r>
            <a:r>
              <a:rPr lang="ru-RU" sz="2000" dirty="0"/>
              <a:t> </a:t>
            </a:r>
            <a:r>
              <a:rPr lang="ru-RU" sz="2000" dirty="0" err="1"/>
              <a:t>Джоши</a:t>
            </a:r>
            <a:r>
              <a:rPr lang="ru-RU" sz="2000" dirty="0"/>
              <a:t>, </a:t>
            </a:r>
            <a:r>
              <a:rPr lang="ru-RU" sz="2000" dirty="0" err="1"/>
              <a:t>Кумар</a:t>
            </a:r>
            <a:r>
              <a:rPr lang="ru-RU" sz="2000" dirty="0"/>
              <a:t> </a:t>
            </a:r>
            <a:r>
              <a:rPr lang="ru-RU" sz="2000" dirty="0" err="1"/>
              <a:t>Гандхарва</a:t>
            </a:r>
            <a:r>
              <a:rPr lang="ru-RU" sz="2000" dirty="0"/>
              <a:t> и </a:t>
            </a:r>
            <a:r>
              <a:rPr lang="ru-RU" sz="2000" dirty="0" err="1"/>
              <a:t>Кишори</a:t>
            </a:r>
            <a:r>
              <a:rPr lang="ru-RU" sz="2000" dirty="0"/>
              <a:t> </a:t>
            </a:r>
            <a:r>
              <a:rPr lang="ru-RU" sz="2000" dirty="0" err="1"/>
              <a:t>Амонкар</a:t>
            </a:r>
            <a:r>
              <a:rPr lang="ru-RU" sz="2000" dirty="0"/>
              <a:t>, а среди южноиндийских музыкантов – флейтист </a:t>
            </a:r>
            <a:r>
              <a:rPr lang="ru-RU" sz="2000" dirty="0" err="1"/>
              <a:t>Т.Р.Махалингам</a:t>
            </a:r>
            <a:r>
              <a:rPr lang="ru-RU" sz="2000" dirty="0"/>
              <a:t>, барабанщик </a:t>
            </a:r>
            <a:r>
              <a:rPr lang="ru-RU" sz="2000" dirty="0" err="1"/>
              <a:t>Палгхат</a:t>
            </a:r>
            <a:r>
              <a:rPr lang="ru-RU" sz="2000" dirty="0"/>
              <a:t> Мани </a:t>
            </a:r>
            <a:r>
              <a:rPr lang="ru-RU" sz="2000" dirty="0" err="1"/>
              <a:t>Айр</a:t>
            </a:r>
            <a:r>
              <a:rPr lang="ru-RU" sz="2000" dirty="0"/>
              <a:t> и старейшина певцов </a:t>
            </a:r>
            <a:r>
              <a:rPr lang="ru-RU" sz="2000" dirty="0" err="1"/>
              <a:t>Семмангуди</a:t>
            </a:r>
            <a:r>
              <a:rPr lang="ru-RU" sz="2000" dirty="0"/>
              <a:t> </a:t>
            </a:r>
            <a:r>
              <a:rPr lang="ru-RU" sz="2000" dirty="0" err="1"/>
              <a:t>Сриниваса</a:t>
            </a:r>
            <a:r>
              <a:rPr lang="ru-RU" sz="2000" dirty="0"/>
              <a:t> </a:t>
            </a:r>
            <a:r>
              <a:rPr lang="ru-RU" sz="2000" dirty="0" err="1"/>
              <a:t>Айр</a:t>
            </a:r>
            <a:r>
              <a:rPr lang="ru-RU" sz="2000" dirty="0"/>
              <a:t>. </a:t>
            </a:r>
          </a:p>
        </p:txBody>
      </p:sp>
      <p:pic>
        <p:nvPicPr>
          <p:cNvPr id="23554" name="Picture 2" descr="http://www.nypl.org/sites/default/files/images/vilayat_khan_0_0.inline%20vert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16193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mg.i-di.com/c10/b/a/banerje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16193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01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4446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Интерес к западной музыкальной культуре проявляется в основном в крупных городах, прежде всего в Мумбаи (Бомбее), Калькутте, Дели и </a:t>
            </a:r>
            <a:r>
              <a:rPr lang="ru-RU" dirty="0" err="1"/>
              <a:t>Ченнаи</a:t>
            </a:r>
            <a:r>
              <a:rPr lang="ru-RU" dirty="0"/>
              <a:t> (Мадрасе). Однако серьезное отношение к ней постепенно формируется в среде профессиональных музыкантов, придерживающихся классических индийских традиций. В стране появился ряд композиторов, </a:t>
            </a:r>
            <a:r>
              <a:rPr lang="ru-RU" dirty="0" err="1"/>
              <a:t>пищущих</a:t>
            </a:r>
            <a:r>
              <a:rPr lang="ru-RU" dirty="0"/>
              <a:t> в западном стиле, – </a:t>
            </a:r>
            <a:r>
              <a:rPr lang="ru-RU" dirty="0" err="1"/>
              <a:t>Зубин</a:t>
            </a:r>
            <a:r>
              <a:rPr lang="ru-RU" dirty="0"/>
              <a:t> </a:t>
            </a:r>
            <a:r>
              <a:rPr lang="ru-RU" dirty="0" err="1"/>
              <a:t>Мехта</a:t>
            </a:r>
            <a:r>
              <a:rPr lang="ru-RU" dirty="0"/>
              <a:t>, </a:t>
            </a:r>
            <a:r>
              <a:rPr lang="ru-RU" dirty="0" err="1"/>
              <a:t>Ванрадж</a:t>
            </a:r>
            <a:r>
              <a:rPr lang="ru-RU" dirty="0"/>
              <a:t> </a:t>
            </a:r>
            <a:r>
              <a:rPr lang="ru-RU" dirty="0" err="1"/>
              <a:t>Бхатиа</a:t>
            </a:r>
            <a:r>
              <a:rPr lang="ru-RU" dirty="0"/>
              <a:t> и </a:t>
            </a:r>
            <a:r>
              <a:rPr lang="ru-RU" dirty="0" err="1"/>
              <a:t>Нареш</a:t>
            </a:r>
            <a:r>
              <a:rPr lang="ru-RU" dirty="0"/>
              <a:t> </a:t>
            </a:r>
            <a:r>
              <a:rPr lang="ru-RU" dirty="0" err="1"/>
              <a:t>Сохал</a:t>
            </a:r>
            <a:r>
              <a:rPr lang="ru-RU" dirty="0"/>
              <a:t>. </a:t>
            </a:r>
          </a:p>
        </p:txBody>
      </p:sp>
      <p:pic>
        <p:nvPicPr>
          <p:cNvPr id="24578" name="Picture 2" descr="http://dic.academic.ru/pictures/wiki/files/90/Zubin_Mehta_at_NC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9573"/>
            <a:ext cx="4824536" cy="362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tatic.jetune.ru/ai/200x200/369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528392" cy="238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rusjerusalem.ru/images/stories/00000000000mu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57040"/>
            <a:ext cx="4824536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21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95678"/>
            <a:ext cx="88552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Подобно музыке, </a:t>
            </a:r>
            <a:r>
              <a:rPr lang="ru-RU" sz="2000" u="sng" dirty="0"/>
              <a:t>танец </a:t>
            </a:r>
            <a:r>
              <a:rPr lang="ru-RU" sz="2000" dirty="0"/>
              <a:t>в современной Индии представляет собой часть того культурного наследия, истоки которого уходят на 2000 лет в глубь прошлого. В сравнительно недавнее время такие артисты-новаторы, как </a:t>
            </a:r>
            <a:r>
              <a:rPr lang="ru-RU" sz="2000" dirty="0" err="1"/>
              <a:t>Удай</a:t>
            </a:r>
            <a:r>
              <a:rPr lang="ru-RU" sz="2000" dirty="0"/>
              <a:t> </a:t>
            </a:r>
            <a:r>
              <a:rPr lang="ru-RU" sz="2000" dirty="0" err="1"/>
              <a:t>Шанкар</a:t>
            </a:r>
            <a:r>
              <a:rPr lang="ru-RU" sz="2000" dirty="0"/>
              <a:t> (1900–1977), начали использовать традиционную технику в современных танцах. Весомый вклад в возрождение индийского танцевального искусства внес </a:t>
            </a:r>
            <a:r>
              <a:rPr lang="ru-RU" sz="2000" dirty="0" err="1"/>
              <a:t>Рукмини</a:t>
            </a:r>
            <a:r>
              <a:rPr lang="ru-RU" sz="2000" dirty="0"/>
              <a:t> </a:t>
            </a:r>
            <a:r>
              <a:rPr lang="ru-RU" sz="2000" dirty="0" err="1"/>
              <a:t>Деви</a:t>
            </a:r>
            <a:r>
              <a:rPr lang="ru-RU" sz="2000" dirty="0"/>
              <a:t> </a:t>
            </a:r>
            <a:r>
              <a:rPr lang="ru-RU" sz="2000" dirty="0" err="1"/>
              <a:t>Арундале</a:t>
            </a:r>
            <a:r>
              <a:rPr lang="ru-RU" sz="2000" dirty="0"/>
              <a:t>, основавший с этой целью училище в </a:t>
            </a:r>
            <a:r>
              <a:rPr lang="ru-RU" sz="2000" dirty="0" err="1"/>
              <a:t>Калакшетре</a:t>
            </a:r>
            <a:r>
              <a:rPr lang="ru-RU" sz="2000" dirty="0"/>
              <a:t>. Из другого подобного учебного заведения, действующего в </a:t>
            </a:r>
            <a:r>
              <a:rPr lang="ru-RU" sz="2000" dirty="0" err="1"/>
              <a:t>Керале</a:t>
            </a:r>
            <a:r>
              <a:rPr lang="ru-RU" sz="2000" dirty="0"/>
              <a:t>, вышли такие известные актеры, как </a:t>
            </a:r>
            <a:r>
              <a:rPr lang="ru-RU" sz="2000" dirty="0" err="1"/>
              <a:t>Каламандалам</a:t>
            </a:r>
            <a:r>
              <a:rPr lang="ru-RU" sz="2000" dirty="0"/>
              <a:t> Кришна </a:t>
            </a:r>
            <a:r>
              <a:rPr lang="ru-RU" sz="2000" dirty="0" err="1"/>
              <a:t>Наир</a:t>
            </a:r>
            <a:r>
              <a:rPr lang="ru-RU" sz="2000" dirty="0"/>
              <a:t> и </a:t>
            </a:r>
            <a:r>
              <a:rPr lang="ru-RU" sz="2000" dirty="0" err="1"/>
              <a:t>Каламандалам</a:t>
            </a:r>
            <a:r>
              <a:rPr lang="ru-RU" sz="2000" dirty="0"/>
              <a:t> </a:t>
            </a:r>
            <a:r>
              <a:rPr lang="ru-RU" sz="2000" dirty="0" err="1"/>
              <a:t>Раманкутти</a:t>
            </a:r>
            <a:r>
              <a:rPr lang="ru-RU" sz="2000" dirty="0"/>
              <a:t> </a:t>
            </a:r>
            <a:r>
              <a:rPr lang="ru-RU" sz="2000" dirty="0" err="1"/>
              <a:t>Наир</a:t>
            </a:r>
            <a:r>
              <a:rPr lang="ru-RU" sz="2000" dirty="0"/>
              <a:t>.</a:t>
            </a:r>
          </a:p>
        </p:txBody>
      </p:sp>
      <p:pic>
        <p:nvPicPr>
          <p:cNvPr id="25602" name="Picture 2" descr="http://im.rediff.com/cricket/2011/mar/09pi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6" y="317713"/>
            <a:ext cx="3901886" cy="354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atmaville.org/sites/default/files/rukmini_de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9458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79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924" y="33873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Международную известность получили также </a:t>
            </a:r>
            <a:r>
              <a:rPr lang="ru-RU" sz="2000" dirty="0" err="1"/>
              <a:t>Санджукта</a:t>
            </a:r>
            <a:r>
              <a:rPr lang="ru-RU" sz="2000" dirty="0"/>
              <a:t> </a:t>
            </a:r>
            <a:r>
              <a:rPr lang="ru-RU" sz="2000" dirty="0" err="1"/>
              <a:t>Паниграхи</a:t>
            </a:r>
            <a:r>
              <a:rPr lang="ru-RU" sz="2000" dirty="0"/>
              <a:t>, превосходный исполнитель танцев в стиле «</a:t>
            </a:r>
            <a:r>
              <a:rPr lang="ru-RU" sz="2000" dirty="0" err="1"/>
              <a:t>одисси</a:t>
            </a:r>
            <a:r>
              <a:rPr lang="ru-RU" sz="2000" dirty="0"/>
              <a:t>»; Ведантам </a:t>
            </a:r>
            <a:r>
              <a:rPr lang="ru-RU" sz="2000" dirty="0" err="1"/>
              <a:t>Сатьянараяна</a:t>
            </a:r>
            <a:r>
              <a:rPr lang="ru-RU" sz="2000" dirty="0"/>
              <a:t>, выдающийся представитель школы «</a:t>
            </a:r>
            <a:r>
              <a:rPr lang="ru-RU" sz="2000" dirty="0" err="1"/>
              <a:t>кучипуди</a:t>
            </a:r>
            <a:r>
              <a:rPr lang="ru-RU" sz="2000" dirty="0"/>
              <a:t>»; </a:t>
            </a:r>
          </a:p>
        </p:txBody>
      </p:sp>
      <p:pic>
        <p:nvPicPr>
          <p:cNvPr id="26626" name="Picture 2" descr="http://www.olywa.net/ratna-david/gallery/oRDissi/dancers/_images/sanjuk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46243" cy="3584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dancephotooftheday.com/images/hpimage/birju_small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62940"/>
            <a:ext cx="4286809" cy="340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02" y="42210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Бирджу</a:t>
            </a:r>
            <a:r>
              <a:rPr lang="ru-RU" sz="2000" dirty="0"/>
              <a:t> </a:t>
            </a:r>
            <a:r>
              <a:rPr lang="ru-RU" sz="2000" dirty="0" err="1"/>
              <a:t>Махарадж</a:t>
            </a:r>
            <a:r>
              <a:rPr lang="ru-RU" sz="2000" dirty="0"/>
              <a:t>, заслуженно пришедший на место </a:t>
            </a:r>
            <a:r>
              <a:rPr lang="ru-RU" sz="2000" dirty="0" err="1"/>
              <a:t>Шамбхо</a:t>
            </a:r>
            <a:r>
              <a:rPr lang="ru-RU" sz="2000" dirty="0"/>
              <a:t> Махараджа, великого танцовщика в стиле «</a:t>
            </a:r>
            <a:r>
              <a:rPr lang="ru-RU" sz="2000" dirty="0" err="1"/>
              <a:t>катхак</a:t>
            </a:r>
            <a:r>
              <a:rPr lang="ru-RU" sz="2000" dirty="0"/>
              <a:t>». Направление в индийском танце «</a:t>
            </a:r>
            <a:r>
              <a:rPr lang="ru-RU" sz="2000" dirty="0" err="1"/>
              <a:t>бхаратнатьям</a:t>
            </a:r>
            <a:r>
              <a:rPr lang="ru-RU" sz="2000" dirty="0"/>
              <a:t>» нашло замечательного исполнителя в лице </a:t>
            </a:r>
            <a:r>
              <a:rPr lang="ru-RU" sz="2000" dirty="0" err="1"/>
              <a:t>Баласарасвати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9683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8518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Еще одна заметная танцевальная школа, «</a:t>
            </a:r>
            <a:r>
              <a:rPr lang="ru-RU" sz="2000" dirty="0" err="1"/>
              <a:t>манипури</a:t>
            </a:r>
            <a:r>
              <a:rPr lang="ru-RU" sz="2000" dirty="0"/>
              <a:t>», сформировавшаяся на северо-востоке страны, демонстрирует групповой танец, в котором артисты выступают в ярких костюмах под звуки ударных инструментов. Достойные представители этой школы – </a:t>
            </a:r>
            <a:r>
              <a:rPr lang="ru-RU" sz="2000" dirty="0" err="1"/>
              <a:t>Сингхаджит</a:t>
            </a:r>
            <a:r>
              <a:rPr lang="ru-RU" sz="2000" dirty="0"/>
              <a:t> Сингх и Гуру </a:t>
            </a:r>
            <a:r>
              <a:rPr lang="ru-RU" sz="2000" dirty="0" err="1"/>
              <a:t>Бипин</a:t>
            </a:r>
            <a:r>
              <a:rPr lang="ru-RU" sz="2000" dirty="0"/>
              <a:t> Сингх.</a:t>
            </a:r>
          </a:p>
        </p:txBody>
      </p:sp>
      <p:pic>
        <p:nvPicPr>
          <p:cNvPr id="27650" name="Picture 2" descr="http://indiamast.narod.ru/album/madra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5881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1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3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6632"/>
            <a:ext cx="3365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smtClean="0"/>
              <a:t>Образование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61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 начало 1990-х годов в стране насчитывалось 154 млн. учащихся. Число преподавателей начальной, средней и высшей школы составляет </a:t>
            </a:r>
            <a:r>
              <a:rPr lang="ru-RU" sz="2400" dirty="0" err="1"/>
              <a:t>ок</a:t>
            </a:r>
            <a:r>
              <a:rPr lang="ru-RU" sz="2400" dirty="0"/>
              <a:t>. 3,5 млн. человек. </a:t>
            </a:r>
          </a:p>
        </p:txBody>
      </p:sp>
      <p:pic>
        <p:nvPicPr>
          <p:cNvPr id="2050" name="Picture 2" descr="http://askeeducation.com/images/Slider_Image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3" y="942810"/>
            <a:ext cx="3379966" cy="269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lita.by/wp-content/uploads/2011/03/457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3" y="3861048"/>
            <a:ext cx="8494295" cy="282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0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68" y="5229200"/>
            <a:ext cx="8808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Обучение в школе бесплатное и обязательное для детей моложе 15 лет. С 1983 система образования приобрела следующую структуру: начальная и неполная средняя школа (программа обучения рассчитана на 10 лет). Для поступления в высшее учебное заведение необходимо окончить 12-летнюю полную среднюю школу.</a:t>
            </a:r>
          </a:p>
        </p:txBody>
      </p:sp>
      <p:pic>
        <p:nvPicPr>
          <p:cNvPr id="3076" name="Picture 4" descr="http://feministcampus.org/blog/wp-content/uploads/2011/11/Indian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" y="188640"/>
            <a:ext cx="828092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3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9520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Три года требуются для получения первой университетской степени. Начальное обучение в каждом штате ведется на принятом там официальном языке, а университетское и высшее техническое образование – преимущественно на английском языке. Для средней школы характерно лингвистическое разнообразие, хотя принята трехъязычная формула: родной язык – основной, хинди или английский – второй и еще один из языков Индии – третий. </a:t>
            </a:r>
          </a:p>
        </p:txBody>
      </p:sp>
      <p:pic>
        <p:nvPicPr>
          <p:cNvPr id="3" name="Picture 2" descr="http://storage0.dms.mpinteractiv.ro/media/2/2/7253/6479280/1/india-it.jpg?width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1"/>
            <a:ext cx="4724395" cy="424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cugetliber.ro/imagini/original/ff106e6c37bdf72c1903080b91d5b2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3952061" cy="226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ll-about-india.com/images/Teach-English-In-In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4724395" cy="226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36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4482" y="777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конце 1990-х годов в Индии действовали 226 университетов, состоящих из 4,7 тыс. колледжей с преподаванием естественных и гуманитарных наук, 1,9 тыс. педагогических, 185 инженерно-технических и 359 медицинских колледжей. Среди университетов с ярко выраженной спецификой </a:t>
            </a:r>
            <a:r>
              <a:rPr lang="ru-RU" dirty="0" err="1"/>
              <a:t>Висва</a:t>
            </a:r>
            <a:r>
              <a:rPr lang="ru-RU" dirty="0"/>
              <a:t> </a:t>
            </a:r>
            <a:r>
              <a:rPr lang="ru-RU" dirty="0" err="1"/>
              <a:t>Бхарати</a:t>
            </a:r>
            <a:r>
              <a:rPr lang="ru-RU" dirty="0"/>
              <a:t>; Индира Кала </a:t>
            </a:r>
            <a:r>
              <a:rPr lang="ru-RU" dirty="0" err="1"/>
              <a:t>Сангитх</a:t>
            </a:r>
            <a:r>
              <a:rPr lang="ru-RU" dirty="0"/>
              <a:t> в </a:t>
            </a:r>
            <a:r>
              <a:rPr lang="ru-RU" dirty="0" err="1"/>
              <a:t>Хайрагархе</a:t>
            </a:r>
            <a:r>
              <a:rPr lang="ru-RU" dirty="0"/>
              <a:t>, где знакомят исключительно с индийской музыкой; </a:t>
            </a:r>
            <a:r>
              <a:rPr lang="ru-RU" dirty="0" err="1"/>
              <a:t>Рабиндра</a:t>
            </a:r>
            <a:r>
              <a:rPr lang="ru-RU" dirty="0"/>
              <a:t> </a:t>
            </a:r>
            <a:r>
              <a:rPr lang="ru-RU" dirty="0" err="1"/>
              <a:t>Бхарати</a:t>
            </a:r>
            <a:r>
              <a:rPr lang="ru-RU" dirty="0"/>
              <a:t> в Калькутте, который ориентирован на обучение языку бенгали и </a:t>
            </a:r>
            <a:r>
              <a:rPr lang="ru-RU" dirty="0" err="1"/>
              <a:t>тагороведению</a:t>
            </a:r>
            <a:r>
              <a:rPr lang="ru-RU" dirty="0"/>
              <a:t>; женский университет в Бомбее.</a:t>
            </a:r>
          </a:p>
        </p:txBody>
      </p:sp>
      <p:pic>
        <p:nvPicPr>
          <p:cNvPr id="5122" name="Picture 2" descr="http://trclub.ru/imglib/4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2" y="116632"/>
            <a:ext cx="4231974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.telegraph.co.uk/multimedia/archive/01630/indianStudents_163044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8" y="4378691"/>
            <a:ext cx="4231974" cy="2389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113.imageshack.us/img113/3176/1688h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71" y="4392320"/>
            <a:ext cx="3960440" cy="2375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8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Крупнейшие университеты Индии: Калькуттский (150 тыс. студентов), Бомбейский (</a:t>
            </a:r>
            <a:r>
              <a:rPr lang="ru-RU" dirty="0" err="1"/>
              <a:t>Мумбайский</a:t>
            </a:r>
            <a:r>
              <a:rPr lang="ru-RU" dirty="0"/>
              <a:t>, 150 тыс.), </a:t>
            </a:r>
            <a:r>
              <a:rPr lang="ru-RU" dirty="0" err="1"/>
              <a:t>Раджастханский</a:t>
            </a:r>
            <a:r>
              <a:rPr lang="ru-RU" dirty="0"/>
              <a:t> (150 тыс.), Делийский (130 тыс.), Университет имени </a:t>
            </a:r>
            <a:r>
              <a:rPr lang="ru-RU" dirty="0" err="1"/>
              <a:t>М.К.Ганди</a:t>
            </a:r>
            <a:r>
              <a:rPr lang="ru-RU" dirty="0"/>
              <a:t> (150 тыс.). Всего в университетах страны обучается более 6,5 млн. студентов, что составляет 5–6% молодежи в возрасте 17–23 лет. </a:t>
            </a:r>
          </a:p>
        </p:txBody>
      </p:sp>
      <p:pic>
        <p:nvPicPr>
          <p:cNvPr id="6146" name="Picture 2" descr="http://img24.imageshack.us/img24/4936/262439287496c1b1be41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" y="260648"/>
            <a:ext cx="860566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4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16632"/>
            <a:ext cx="1612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/>
              <a:t>Наука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758" y="1196752"/>
            <a:ext cx="40431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стране сложилась разветвленная система государственных научно-исследовательских учреждений, сеть которых дополняют многочисленные частные исследовательские институты и лаборатории. Направления их деятельности весьма разнообразны и включают как традиционные науки – медицину, агрономию, ветеринарию, метеорологию и другие, так и современные – атомную энергетику, изучение космоса, электронику. </a:t>
            </a:r>
          </a:p>
        </p:txBody>
      </p:sp>
      <p:pic>
        <p:nvPicPr>
          <p:cNvPr id="7170" name="Picture 2" descr="http://upvcgreen.com/site/wp-content/gallery/research-visit-india/research-visit-indi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248472" cy="272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endocinoglove.com/images/slideshow/chem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474"/>
            <a:ext cx="4248472" cy="259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842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/>
              <a:t>Литература и искусство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437927"/>
            <a:ext cx="385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Индийские литературные традиции восходят к великим священным текстам индусов. Среди них </a:t>
            </a:r>
            <a:r>
              <a:rPr lang="ru-RU" sz="2400" dirty="0" err="1"/>
              <a:t>Ригведа</a:t>
            </a:r>
            <a:r>
              <a:rPr lang="ru-RU" sz="2400" dirty="0"/>
              <a:t> (</a:t>
            </a:r>
            <a:r>
              <a:rPr lang="ru-RU" sz="2400" dirty="0" err="1"/>
              <a:t>ок</a:t>
            </a:r>
            <a:r>
              <a:rPr lang="ru-RU" sz="2400" dirty="0"/>
              <a:t>. 1300–1100 до н.э.); Махабхарата, созданная спустя несколько столетий; Упанишады (</a:t>
            </a:r>
            <a:r>
              <a:rPr lang="ru-RU" sz="2400" dirty="0" err="1"/>
              <a:t>ок</a:t>
            </a:r>
            <a:r>
              <a:rPr lang="ru-RU" sz="2400" dirty="0"/>
              <a:t>. 500 до н.э.) и Рамаяна, появившаяся позже остальных.</a:t>
            </a:r>
          </a:p>
        </p:txBody>
      </p:sp>
      <p:pic>
        <p:nvPicPr>
          <p:cNvPr id="8194" name="Picture 2" descr="http://artyx.ru/books/item/f00/s00/z0000026/pic/00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" y="980728"/>
            <a:ext cx="3838352" cy="5713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49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46</TotalTime>
  <Words>1604</Words>
  <Application>Microsoft Office PowerPoint</Application>
  <PresentationFormat>Экран (4:3)</PresentationFormat>
  <Paragraphs>36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Перспектива</vt:lpstr>
      <vt:lpstr>Культура индии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индии </dc:title>
  <dc:creator>Эдик</dc:creator>
  <cp:lastModifiedBy>Эдик</cp:lastModifiedBy>
  <cp:revision>8</cp:revision>
  <dcterms:created xsi:type="dcterms:W3CDTF">2013-04-11T17:48:35Z</dcterms:created>
  <dcterms:modified xsi:type="dcterms:W3CDTF">2013-04-11T18:47:02Z</dcterms:modified>
</cp:coreProperties>
</file>