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99" r:id="rId8"/>
    <p:sldId id="300" r:id="rId9"/>
    <p:sldId id="301" r:id="rId10"/>
    <p:sldId id="302" r:id="rId11"/>
    <p:sldId id="290" r:id="rId12"/>
    <p:sldId id="292" r:id="rId13"/>
    <p:sldId id="305" r:id="rId14"/>
    <p:sldId id="291" r:id="rId15"/>
    <p:sldId id="293" r:id="rId16"/>
    <p:sldId id="303" r:id="rId17"/>
    <p:sldId id="294" r:id="rId18"/>
    <p:sldId id="295" r:id="rId19"/>
    <p:sldId id="296" r:id="rId20"/>
    <p:sldId id="298" r:id="rId21"/>
    <p:sldId id="297" r:id="rId22"/>
    <p:sldId id="304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5CD9-6001-40A8-AC5A-C2EF9E0BE13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187E-8791-4E09-94C4-F705BF658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C1C8-02AE-40BB-8F65-8D5905B179A9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EB93-6690-4A3F-83EC-3410236F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5E5D-D34D-4B67-9370-406876D90D5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EB7A-4BF3-4CED-965F-65D356EDD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D525-B36C-4365-BA2C-168908CF612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257BA-3ED3-43EB-81DC-44C48102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7EFB-28E7-471A-A5D8-EE8E5755B53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5177-6A9F-44A0-9222-A61F2E21B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B9F0-436C-4732-8251-445A4F378B0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0BB8-611A-4036-9362-7E4BF1E96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5050-033D-447F-840F-A7B56514158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EC0E-D7B2-43CC-BE0D-960A00082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9170-F4EE-466C-8D12-0E054FF0470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0408-DF8B-4B13-9476-54C8398A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20C0-F159-4B1E-BF9B-9EFEE241503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F2C3-A671-4DD2-A973-EBD3BD5CB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2B55-06D8-46E7-B2C4-198E3C6BEB7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5D56-FA8F-421B-9F43-58D489157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99DE-E2A2-4F31-BEDD-4312A6039E5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1486-851A-42B6-9398-D7DCDD8BE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B97981-D78E-4129-8DDD-53C4EAAF811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28FF4-A13F-4A2A-AE4C-657C0BF05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роздробленість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Австрією</a:t>
            </a:r>
            <a:r>
              <a:rPr lang="ru-RU" dirty="0"/>
              <a:t> та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Пруссії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Підготовка до </a:t>
            </a:r>
            <a:r>
              <a:rPr lang="uk-UA" dirty="0" err="1" smtClean="0"/>
              <a:t>об»єднання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Січень 1861р. – початок правління прусського короля </a:t>
            </a:r>
            <a:r>
              <a:rPr lang="uk-UA" dirty="0"/>
              <a:t>В</a:t>
            </a:r>
            <a:r>
              <a:rPr lang="uk-UA" dirty="0" smtClean="0"/>
              <a:t>ільгельма 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Реформи Вільгельма І: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Реформа Митного союзу;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Збільшення витрат на освіту;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Військова реформа ( не вдалося провести);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Призначення главою уряду О. фон Бісмарка.</a:t>
            </a: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200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Політика о. фон Бісмарка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43463" cy="47244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«Завзятий реакціонер, пахне </a:t>
            </a:r>
            <a:r>
              <a:rPr lang="uk-UA" dirty="0" err="1" smtClean="0"/>
              <a:t>кров»ю</a:t>
            </a:r>
            <a:r>
              <a:rPr lang="uk-UA" dirty="0" smtClean="0"/>
              <a:t>, використовувати пізніше».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/>
              <a:t>Король Фрідріх </a:t>
            </a:r>
            <a:r>
              <a:rPr lang="uk-UA" sz="1600" dirty="0"/>
              <a:t>В</a:t>
            </a:r>
            <a:r>
              <a:rPr lang="uk-UA" sz="1600" dirty="0" smtClean="0"/>
              <a:t>ільгельм </a:t>
            </a:r>
            <a:r>
              <a:rPr lang="en-US" sz="1600" dirty="0" smtClean="0"/>
              <a:t>IV</a:t>
            </a:r>
            <a:r>
              <a:rPr lang="uk-UA" sz="1600" dirty="0" smtClean="0"/>
              <a:t> ( 1848р.)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23.09.1862р. – призначення О. фон Бісмарка главою уряду та міністром закордонних справ.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Головне завдання – </a:t>
            </a:r>
            <a:r>
              <a:rPr lang="uk-UA" dirty="0" err="1" smtClean="0"/>
              <a:t>об»єднання</a:t>
            </a:r>
            <a:r>
              <a:rPr lang="uk-UA" dirty="0" smtClean="0"/>
              <a:t> Німеччини.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200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412875"/>
            <a:ext cx="3681412" cy="4724400"/>
          </a:xfrm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724525" y="6165850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Отто фон Бісмарк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Політика</a:t>
            </a:r>
            <a:r>
              <a:rPr lang="ru-RU" dirty="0"/>
              <a:t> о. фон </a:t>
            </a:r>
            <a:r>
              <a:rPr lang="ru-RU" dirty="0" err="1"/>
              <a:t>Бісмарка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«… Німеччина дивиться не на лібералізм </a:t>
            </a:r>
            <a:r>
              <a:rPr lang="uk-UA" sz="2400" dirty="0" err="1" smtClean="0">
                <a:solidFill>
                  <a:srgbClr val="FF0000"/>
                </a:solidFill>
              </a:rPr>
              <a:t>Прусії</a:t>
            </a:r>
            <a:r>
              <a:rPr lang="uk-UA" sz="2400" dirty="0" smtClean="0">
                <a:solidFill>
                  <a:srgbClr val="FF0000"/>
                </a:solidFill>
              </a:rPr>
              <a:t>, а на її могутність; нехай Баварія, Вюртемберг, </a:t>
            </a:r>
            <a:r>
              <a:rPr lang="uk-UA" sz="2400" dirty="0" err="1" smtClean="0">
                <a:solidFill>
                  <a:srgbClr val="FF0000"/>
                </a:solidFill>
              </a:rPr>
              <a:t>Баден</a:t>
            </a:r>
            <a:r>
              <a:rPr lang="uk-UA" sz="2400" dirty="0" smtClean="0">
                <a:solidFill>
                  <a:srgbClr val="FF0000"/>
                </a:solidFill>
              </a:rPr>
              <a:t> ідуть на поступки лібералізму, ніхто, проте, не віддасть їм ролі, яку відіграє Пруссія…. Не промовами і постановами більшості вирішуються великі питання сучасності…. – це було великою помилкою 1848 – 1849 років – а залізом і </a:t>
            </a:r>
            <a:r>
              <a:rPr lang="uk-UA" sz="2400" dirty="0" err="1" smtClean="0">
                <a:solidFill>
                  <a:srgbClr val="FF0000"/>
                </a:solidFill>
              </a:rPr>
              <a:t>кров»ю</a:t>
            </a:r>
            <a:r>
              <a:rPr lang="uk-UA" sz="2400" dirty="0" smtClean="0">
                <a:solidFill>
                  <a:srgbClr val="FF0000"/>
                </a:solidFill>
              </a:rPr>
              <a:t>…»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Прибічником якого шляху </a:t>
            </a:r>
            <a:r>
              <a:rPr lang="uk-UA" sz="2400" dirty="0" err="1" smtClean="0">
                <a:solidFill>
                  <a:schemeClr val="tx1"/>
                </a:solidFill>
              </a:rPr>
              <a:t>об»єднання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Н</a:t>
            </a:r>
            <a:r>
              <a:rPr lang="uk-UA" sz="2400" dirty="0" smtClean="0">
                <a:solidFill>
                  <a:schemeClr val="tx1"/>
                </a:solidFill>
              </a:rPr>
              <a:t>імеччини був О. фон Бісмарк?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Чому він відводив вирішальну роль Пруссії в </a:t>
            </a:r>
            <a:r>
              <a:rPr lang="uk-UA" sz="2400" dirty="0" err="1" smtClean="0">
                <a:solidFill>
                  <a:schemeClr val="tx1"/>
                </a:solidFill>
              </a:rPr>
              <a:t>об»єднанні</a:t>
            </a:r>
            <a:r>
              <a:rPr lang="uk-UA" sz="2400" dirty="0" smtClean="0">
                <a:solidFill>
                  <a:schemeClr val="tx1"/>
                </a:solidFill>
              </a:rPr>
              <a:t> Німеччини?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Політика О. фон Бісмарка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Прочитати п. 1.3 – 1.7 і визначте: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З якою метою О. фон Бісмарк здійснив військову реформу?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війни провела Пруссія в 1863 – 1866 роках?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результати цих воєн для Пруссії?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Політика</a:t>
            </a:r>
            <a:r>
              <a:rPr lang="ru-RU" dirty="0"/>
              <a:t> о. фон </a:t>
            </a:r>
            <a:r>
              <a:rPr lang="ru-RU" dirty="0" err="1"/>
              <a:t>Бісмарка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138" y="1476375"/>
            <a:ext cx="2757487" cy="44735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838" y="1600200"/>
            <a:ext cx="5211762" cy="4724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1863 – 1866рр. – військова реформа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1863 – 1864рр. – війна Пруссії з Данією, приєднання </a:t>
            </a:r>
            <a:r>
              <a:rPr lang="uk-UA" dirty="0" err="1" smtClean="0"/>
              <a:t>Шлезвіга</a:t>
            </a:r>
            <a:r>
              <a:rPr lang="uk-UA" dirty="0" smtClean="0"/>
              <a:t>, </a:t>
            </a:r>
            <a:r>
              <a:rPr lang="uk-UA" dirty="0" err="1" smtClean="0"/>
              <a:t>Гольштейна</a:t>
            </a:r>
            <a:r>
              <a:rPr lang="uk-UA" dirty="0" smtClean="0"/>
              <a:t>, </a:t>
            </a:r>
            <a:r>
              <a:rPr lang="uk-UA" dirty="0" err="1" smtClean="0"/>
              <a:t>Лауєнбурга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1866р. – війна Пруссії з Австрією, розпуск Німецького союзу, відмова Австрії від претензій на гегемонію в Німеччині.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1866 – 1867рр. – утворення Північнонімецького союзу у складі 21 держави</a:t>
            </a:r>
            <a:endParaRPr lang="ru-RU" dirty="0"/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755650" y="609282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Отто фон Бісмарк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Франко – прусська війна 1870 - 1871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Причини війни – прагнення Пруссії послабити Францію та завершити </a:t>
            </a:r>
            <a:r>
              <a:rPr lang="uk-UA" dirty="0" err="1" smtClean="0"/>
              <a:t>об»єднання</a:t>
            </a:r>
            <a:r>
              <a:rPr lang="uk-UA" dirty="0" smtClean="0"/>
              <a:t> Німеччини.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Привід ( провокація )– прагнення </a:t>
            </a:r>
            <a:r>
              <a:rPr lang="uk-UA" dirty="0" err="1" smtClean="0"/>
              <a:t>Прусії</a:t>
            </a:r>
            <a:r>
              <a:rPr lang="uk-UA" dirty="0" smtClean="0"/>
              <a:t> посадити на іспанський престол родича прусського короля.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1870р. – Франція оголошує війну Пруссії.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Розгром Франції та укладення мирного договору між Францією та Німеччиною.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 умовами миру до Німеччини відходили </a:t>
            </a:r>
            <a:r>
              <a:rPr lang="uk-UA" dirty="0" err="1" smtClean="0"/>
              <a:t>Єльзас</a:t>
            </a:r>
            <a:r>
              <a:rPr lang="uk-UA" dirty="0" smtClean="0"/>
              <a:t> та Лотарингія</a:t>
            </a: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38" y="2060575"/>
            <a:ext cx="42783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5427663" y="5084763"/>
            <a:ext cx="2582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Битва біля Марс-ла-Туре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5828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455613" y="4767263"/>
            <a:ext cx="828675" cy="1404937"/>
          </a:xfrm>
          <a:custGeom>
            <a:avLst/>
            <a:gdLst>
              <a:gd name="connsiteX0" fmla="*/ 2206 w 829520"/>
              <a:gd name="connsiteY0" fmla="*/ 0 h 1404257"/>
              <a:gd name="connsiteX1" fmla="*/ 56635 w 829520"/>
              <a:gd name="connsiteY1" fmla="*/ 21771 h 1404257"/>
              <a:gd name="connsiteX2" fmla="*/ 111063 w 829520"/>
              <a:gd name="connsiteY2" fmla="*/ 76200 h 1404257"/>
              <a:gd name="connsiteX3" fmla="*/ 176377 w 829520"/>
              <a:gd name="connsiteY3" fmla="*/ 97971 h 1404257"/>
              <a:gd name="connsiteX4" fmla="*/ 241692 w 829520"/>
              <a:gd name="connsiteY4" fmla="*/ 152400 h 1404257"/>
              <a:gd name="connsiteX5" fmla="*/ 263463 w 829520"/>
              <a:gd name="connsiteY5" fmla="*/ 185057 h 1404257"/>
              <a:gd name="connsiteX6" fmla="*/ 307006 w 829520"/>
              <a:gd name="connsiteY6" fmla="*/ 228600 h 1404257"/>
              <a:gd name="connsiteX7" fmla="*/ 361435 w 829520"/>
              <a:gd name="connsiteY7" fmla="*/ 283028 h 1404257"/>
              <a:gd name="connsiteX8" fmla="*/ 426749 w 829520"/>
              <a:gd name="connsiteY8" fmla="*/ 370114 h 1404257"/>
              <a:gd name="connsiteX9" fmla="*/ 459406 w 829520"/>
              <a:gd name="connsiteY9" fmla="*/ 391886 h 1404257"/>
              <a:gd name="connsiteX10" fmla="*/ 492063 w 829520"/>
              <a:gd name="connsiteY10" fmla="*/ 402771 h 1404257"/>
              <a:gd name="connsiteX11" fmla="*/ 622692 w 829520"/>
              <a:gd name="connsiteY11" fmla="*/ 435428 h 1404257"/>
              <a:gd name="connsiteX12" fmla="*/ 655349 w 829520"/>
              <a:gd name="connsiteY12" fmla="*/ 446314 h 1404257"/>
              <a:gd name="connsiteX13" fmla="*/ 753320 w 829520"/>
              <a:gd name="connsiteY13" fmla="*/ 457200 h 1404257"/>
              <a:gd name="connsiteX14" fmla="*/ 775092 w 829520"/>
              <a:gd name="connsiteY14" fmla="*/ 478971 h 1404257"/>
              <a:gd name="connsiteX15" fmla="*/ 807749 w 829520"/>
              <a:gd name="connsiteY15" fmla="*/ 489857 h 1404257"/>
              <a:gd name="connsiteX16" fmla="*/ 829520 w 829520"/>
              <a:gd name="connsiteY16" fmla="*/ 522514 h 1404257"/>
              <a:gd name="connsiteX17" fmla="*/ 807749 w 829520"/>
              <a:gd name="connsiteY17" fmla="*/ 598714 h 1404257"/>
              <a:gd name="connsiteX18" fmla="*/ 796863 w 829520"/>
              <a:gd name="connsiteY18" fmla="*/ 642257 h 1404257"/>
              <a:gd name="connsiteX19" fmla="*/ 742435 w 829520"/>
              <a:gd name="connsiteY19" fmla="*/ 696686 h 1404257"/>
              <a:gd name="connsiteX20" fmla="*/ 720663 w 829520"/>
              <a:gd name="connsiteY20" fmla="*/ 762000 h 1404257"/>
              <a:gd name="connsiteX21" fmla="*/ 709777 w 829520"/>
              <a:gd name="connsiteY21" fmla="*/ 794657 h 1404257"/>
              <a:gd name="connsiteX22" fmla="*/ 688006 w 829520"/>
              <a:gd name="connsiteY22" fmla="*/ 827314 h 1404257"/>
              <a:gd name="connsiteX23" fmla="*/ 666235 w 829520"/>
              <a:gd name="connsiteY23" fmla="*/ 892628 h 1404257"/>
              <a:gd name="connsiteX24" fmla="*/ 655349 w 829520"/>
              <a:gd name="connsiteY24" fmla="*/ 925286 h 1404257"/>
              <a:gd name="connsiteX25" fmla="*/ 633577 w 829520"/>
              <a:gd name="connsiteY25" fmla="*/ 990600 h 1404257"/>
              <a:gd name="connsiteX26" fmla="*/ 622692 w 829520"/>
              <a:gd name="connsiteY26" fmla="*/ 1023257 h 1404257"/>
              <a:gd name="connsiteX27" fmla="*/ 611806 w 829520"/>
              <a:gd name="connsiteY27" fmla="*/ 1175657 h 1404257"/>
              <a:gd name="connsiteX28" fmla="*/ 590035 w 829520"/>
              <a:gd name="connsiteY28" fmla="*/ 1240971 h 1404257"/>
              <a:gd name="connsiteX29" fmla="*/ 579149 w 829520"/>
              <a:gd name="connsiteY29" fmla="*/ 1295400 h 1404257"/>
              <a:gd name="connsiteX30" fmla="*/ 568263 w 829520"/>
              <a:gd name="connsiteY30" fmla="*/ 1382486 h 1404257"/>
              <a:gd name="connsiteX31" fmla="*/ 535606 w 829520"/>
              <a:gd name="connsiteY31" fmla="*/ 1404257 h 1404257"/>
              <a:gd name="connsiteX32" fmla="*/ 383206 w 829520"/>
              <a:gd name="connsiteY32" fmla="*/ 1393371 h 1404257"/>
              <a:gd name="connsiteX33" fmla="*/ 350549 w 829520"/>
              <a:gd name="connsiteY33" fmla="*/ 1328057 h 1404257"/>
              <a:gd name="connsiteX34" fmla="*/ 263463 w 829520"/>
              <a:gd name="connsiteY34" fmla="*/ 1317171 h 1404257"/>
              <a:gd name="connsiteX35" fmla="*/ 241692 w 829520"/>
              <a:gd name="connsiteY35" fmla="*/ 1284514 h 1404257"/>
              <a:gd name="connsiteX36" fmla="*/ 252577 w 829520"/>
              <a:gd name="connsiteY36" fmla="*/ 1153886 h 1404257"/>
              <a:gd name="connsiteX37" fmla="*/ 263463 w 829520"/>
              <a:gd name="connsiteY37" fmla="*/ 1121228 h 1404257"/>
              <a:gd name="connsiteX38" fmla="*/ 285235 w 829520"/>
              <a:gd name="connsiteY38" fmla="*/ 1099457 h 1404257"/>
              <a:gd name="connsiteX39" fmla="*/ 339663 w 829520"/>
              <a:gd name="connsiteY39" fmla="*/ 1001486 h 1404257"/>
              <a:gd name="connsiteX40" fmla="*/ 383206 w 829520"/>
              <a:gd name="connsiteY40" fmla="*/ 947057 h 1404257"/>
              <a:gd name="connsiteX41" fmla="*/ 404977 w 829520"/>
              <a:gd name="connsiteY41" fmla="*/ 881743 h 1404257"/>
              <a:gd name="connsiteX42" fmla="*/ 415863 w 829520"/>
              <a:gd name="connsiteY42" fmla="*/ 849086 h 1404257"/>
              <a:gd name="connsiteX43" fmla="*/ 426749 w 829520"/>
              <a:gd name="connsiteY43" fmla="*/ 816428 h 1404257"/>
              <a:gd name="connsiteX44" fmla="*/ 404977 w 829520"/>
              <a:gd name="connsiteY44" fmla="*/ 685800 h 1404257"/>
              <a:gd name="connsiteX45" fmla="*/ 383206 w 829520"/>
              <a:gd name="connsiteY45" fmla="*/ 653143 h 1404257"/>
              <a:gd name="connsiteX46" fmla="*/ 339663 w 829520"/>
              <a:gd name="connsiteY46" fmla="*/ 609600 h 1404257"/>
              <a:gd name="connsiteX47" fmla="*/ 296120 w 829520"/>
              <a:gd name="connsiteY47" fmla="*/ 544286 h 1404257"/>
              <a:gd name="connsiteX48" fmla="*/ 263463 w 829520"/>
              <a:gd name="connsiteY48" fmla="*/ 533400 h 1404257"/>
              <a:gd name="connsiteX49" fmla="*/ 198149 w 829520"/>
              <a:gd name="connsiteY49" fmla="*/ 489857 h 1404257"/>
              <a:gd name="connsiteX50" fmla="*/ 176377 w 829520"/>
              <a:gd name="connsiteY50" fmla="*/ 457200 h 1404257"/>
              <a:gd name="connsiteX51" fmla="*/ 111063 w 829520"/>
              <a:gd name="connsiteY51" fmla="*/ 370114 h 1404257"/>
              <a:gd name="connsiteX52" fmla="*/ 78406 w 829520"/>
              <a:gd name="connsiteY52" fmla="*/ 304800 h 1404257"/>
              <a:gd name="connsiteX53" fmla="*/ 56635 w 829520"/>
              <a:gd name="connsiteY53" fmla="*/ 283028 h 1404257"/>
              <a:gd name="connsiteX54" fmla="*/ 34863 w 829520"/>
              <a:gd name="connsiteY54" fmla="*/ 250371 h 1404257"/>
              <a:gd name="connsiteX55" fmla="*/ 13092 w 829520"/>
              <a:gd name="connsiteY55" fmla="*/ 185057 h 1404257"/>
              <a:gd name="connsiteX56" fmla="*/ 2206 w 829520"/>
              <a:gd name="connsiteY56" fmla="*/ 76200 h 1404257"/>
              <a:gd name="connsiteX57" fmla="*/ 13092 w 829520"/>
              <a:gd name="connsiteY57" fmla="*/ 10886 h 1404257"/>
              <a:gd name="connsiteX58" fmla="*/ 132835 w 829520"/>
              <a:gd name="connsiteY58" fmla="*/ 21771 h 1404257"/>
              <a:gd name="connsiteX59" fmla="*/ 143720 w 829520"/>
              <a:gd name="connsiteY59" fmla="*/ 326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29520" h="1404257">
                <a:moveTo>
                  <a:pt x="2206" y="0"/>
                </a:moveTo>
                <a:cubicBezTo>
                  <a:pt x="20349" y="7257"/>
                  <a:pt x="40627" y="10565"/>
                  <a:pt x="56635" y="21771"/>
                </a:cubicBezTo>
                <a:cubicBezTo>
                  <a:pt x="77655" y="36485"/>
                  <a:pt x="86722" y="68086"/>
                  <a:pt x="111063" y="76200"/>
                </a:cubicBezTo>
                <a:lnTo>
                  <a:pt x="176377" y="97971"/>
                </a:lnTo>
                <a:cubicBezTo>
                  <a:pt x="208488" y="119378"/>
                  <a:pt x="215500" y="120969"/>
                  <a:pt x="241692" y="152400"/>
                </a:cubicBezTo>
                <a:cubicBezTo>
                  <a:pt x="250067" y="162451"/>
                  <a:pt x="254949" y="175124"/>
                  <a:pt x="263463" y="185057"/>
                </a:cubicBezTo>
                <a:cubicBezTo>
                  <a:pt x="276821" y="200642"/>
                  <a:pt x="295620" y="211521"/>
                  <a:pt x="307006" y="228600"/>
                </a:cubicBezTo>
                <a:cubicBezTo>
                  <a:pt x="336034" y="272143"/>
                  <a:pt x="317891" y="254000"/>
                  <a:pt x="361435" y="283028"/>
                </a:cubicBezTo>
                <a:cubicBezTo>
                  <a:pt x="381341" y="312888"/>
                  <a:pt x="397978" y="347097"/>
                  <a:pt x="426749" y="370114"/>
                </a:cubicBezTo>
                <a:cubicBezTo>
                  <a:pt x="436965" y="378287"/>
                  <a:pt x="447704" y="386035"/>
                  <a:pt x="459406" y="391886"/>
                </a:cubicBezTo>
                <a:cubicBezTo>
                  <a:pt x="469669" y="397018"/>
                  <a:pt x="481177" y="399143"/>
                  <a:pt x="492063" y="402771"/>
                </a:cubicBezTo>
                <a:cubicBezTo>
                  <a:pt x="541754" y="452462"/>
                  <a:pt x="496045" y="415944"/>
                  <a:pt x="622692" y="435428"/>
                </a:cubicBezTo>
                <a:cubicBezTo>
                  <a:pt x="634033" y="437173"/>
                  <a:pt x="644031" y="444428"/>
                  <a:pt x="655349" y="446314"/>
                </a:cubicBezTo>
                <a:cubicBezTo>
                  <a:pt x="687760" y="451716"/>
                  <a:pt x="720663" y="453571"/>
                  <a:pt x="753320" y="457200"/>
                </a:cubicBezTo>
                <a:cubicBezTo>
                  <a:pt x="760577" y="464457"/>
                  <a:pt x="766291" y="473691"/>
                  <a:pt x="775092" y="478971"/>
                </a:cubicBezTo>
                <a:cubicBezTo>
                  <a:pt x="784931" y="484875"/>
                  <a:pt x="798789" y="482689"/>
                  <a:pt x="807749" y="489857"/>
                </a:cubicBezTo>
                <a:cubicBezTo>
                  <a:pt x="817965" y="498030"/>
                  <a:pt x="822263" y="511628"/>
                  <a:pt x="829520" y="522514"/>
                </a:cubicBezTo>
                <a:cubicBezTo>
                  <a:pt x="795505" y="658584"/>
                  <a:pt x="838972" y="489437"/>
                  <a:pt x="807749" y="598714"/>
                </a:cubicBezTo>
                <a:cubicBezTo>
                  <a:pt x="803639" y="613099"/>
                  <a:pt x="805162" y="629809"/>
                  <a:pt x="796863" y="642257"/>
                </a:cubicBezTo>
                <a:cubicBezTo>
                  <a:pt x="782631" y="663606"/>
                  <a:pt x="742435" y="696686"/>
                  <a:pt x="742435" y="696686"/>
                </a:cubicBezTo>
                <a:lnTo>
                  <a:pt x="720663" y="762000"/>
                </a:lnTo>
                <a:cubicBezTo>
                  <a:pt x="717034" y="772886"/>
                  <a:pt x="716142" y="785110"/>
                  <a:pt x="709777" y="794657"/>
                </a:cubicBezTo>
                <a:cubicBezTo>
                  <a:pt x="702520" y="805543"/>
                  <a:pt x="693319" y="815359"/>
                  <a:pt x="688006" y="827314"/>
                </a:cubicBezTo>
                <a:cubicBezTo>
                  <a:pt x="678686" y="848285"/>
                  <a:pt x="673492" y="870857"/>
                  <a:pt x="666235" y="892628"/>
                </a:cubicBezTo>
                <a:lnTo>
                  <a:pt x="655349" y="925286"/>
                </a:lnTo>
                <a:lnTo>
                  <a:pt x="633577" y="990600"/>
                </a:lnTo>
                <a:lnTo>
                  <a:pt x="622692" y="1023257"/>
                </a:lnTo>
                <a:cubicBezTo>
                  <a:pt x="619063" y="1074057"/>
                  <a:pt x="619361" y="1125291"/>
                  <a:pt x="611806" y="1175657"/>
                </a:cubicBezTo>
                <a:cubicBezTo>
                  <a:pt x="608402" y="1198352"/>
                  <a:pt x="594536" y="1218468"/>
                  <a:pt x="590035" y="1240971"/>
                </a:cubicBezTo>
                <a:cubicBezTo>
                  <a:pt x="586406" y="1259114"/>
                  <a:pt x="581962" y="1277113"/>
                  <a:pt x="579149" y="1295400"/>
                </a:cubicBezTo>
                <a:cubicBezTo>
                  <a:pt x="574701" y="1324314"/>
                  <a:pt x="579128" y="1355324"/>
                  <a:pt x="568263" y="1382486"/>
                </a:cubicBezTo>
                <a:cubicBezTo>
                  <a:pt x="563404" y="1394633"/>
                  <a:pt x="546492" y="1397000"/>
                  <a:pt x="535606" y="1404257"/>
                </a:cubicBezTo>
                <a:cubicBezTo>
                  <a:pt x="484806" y="1400628"/>
                  <a:pt x="432615" y="1405723"/>
                  <a:pt x="383206" y="1393371"/>
                </a:cubicBezTo>
                <a:cubicBezTo>
                  <a:pt x="310829" y="1375277"/>
                  <a:pt x="404374" y="1351979"/>
                  <a:pt x="350549" y="1328057"/>
                </a:cubicBezTo>
                <a:cubicBezTo>
                  <a:pt x="323816" y="1316176"/>
                  <a:pt x="292492" y="1320800"/>
                  <a:pt x="263463" y="1317171"/>
                </a:cubicBezTo>
                <a:cubicBezTo>
                  <a:pt x="256206" y="1306285"/>
                  <a:pt x="242562" y="1297568"/>
                  <a:pt x="241692" y="1284514"/>
                </a:cubicBezTo>
                <a:cubicBezTo>
                  <a:pt x="238785" y="1240917"/>
                  <a:pt x="246802" y="1197196"/>
                  <a:pt x="252577" y="1153886"/>
                </a:cubicBezTo>
                <a:cubicBezTo>
                  <a:pt x="254094" y="1142512"/>
                  <a:pt x="257559" y="1131068"/>
                  <a:pt x="263463" y="1121228"/>
                </a:cubicBezTo>
                <a:cubicBezTo>
                  <a:pt x="268743" y="1112427"/>
                  <a:pt x="277978" y="1106714"/>
                  <a:pt x="285235" y="1099457"/>
                </a:cubicBezTo>
                <a:cubicBezTo>
                  <a:pt x="298923" y="1058390"/>
                  <a:pt x="302231" y="1038918"/>
                  <a:pt x="339663" y="1001486"/>
                </a:cubicBezTo>
                <a:cubicBezTo>
                  <a:pt x="357759" y="983390"/>
                  <a:pt x="372220" y="971775"/>
                  <a:pt x="383206" y="947057"/>
                </a:cubicBezTo>
                <a:cubicBezTo>
                  <a:pt x="392526" y="926086"/>
                  <a:pt x="397720" y="903514"/>
                  <a:pt x="404977" y="881743"/>
                </a:cubicBezTo>
                <a:lnTo>
                  <a:pt x="415863" y="849086"/>
                </a:lnTo>
                <a:lnTo>
                  <a:pt x="426749" y="816428"/>
                </a:lnTo>
                <a:cubicBezTo>
                  <a:pt x="423299" y="785382"/>
                  <a:pt x="423214" y="722275"/>
                  <a:pt x="404977" y="685800"/>
                </a:cubicBezTo>
                <a:cubicBezTo>
                  <a:pt x="399126" y="674098"/>
                  <a:pt x="391720" y="663076"/>
                  <a:pt x="383206" y="653143"/>
                </a:cubicBezTo>
                <a:cubicBezTo>
                  <a:pt x="369848" y="637558"/>
                  <a:pt x="351049" y="626679"/>
                  <a:pt x="339663" y="609600"/>
                </a:cubicBezTo>
                <a:cubicBezTo>
                  <a:pt x="325149" y="587829"/>
                  <a:pt x="320943" y="552561"/>
                  <a:pt x="296120" y="544286"/>
                </a:cubicBezTo>
                <a:cubicBezTo>
                  <a:pt x="285234" y="540657"/>
                  <a:pt x="273494" y="538973"/>
                  <a:pt x="263463" y="533400"/>
                </a:cubicBezTo>
                <a:cubicBezTo>
                  <a:pt x="240590" y="520693"/>
                  <a:pt x="198149" y="489857"/>
                  <a:pt x="198149" y="489857"/>
                </a:cubicBezTo>
                <a:cubicBezTo>
                  <a:pt x="190892" y="478971"/>
                  <a:pt x="184550" y="467416"/>
                  <a:pt x="176377" y="457200"/>
                </a:cubicBezTo>
                <a:cubicBezTo>
                  <a:pt x="146905" y="420360"/>
                  <a:pt x="132763" y="435212"/>
                  <a:pt x="111063" y="370114"/>
                </a:cubicBezTo>
                <a:cubicBezTo>
                  <a:pt x="99565" y="335621"/>
                  <a:pt x="102522" y="334946"/>
                  <a:pt x="78406" y="304800"/>
                </a:cubicBezTo>
                <a:cubicBezTo>
                  <a:pt x="71995" y="296786"/>
                  <a:pt x="63046" y="291042"/>
                  <a:pt x="56635" y="283028"/>
                </a:cubicBezTo>
                <a:cubicBezTo>
                  <a:pt x="48462" y="272812"/>
                  <a:pt x="40177" y="262326"/>
                  <a:pt x="34863" y="250371"/>
                </a:cubicBezTo>
                <a:cubicBezTo>
                  <a:pt x="25542" y="229400"/>
                  <a:pt x="13092" y="185057"/>
                  <a:pt x="13092" y="185057"/>
                </a:cubicBezTo>
                <a:cubicBezTo>
                  <a:pt x="9463" y="148771"/>
                  <a:pt x="2206" y="112667"/>
                  <a:pt x="2206" y="76200"/>
                </a:cubicBezTo>
                <a:cubicBezTo>
                  <a:pt x="2206" y="54128"/>
                  <a:pt x="-7282" y="19375"/>
                  <a:pt x="13092" y="10886"/>
                </a:cubicBezTo>
                <a:cubicBezTo>
                  <a:pt x="50088" y="-4529"/>
                  <a:pt x="93301" y="15182"/>
                  <a:pt x="132835" y="21771"/>
                </a:cubicBezTo>
                <a:cubicBezTo>
                  <a:pt x="137897" y="22615"/>
                  <a:pt x="140092" y="29028"/>
                  <a:pt x="143720" y="32657"/>
                </a:cubicBezTo>
              </a:path>
            </a:pathLst>
          </a:custGeom>
          <a:pattFill prst="dotGrid">
            <a:fgClr>
              <a:schemeClr val="accent1"/>
            </a:fgClr>
            <a:bgClr>
              <a:srgbClr val="FF0000"/>
            </a:bgClr>
          </a:patt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Проголошення німецької імперії</a:t>
            </a:r>
            <a:endParaRPr lang="ru-RU" dirty="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431165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24400"/>
            <a:ext cx="12255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2475" y="4795838"/>
            <a:ext cx="19097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250825" y="6211888"/>
            <a:ext cx="3681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Державна символіка Німецької імперії.</a:t>
            </a:r>
            <a:endParaRPr lang="ru-RU">
              <a:latin typeface="Franklin Gothic Book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643438" y="1412875"/>
            <a:ext cx="4321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Franklin Gothic Book"/>
              </a:rPr>
              <a:t>18 січня 1871 р. у Дзеркальному палаці Версаля було проголошено утворення Німецької імперії.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Franklin Gothic Book"/>
              </a:rPr>
              <a:t>Вільгельм І – імператор Німеччини.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Franklin Gothic Book"/>
              </a:rPr>
              <a:t>До складу Німеччини увійшли всі німецькі землі, крім Австрії.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Franklin Gothic Book"/>
              </a:rPr>
              <a:t>Місцеві князі і королі зберегли свої трони, але погодилися підкорятися спільній конституції та імператору Німеччини.</a:t>
            </a:r>
            <a:endParaRPr lang="ru-RU">
              <a:latin typeface="Franklin Gothic Book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4724400"/>
            <a:ext cx="43211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В Європі утворилася Німецька імперія, яка стала однією з найпотужніших і найвпливовіших держав, стала новим центром сил в Європі.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Реакція та спроба реформ в Австрійській імперії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Перетворення Австрійської імперії на унітарну державу.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Ліквідація регіональної специфіки і самостійності окремих територій.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 Угорщині запроваджувалася цензура, поліцейські формування, австрійська військова присутність.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Повна ізоляція Австрії в Європі.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1853р. – скасування кріпосного права та проведення аграрної реформи.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Збереження рівності усіх перед законом, свободи розпоряджатися майном.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1860р. – відновлення автономії регіонів імперії.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1861р. – скорочення повноважень місцевих парламентів.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1863р. – імперський парламент покинули чеські та польські депутати.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92275" y="2849563"/>
            <a:ext cx="6048375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Причини </a:t>
            </a:r>
            <a:r>
              <a:rPr lang="uk-UA" dirty="0" err="1"/>
              <a:t>австро</a:t>
            </a:r>
            <a:r>
              <a:rPr lang="uk-UA" dirty="0"/>
              <a:t> – угорського зближення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333375"/>
            <a:ext cx="2879725" cy="158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Неоднорідність угорського національного руху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центристи, радикали, пасивний опір)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333375"/>
            <a:ext cx="3097212" cy="158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Наростання національних рухів </a:t>
            </a:r>
            <a:r>
              <a:rPr lang="uk-UA" dirty="0" err="1"/>
              <a:t>слов»янських</a:t>
            </a:r>
            <a:r>
              <a:rPr lang="uk-UA" dirty="0"/>
              <a:t> народів, особливо чехів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4652963"/>
            <a:ext cx="295275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Ослаблення Австрійської імперії та посилення загрози з боку Росії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325" y="4652963"/>
            <a:ext cx="273685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Тактика «пасивного опору» позбавляла угорську еліту брати участь в управлінні країною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 flipH="1">
            <a:off x="4932363" y="1916113"/>
            <a:ext cx="2411412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1763713" y="1916113"/>
            <a:ext cx="2592387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V="1">
            <a:off x="1800225" y="3789363"/>
            <a:ext cx="2339975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0"/>
          </p:cNvCxnSpPr>
          <p:nvPr/>
        </p:nvCxnSpPr>
        <p:spPr>
          <a:xfrm flipH="1" flipV="1">
            <a:off x="5076825" y="3789363"/>
            <a:ext cx="2447925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изначити особливості політичного </a:t>
            </a:r>
            <a:r>
              <a:rPr lang="uk-UA" dirty="0" err="1" smtClean="0"/>
              <a:t>об»єднання</a:t>
            </a:r>
            <a:r>
              <a:rPr lang="uk-UA" dirty="0" smtClean="0"/>
              <a:t> Німеччини;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err="1"/>
              <a:t>в</a:t>
            </a:r>
            <a:r>
              <a:rPr lang="uk-UA" dirty="0" err="1" smtClean="0"/>
              <a:t>ознайомитися</a:t>
            </a:r>
            <a:r>
              <a:rPr lang="uk-UA" dirty="0" smtClean="0"/>
              <a:t> з процесом перетворення Австрійської імперії в дуалістичну монархію;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-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історичними документами, робити висновки; давати характеристику  історичному діячу – Отто фон Бісмарку;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р</a:t>
            </a:r>
            <a:r>
              <a:rPr lang="uk-UA" dirty="0" smtClean="0"/>
              <a:t>озуміти,що для створення могутньої держави необхідна самовіддача всіх верств населення країни та патріотична діяльність видатних історичних постатей.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Дуалістична </a:t>
            </a:r>
            <a:r>
              <a:rPr lang="uk-UA" dirty="0" err="1" smtClean="0"/>
              <a:t>Австро</a:t>
            </a:r>
            <a:r>
              <a:rPr lang="uk-UA" dirty="0" smtClean="0"/>
              <a:t> – угорська монархія 1867р.</a:t>
            </a:r>
            <a:endParaRPr lang="ru-RU" dirty="0"/>
          </a:p>
        </p:txBody>
      </p:sp>
      <p:sp>
        <p:nvSpPr>
          <p:cNvPr id="32770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965200"/>
          </a:xfrm>
        </p:spPr>
        <p:txBody>
          <a:bodyPr/>
          <a:lstStyle/>
          <a:p>
            <a:pPr eaLnBrk="1" hangingPunct="1"/>
            <a:r>
              <a:rPr lang="uk-UA" smtClean="0"/>
              <a:t>Державна символіка Австрії.</a:t>
            </a:r>
            <a:endParaRPr lang="ru-RU" smtClean="0"/>
          </a:p>
        </p:txBody>
      </p:sp>
      <p:sp>
        <p:nvSpPr>
          <p:cNvPr id="32771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036638"/>
          </a:xfrm>
        </p:spPr>
        <p:txBody>
          <a:bodyPr/>
          <a:lstStyle/>
          <a:p>
            <a:pPr eaLnBrk="1" hangingPunct="1"/>
            <a:r>
              <a:rPr lang="uk-UA" smtClean="0"/>
              <a:t>Державна символіка Угорщини.</a:t>
            </a:r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2492375"/>
            <a:ext cx="1746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3813175"/>
            <a:ext cx="14112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88" y="2492375"/>
            <a:ext cx="230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2338" y="3813175"/>
            <a:ext cx="16621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2987675" y="2565400"/>
            <a:ext cx="22320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Franklin Gothic Book"/>
              </a:rPr>
              <a:t>Яка особливість цієї монархії?.</a:t>
            </a:r>
            <a:endParaRPr lang="ru-RU" sz="2800">
              <a:latin typeface="Franklin Gothic Boo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875" y="5373688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Дуалістична монархія – монархія, яка складається з двох частин, кожна з яких має повний суверенітет  у внутрішніх справах, власний парламент, адміністрацію, суд, юстицію. Питання зовнішньої, фінансової та військово – морської   політики перебували у компетенції загальноімперського уряду.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Австро</a:t>
            </a:r>
            <a:r>
              <a:rPr lang="uk-UA" dirty="0" smtClean="0"/>
              <a:t> – </a:t>
            </a:r>
            <a:r>
              <a:rPr lang="uk-UA" dirty="0" err="1" smtClean="0"/>
              <a:t>угорщина</a:t>
            </a:r>
            <a:r>
              <a:rPr lang="uk-UA" dirty="0" smtClean="0"/>
              <a:t>. 1878 – 1918.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341438"/>
            <a:ext cx="5121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9700" y="1341438"/>
            <a:ext cx="3744913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err="1">
                <a:latin typeface="+mn-lt"/>
              </a:rPr>
              <a:t>Богемія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2. </a:t>
            </a:r>
            <a:r>
              <a:rPr lang="ru-RU" dirty="0" err="1">
                <a:latin typeface="+mn-lt"/>
              </a:rPr>
              <a:t>Буковина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3. </a:t>
            </a:r>
            <a:r>
              <a:rPr lang="ru-RU" dirty="0" err="1">
                <a:latin typeface="+mn-lt"/>
              </a:rPr>
              <a:t>Каринтія</a:t>
            </a:r>
            <a:r>
              <a:rPr lang="ru-RU" dirty="0">
                <a:latin typeface="+mn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4. </a:t>
            </a:r>
            <a:r>
              <a:rPr lang="ru-RU" dirty="0" err="1">
                <a:latin typeface="+mn-lt"/>
              </a:rPr>
              <a:t>Крайна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5. </a:t>
            </a:r>
            <a:r>
              <a:rPr lang="ru-RU" dirty="0" err="1">
                <a:latin typeface="+mn-lt"/>
              </a:rPr>
              <a:t>Далмація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6. </a:t>
            </a:r>
            <a:r>
              <a:rPr lang="ru-RU" dirty="0" err="1">
                <a:latin typeface="+mn-lt"/>
              </a:rPr>
              <a:t>Галичина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Лодомерія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7. </a:t>
            </a:r>
            <a:r>
              <a:rPr lang="ru-RU" dirty="0" err="1">
                <a:latin typeface="+mn-lt"/>
              </a:rPr>
              <a:t>Австрійське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Примор'є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8. </a:t>
            </a:r>
            <a:r>
              <a:rPr lang="ru-RU" dirty="0" err="1">
                <a:latin typeface="+mn-lt"/>
              </a:rPr>
              <a:t>Нижня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Австрія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9. </a:t>
            </a:r>
            <a:r>
              <a:rPr lang="ru-RU" dirty="0" err="1">
                <a:latin typeface="+mn-lt"/>
              </a:rPr>
              <a:t>Моравія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10. Зальцбург,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11. </a:t>
            </a:r>
            <a:r>
              <a:rPr lang="ru-RU" dirty="0" err="1">
                <a:latin typeface="+mn-lt"/>
              </a:rPr>
              <a:t>Австрійська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Сілезія</a:t>
            </a:r>
            <a:r>
              <a:rPr lang="ru-RU" dirty="0">
                <a:latin typeface="+mn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12. </a:t>
            </a:r>
            <a:r>
              <a:rPr lang="ru-RU" dirty="0" err="1">
                <a:latin typeface="+mn-lt"/>
              </a:rPr>
              <a:t>Штирія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13. </a:t>
            </a:r>
            <a:r>
              <a:rPr lang="ru-RU" dirty="0" err="1">
                <a:latin typeface="+mn-lt"/>
              </a:rPr>
              <a:t>Тіроль</a:t>
            </a:r>
            <a:r>
              <a:rPr lang="ru-RU" dirty="0">
                <a:latin typeface="+mn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14. </a:t>
            </a:r>
            <a:r>
              <a:rPr lang="ru-RU" dirty="0" err="1">
                <a:latin typeface="+mn-lt"/>
              </a:rPr>
              <a:t>Верхня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Австрія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15. </a:t>
            </a:r>
            <a:r>
              <a:rPr lang="ru-RU" dirty="0" err="1">
                <a:latin typeface="+mn-lt"/>
              </a:rPr>
              <a:t>Форарльберґ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16. </a:t>
            </a:r>
            <a:r>
              <a:rPr lang="ru-RU" dirty="0" err="1">
                <a:latin typeface="+mn-lt"/>
              </a:rPr>
              <a:t>Угорщина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17. </a:t>
            </a:r>
            <a:r>
              <a:rPr lang="ru-RU" dirty="0" err="1">
                <a:latin typeface="+mn-lt"/>
              </a:rPr>
              <a:t>Хорватія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Славонія</a:t>
            </a:r>
            <a:r>
              <a:rPr lang="ru-RU" dirty="0"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18. </a:t>
            </a:r>
            <a:r>
              <a:rPr lang="ru-RU" dirty="0" err="1">
                <a:latin typeface="+mn-lt"/>
              </a:rPr>
              <a:t>Боснія</a:t>
            </a:r>
            <a:r>
              <a:rPr lang="ru-RU" dirty="0">
                <a:latin typeface="+mn-lt"/>
              </a:rPr>
              <a:t> і Герцеговина).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0800"/>
            <a:ext cx="8713787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 Я завжди радів, якщо мені вдавалося яким би то не було шляхом хоча б на три кроки наблизитися до об»єднання Німеччини». Які засоби використовував О.Бісмарк для об»єднання Німеччини?</a:t>
            </a:r>
          </a:p>
          <a:p>
            <a:pPr eaLnBrk="1" hangingPunct="1"/>
            <a:r>
              <a:rPr lang="ru-RU" smtClean="0"/>
              <a:t>Яким шляхом відбулося об»єднання Німеччини?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Роздробленість Німеччини та боротьба Пруссії та Австрії за гегемонію і її об»єднанні.</a:t>
            </a:r>
          </a:p>
          <a:p>
            <a:pPr eaLnBrk="1" hangingPunct="1"/>
            <a:r>
              <a:rPr lang="uk-UA" smtClean="0"/>
              <a:t>Об»єднання Німеччини в 1871 році.</a:t>
            </a:r>
          </a:p>
          <a:p>
            <a:pPr eaLnBrk="1" hangingPunct="1"/>
            <a:r>
              <a:rPr lang="uk-UA" smtClean="0"/>
              <a:t>Перетворення Австрійської імперії на дуалістичну монархію.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і</a:t>
            </a:r>
            <a:r>
              <a:rPr lang="uk-UA" dirty="0" smtClean="0"/>
              <a:t>мперія;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у</a:t>
            </a:r>
            <a:r>
              <a:rPr lang="uk-UA" dirty="0" smtClean="0"/>
              <a:t>нітарна держава;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д</a:t>
            </a:r>
            <a:r>
              <a:rPr lang="uk-UA" dirty="0" smtClean="0"/>
              <a:t>уалістична монархія;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к</a:t>
            </a:r>
            <a:r>
              <a:rPr lang="uk-UA" dirty="0" smtClean="0"/>
              <a:t>онституційний конфлікт;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к</a:t>
            </a:r>
            <a:r>
              <a:rPr lang="uk-UA" dirty="0" smtClean="0"/>
              <a:t>онсервативна політика;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1867р. – створення </a:t>
            </a:r>
            <a:r>
              <a:rPr lang="uk-UA" dirty="0" err="1" smtClean="0"/>
              <a:t>Австро</a:t>
            </a:r>
            <a:r>
              <a:rPr lang="uk-UA" dirty="0" smtClean="0"/>
              <a:t> – Угорської імперії;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1866 – 1867рр. – утворення </a:t>
            </a:r>
            <a:r>
              <a:rPr lang="uk-UA" dirty="0" err="1" smtClean="0"/>
              <a:t>Північно</a:t>
            </a:r>
            <a:r>
              <a:rPr lang="uk-UA" dirty="0" smtClean="0"/>
              <a:t> – німецького союзу;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1870 – 1871 рр. – франко – прусська війна;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 січня 1871 р. – проголошення Німецької імперії.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« Я завжди радів, якщо мені вдавалося яким би то не було шляхом хоча б на три кроки наблизитися до об»єднання Німеччини». Які засоби використовував О.Бісмарк для об»єднання Німеччини?</a:t>
            </a:r>
          </a:p>
          <a:p>
            <a:pPr eaLnBrk="1" hangingPunct="1"/>
            <a:r>
              <a:rPr lang="uk-UA" smtClean="0"/>
              <a:t>Яким шляхом відбулося об»єднання Німеччини?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Показати на карті німецькі держави та Австрійську імперію.</a:t>
            </a:r>
          </a:p>
          <a:p>
            <a:pPr eaLnBrk="1" hangingPunct="1"/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Які були підсумки революції 1848 – 1849 років для Німеччини?</a:t>
            </a:r>
          </a:p>
          <a:p>
            <a:pPr eaLnBrk="1" hangingPunct="1"/>
            <a:r>
              <a:rPr lang="uk-UA" smtClean="0"/>
              <a:t>Які були підсумки революції 1848 – 1849 років для Австрійської імперії?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8829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Революція 1848-1849 років у Німеччині не досягла своєї мети – національного </a:t>
            </a:r>
            <a:r>
              <a:rPr lang="uk-UA" dirty="0" err="1" smtClean="0"/>
              <a:t>об»єднання</a:t>
            </a:r>
            <a:r>
              <a:rPr lang="uk-UA" dirty="0" smtClean="0"/>
              <a:t> та ліквідації феодальних пережитків.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Революція 1848 – 1849 років у Австрійській імперії зазнала поразки, сприяла ліквідації кріпацтва та  посиленню реакції, активізації національно – визвольного руху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4724400"/>
            <a:ext cx="84248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Franklin Gothic Book"/>
              </a:rPr>
              <a:t> </a:t>
            </a:r>
            <a:r>
              <a:rPr lang="uk-UA" sz="2800">
                <a:latin typeface="Franklin Gothic Book"/>
              </a:rPr>
              <a:t>Яке головне завдання стояло перед німецьким народом?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800">
                <a:latin typeface="Franklin Gothic Book"/>
              </a:rPr>
              <a:t> Яка держава могла очолити процес об»єднання німецьких держав? Чому?</a:t>
            </a:r>
            <a:endParaRPr lang="ru-RU" sz="28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4716463" y="1484313"/>
            <a:ext cx="0" cy="1800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838325" y="3357563"/>
            <a:ext cx="5327650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Передумови </a:t>
            </a:r>
            <a:r>
              <a:rPr lang="uk-UA" dirty="0" err="1"/>
              <a:t>об»єднання</a:t>
            </a:r>
            <a:r>
              <a:rPr lang="uk-UA"/>
              <a:t> Німеччини</a:t>
            </a: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388" y="404813"/>
            <a:ext cx="28797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Завершення промислового перевороту,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ІІІ місце в світі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6600" y="404813"/>
            <a:ext cx="28797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Зміни в соціальній структурі суспільства, де провідну роль посіли підприємці та фінансисти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688" y="404813"/>
            <a:ext cx="2519362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Поліпшення становища робітників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3613" y="2133600"/>
            <a:ext cx="453707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Діяльність Митного союзу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55650" y="1484313"/>
            <a:ext cx="1223963" cy="1800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948488" y="1557338"/>
            <a:ext cx="1511300" cy="172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1638" y="270827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979613" y="4724400"/>
            <a:ext cx="511333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Шляхи </a:t>
            </a:r>
            <a:r>
              <a:rPr lang="uk-UA" dirty="0" err="1"/>
              <a:t>об»єднання</a:t>
            </a:r>
            <a:r>
              <a:rPr lang="uk-UA" dirty="0"/>
              <a:t> Німеччини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388" y="5661025"/>
            <a:ext cx="19446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/>
              <a:t>Малонімецький</a:t>
            </a:r>
            <a:r>
              <a:rPr lang="uk-UA" sz="1600" dirty="0"/>
              <a:t>, під верховенством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Пруссії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84438" y="5661025"/>
            <a:ext cx="194310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/>
              <a:t>Великонімецький</a:t>
            </a:r>
            <a:r>
              <a:rPr lang="uk-UA" sz="1600" dirty="0"/>
              <a:t>, під </a:t>
            </a:r>
            <a:r>
              <a:rPr lang="uk-UA" sz="1600" dirty="0" err="1"/>
              <a:t>верховнеством</a:t>
            </a:r>
            <a:r>
              <a:rPr lang="uk-UA" sz="1600" dirty="0"/>
              <a:t> Австрії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7900" y="5661025"/>
            <a:ext cx="1982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Революція «знизу»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19925" y="5732463"/>
            <a:ext cx="1873250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Революція «згори»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7" idx="2"/>
          </p:cNvCxnSpPr>
          <p:nvPr/>
        </p:nvCxnSpPr>
        <p:spPr>
          <a:xfrm flipH="1">
            <a:off x="2124075" y="5229225"/>
            <a:ext cx="2411413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2"/>
          </p:cNvCxnSpPr>
          <p:nvPr/>
        </p:nvCxnSpPr>
        <p:spPr>
          <a:xfrm flipH="1">
            <a:off x="3635375" y="5229225"/>
            <a:ext cx="900113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</p:cNvCxnSpPr>
          <p:nvPr/>
        </p:nvCxnSpPr>
        <p:spPr>
          <a:xfrm>
            <a:off x="4535488" y="5229225"/>
            <a:ext cx="828675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2"/>
          </p:cNvCxnSpPr>
          <p:nvPr/>
        </p:nvCxnSpPr>
        <p:spPr>
          <a:xfrm>
            <a:off x="4535488" y="5229225"/>
            <a:ext cx="2557462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790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51</cp:revision>
  <dcterms:modified xsi:type="dcterms:W3CDTF">2012-04-21T17:48:41Z</dcterms:modified>
</cp:coreProperties>
</file>