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86" r:id="rId5"/>
    <p:sldId id="299" r:id="rId6"/>
    <p:sldId id="296" r:id="rId7"/>
    <p:sldId id="288" r:id="rId8"/>
    <p:sldId id="298" r:id="rId9"/>
    <p:sldId id="289" r:id="rId10"/>
    <p:sldId id="290" r:id="rId11"/>
    <p:sldId id="287" r:id="rId12"/>
    <p:sldId id="291" r:id="rId13"/>
    <p:sldId id="300" r:id="rId14"/>
    <p:sldId id="30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8B204-034C-468A-A9CF-FA96EE3D603F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C789-1FFF-4B6B-8DE7-3F18D9E99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6C2A-FFC5-45E8-A996-AA7DC5C543E4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6B70-6417-47AC-8746-8DC88AA70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F82D-89F9-4243-A8EC-295FB4016CE0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A1E8-65AB-4742-AA61-49B7BD431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6CC-C476-4184-B30A-29956677924C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7213-286E-4294-8753-E2A46D56C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E48F-9576-484F-AB89-02C0C1BA19B9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6D97-C1A8-4007-A43C-BDB18C51A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E495-05C4-4B26-81BC-D7F828CB3C08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3FE2-CB8B-4000-9DDF-8BA73A313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AFEF-48E4-4828-901F-2A7AFD21DD95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8812-5D57-438D-9D82-0222CD56F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21F16-BC98-4484-B948-B175EF06789D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CE90-EECB-49FA-A490-BE5690C0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2F77-2F66-431A-B316-F8433343FD3B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EDB9-90A9-49A0-8379-2F1A5A6C5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245A5-59B0-4FA0-BE22-81EB4B73EC3D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7CBD-163F-488C-A349-5F51C6594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5FD8-8860-419C-A589-C649A3D37AA7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A729-53B6-403C-A4D3-3463D14E3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4AE2DC-1194-47E3-8423-FDCEEAD85350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0473C5-2985-4439-B300-C953CBB30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США в 1877 – 1900роках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Расова політика. Юридичне оформлення сегрегації на півдні США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Хоча</a:t>
            </a:r>
            <a:r>
              <a:rPr lang="ru-RU" dirty="0"/>
              <a:t> 14-та і 15-та поправки до </a:t>
            </a:r>
            <a:r>
              <a:rPr lang="ru-RU" dirty="0" err="1"/>
              <a:t>Конституції</a:t>
            </a:r>
            <a:r>
              <a:rPr lang="ru-RU" dirty="0"/>
              <a:t> США надавали </a:t>
            </a:r>
            <a:r>
              <a:rPr lang="ru-RU" dirty="0" err="1"/>
              <a:t>темношкірому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громадянські</a:t>
            </a:r>
            <a:r>
              <a:rPr lang="ru-RU" dirty="0"/>
              <a:t> права,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рівноправності</a:t>
            </a:r>
            <a:r>
              <a:rPr lang="ru-RU" dirty="0"/>
              <a:t> </a:t>
            </a:r>
            <a:r>
              <a:rPr lang="ru-RU" dirty="0" err="1"/>
              <a:t>колишні</a:t>
            </a:r>
            <a:r>
              <a:rPr lang="ru-RU" dirty="0"/>
              <a:t> </a:t>
            </a:r>
            <a:r>
              <a:rPr lang="ru-RU" dirty="0" err="1"/>
              <a:t>раби</a:t>
            </a:r>
            <a:r>
              <a:rPr lang="ru-RU" dirty="0"/>
              <a:t> так і не </a:t>
            </a:r>
            <a:r>
              <a:rPr lang="ru-RU" dirty="0" err="1"/>
              <a:t>домоглися</a:t>
            </a:r>
            <a:r>
              <a:rPr lang="ru-RU" dirty="0"/>
              <a:t>. </a:t>
            </a:r>
            <a:r>
              <a:rPr lang="ru-RU" dirty="0" err="1"/>
              <a:t>Прийняті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південних</a:t>
            </a:r>
            <a:r>
              <a:rPr lang="ru-RU" dirty="0"/>
              <a:t> штатах «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кодекси</a:t>
            </a:r>
            <a:r>
              <a:rPr lang="ru-RU" dirty="0"/>
              <a:t>» узаконили режим </a:t>
            </a:r>
            <a:r>
              <a:rPr lang="ru-RU" dirty="0" err="1"/>
              <a:t>расової</a:t>
            </a:r>
            <a:r>
              <a:rPr lang="ru-RU" dirty="0"/>
              <a:t> </a:t>
            </a:r>
            <a:r>
              <a:rPr lang="ru-RU" dirty="0" err="1"/>
              <a:t>сегрегації</a:t>
            </a:r>
            <a:r>
              <a:rPr lang="ru-RU" dirty="0"/>
              <a:t> -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правами </a:t>
            </a:r>
            <a:r>
              <a:rPr lang="ru-RU" dirty="0" err="1"/>
              <a:t>афроамериканців</a:t>
            </a:r>
            <a:r>
              <a:rPr lang="ru-RU" dirty="0"/>
              <a:t> і </a:t>
            </a:r>
            <a:r>
              <a:rPr lang="ru-RU" dirty="0" err="1"/>
              <a:t>білих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 У </a:t>
            </a:r>
            <a:r>
              <a:rPr lang="ru-RU" dirty="0" err="1"/>
              <a:t>лікарнях</a:t>
            </a:r>
            <a:r>
              <a:rPr lang="ru-RU" dirty="0"/>
              <a:t> </a:t>
            </a:r>
            <a:r>
              <a:rPr lang="ru-RU" dirty="0" err="1"/>
              <a:t>створювалися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 для </a:t>
            </a:r>
            <a:r>
              <a:rPr lang="ru-RU" dirty="0" err="1"/>
              <a:t>чорношкірих</a:t>
            </a:r>
            <a:r>
              <a:rPr lang="ru-RU" dirty="0"/>
              <a:t> і </a:t>
            </a:r>
            <a:r>
              <a:rPr lang="ru-RU" dirty="0" err="1"/>
              <a:t>білих</a:t>
            </a:r>
            <a:r>
              <a:rPr lang="ru-RU" dirty="0"/>
              <a:t>, у </a:t>
            </a:r>
            <a:r>
              <a:rPr lang="ru-RU" dirty="0" err="1"/>
              <a:t>поїздах</a:t>
            </a:r>
            <a:r>
              <a:rPr lang="ru-RU" dirty="0"/>
              <a:t>, ресторанах, театрах -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штатах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заборонено </a:t>
            </a:r>
            <a:r>
              <a:rPr lang="ru-RU" dirty="0" err="1"/>
              <a:t>змішані</a:t>
            </a:r>
            <a:r>
              <a:rPr lang="ru-RU" dirty="0"/>
              <a:t> </a:t>
            </a:r>
            <a:r>
              <a:rPr lang="ru-RU" dirty="0" err="1"/>
              <a:t>шлюби</a:t>
            </a:r>
            <a:r>
              <a:rPr lang="ru-RU" dirty="0"/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Дискримінації</a:t>
            </a:r>
            <a:r>
              <a:rPr lang="ru-RU" dirty="0"/>
              <a:t> </a:t>
            </a:r>
            <a:r>
              <a:rPr lang="ru-RU" dirty="0" err="1"/>
              <a:t>піддавалися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корінні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Америки - </a:t>
            </a:r>
            <a:r>
              <a:rPr lang="ru-RU" dirty="0" err="1"/>
              <a:t>індіанці</a:t>
            </a:r>
            <a:r>
              <a:rPr lang="ru-RU" dirty="0"/>
              <a:t>. </a:t>
            </a:r>
            <a:r>
              <a:rPr lang="ru-RU" dirty="0" err="1"/>
              <a:t>Вцілілим</a:t>
            </a:r>
            <a:r>
              <a:rPr lang="ru-RU" dirty="0"/>
              <a:t> </a:t>
            </a:r>
            <a:r>
              <a:rPr lang="ru-RU" dirty="0" err="1"/>
              <a:t>індіанським</a:t>
            </a:r>
            <a:r>
              <a:rPr lang="ru-RU" dirty="0"/>
              <a:t> племенам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відведено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районах -</a:t>
            </a:r>
            <a:r>
              <a:rPr lang="ru-RU" dirty="0" err="1"/>
              <a:t>резервації</a:t>
            </a:r>
            <a:r>
              <a:rPr lang="ru-RU" dirty="0"/>
              <a:t>. Але </a:t>
            </a:r>
            <a:r>
              <a:rPr lang="ru-RU" dirty="0" err="1"/>
              <a:t>незабаром</a:t>
            </a:r>
            <a:r>
              <a:rPr lang="ru-RU" dirty="0"/>
              <a:t> і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знадобилися</a:t>
            </a:r>
            <a:r>
              <a:rPr lang="ru-RU" dirty="0"/>
              <a:t> </a:t>
            </a:r>
            <a:r>
              <a:rPr lang="ru-RU" dirty="0" err="1"/>
              <a:t>федеральній</a:t>
            </a:r>
            <a:r>
              <a:rPr lang="ru-RU" dirty="0"/>
              <a:t> </a:t>
            </a:r>
            <a:r>
              <a:rPr lang="ru-RU" dirty="0" err="1"/>
              <a:t>владі</a:t>
            </a:r>
            <a:r>
              <a:rPr lang="ru-RU" dirty="0"/>
              <a:t>. У 1887 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закон </a:t>
            </a:r>
            <a:r>
              <a:rPr lang="ru-RU" dirty="0" err="1"/>
              <a:t>Дауеса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індіанців</a:t>
            </a:r>
            <a:r>
              <a:rPr lang="ru-RU" dirty="0"/>
              <a:t> </a:t>
            </a:r>
            <a:r>
              <a:rPr lang="ru-RU" dirty="0" err="1"/>
              <a:t>позбавили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земель,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залишалися</a:t>
            </a:r>
            <a:r>
              <a:rPr lang="ru-RU" dirty="0"/>
              <a:t> в них. Лише в </a:t>
            </a:r>
            <a:r>
              <a:rPr lang="ru-RU" dirty="0" err="1" smtClean="0"/>
              <a:t>Оклахомі</a:t>
            </a:r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втратили</a:t>
            </a:r>
            <a:r>
              <a:rPr lang="ru-RU" dirty="0"/>
              <a:t> за 20 </a:t>
            </a:r>
            <a:r>
              <a:rPr lang="ru-RU" dirty="0" err="1"/>
              <a:t>років</a:t>
            </a:r>
            <a:r>
              <a:rPr lang="ru-RU" dirty="0"/>
              <a:t> 90 %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Расистська організація </a:t>
            </a:r>
            <a:r>
              <a:rPr lang="uk-UA" dirty="0" err="1" smtClean="0"/>
              <a:t>ку-</a:t>
            </a:r>
            <a:r>
              <a:rPr lang="uk-UA" dirty="0" smtClean="0"/>
              <a:t> </a:t>
            </a:r>
            <a:r>
              <a:rPr lang="uk-UA" dirty="0" err="1" smtClean="0"/>
              <a:t>клукс</a:t>
            </a:r>
            <a:r>
              <a:rPr lang="uk-UA" dirty="0" smtClean="0"/>
              <a:t> - клан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838" y="1268413"/>
            <a:ext cx="5211762" cy="5453062"/>
          </a:xfrm>
        </p:spPr>
        <p:txBody>
          <a:bodyPr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/>
              <a:t>"... </a:t>
            </a:r>
            <a:r>
              <a:rPr lang="ru-RU" sz="2900" dirty="0"/>
              <a:t>Ку-клукс-клан, </a:t>
            </a:r>
            <a:r>
              <a:rPr lang="ru-RU" sz="2900" dirty="0" err="1"/>
              <a:t>або</a:t>
            </a:r>
            <a:r>
              <a:rPr lang="ru-RU" sz="2900" dirty="0"/>
              <a:t> Невидима </a:t>
            </a:r>
            <a:r>
              <a:rPr lang="ru-RU" sz="2900" dirty="0" err="1"/>
              <a:t>Імперія</a:t>
            </a:r>
            <a:r>
              <a:rPr lang="ru-RU" sz="2900" dirty="0"/>
              <a:t> </a:t>
            </a:r>
            <a:r>
              <a:rPr lang="ru-RU" sz="2900" dirty="0" err="1"/>
              <a:t>Півдня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включає</a:t>
            </a:r>
            <a:r>
              <a:rPr lang="ru-RU" sz="2900" dirty="0"/>
              <a:t> в себе </a:t>
            </a:r>
            <a:r>
              <a:rPr lang="ru-RU" sz="2900" dirty="0" err="1"/>
              <a:t>велику</a:t>
            </a:r>
            <a:r>
              <a:rPr lang="ru-RU" sz="2900" dirty="0"/>
              <a:t> </a:t>
            </a:r>
            <a:r>
              <a:rPr lang="ru-RU" sz="2900" dirty="0" err="1"/>
              <a:t>кількість</a:t>
            </a:r>
            <a:r>
              <a:rPr lang="ru-RU" sz="2900" dirty="0"/>
              <a:t> людей самих </a:t>
            </a:r>
            <a:r>
              <a:rPr lang="ru-RU" sz="2900" dirty="0" err="1"/>
              <a:t>різних</a:t>
            </a:r>
            <a:r>
              <a:rPr lang="ru-RU" sz="2900" dirty="0"/>
              <a:t> </a:t>
            </a:r>
            <a:r>
              <a:rPr lang="ru-RU" sz="2900" dirty="0" err="1"/>
              <a:t>класів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володіє</a:t>
            </a:r>
            <a:r>
              <a:rPr lang="ru-RU" sz="2900" dirty="0"/>
              <a:t> </a:t>
            </a:r>
            <a:r>
              <a:rPr lang="ru-RU" sz="2900" dirty="0" err="1"/>
              <a:t>власною</a:t>
            </a:r>
            <a:r>
              <a:rPr lang="ru-RU" sz="2900" dirty="0"/>
              <a:t> </a:t>
            </a:r>
            <a:r>
              <a:rPr lang="ru-RU" sz="2900" dirty="0" err="1"/>
              <a:t>конституцією</a:t>
            </a:r>
            <a:r>
              <a:rPr lang="ru-RU" sz="2900" dirty="0"/>
              <a:t> і законами, </a:t>
            </a:r>
            <a:r>
              <a:rPr lang="ru-RU" sz="2900" dirty="0" err="1"/>
              <a:t>здійснює</a:t>
            </a:r>
            <a:r>
              <a:rPr lang="ru-RU" sz="2900" dirty="0"/>
              <a:t> </a:t>
            </a:r>
            <a:r>
              <a:rPr lang="ru-RU" sz="2900" dirty="0" err="1"/>
              <a:t>насильницькі</a:t>
            </a:r>
            <a:r>
              <a:rPr lang="ru-RU" sz="2900" dirty="0"/>
              <a:t> </a:t>
            </a:r>
            <a:r>
              <a:rPr lang="ru-RU" sz="2900" dirty="0" err="1"/>
              <a:t>дії</a:t>
            </a:r>
            <a:r>
              <a:rPr lang="ru-RU" sz="2900" dirty="0"/>
              <a:t>, </a:t>
            </a:r>
            <a:r>
              <a:rPr lang="ru-RU" sz="2900" dirty="0" err="1"/>
              <a:t>спрямовані</a:t>
            </a:r>
            <a:r>
              <a:rPr lang="ru-RU" sz="2900" dirty="0"/>
              <a:t> </a:t>
            </a:r>
            <a:r>
              <a:rPr lang="ru-RU" sz="2900" dirty="0" err="1"/>
              <a:t>проти</a:t>
            </a:r>
            <a:r>
              <a:rPr lang="ru-RU" sz="2900" dirty="0"/>
              <a:t> </a:t>
            </a:r>
            <a:r>
              <a:rPr lang="ru-RU" sz="2900" dirty="0" err="1"/>
              <a:t>членів</a:t>
            </a:r>
            <a:r>
              <a:rPr lang="ru-RU" sz="2900" dirty="0"/>
              <a:t> </a:t>
            </a:r>
            <a:r>
              <a:rPr lang="ru-RU" sz="2900" dirty="0" err="1"/>
              <a:t>Республіканської</a:t>
            </a:r>
            <a:r>
              <a:rPr lang="ru-RU" sz="2900" dirty="0"/>
              <a:t> </a:t>
            </a:r>
            <a:r>
              <a:rPr lang="ru-RU" sz="2900" dirty="0" err="1"/>
              <a:t>партії</a:t>
            </a:r>
            <a:r>
              <a:rPr lang="ru-RU" sz="2900" dirty="0"/>
              <a:t>. Члени Клану </a:t>
            </a:r>
            <a:r>
              <a:rPr lang="ru-RU" sz="2900" dirty="0" err="1"/>
              <a:t>вриваються</a:t>
            </a:r>
            <a:r>
              <a:rPr lang="ru-RU" sz="2900" dirty="0"/>
              <a:t> в </a:t>
            </a:r>
            <a:r>
              <a:rPr lang="ru-RU" sz="2900" dirty="0" err="1"/>
              <a:t>будинки</a:t>
            </a:r>
            <a:r>
              <a:rPr lang="ru-RU" sz="2900" dirty="0"/>
              <a:t> </a:t>
            </a:r>
            <a:r>
              <a:rPr lang="ru-RU" sz="2900" dirty="0" err="1"/>
              <a:t>чорношкірого</a:t>
            </a:r>
            <a:r>
              <a:rPr lang="ru-RU" sz="2900" dirty="0"/>
              <a:t> </a:t>
            </a:r>
            <a:r>
              <a:rPr lang="ru-RU" sz="2900" dirty="0" err="1"/>
              <a:t>населення</a:t>
            </a:r>
            <a:r>
              <a:rPr lang="ru-RU" sz="2900" dirty="0"/>
              <a:t> з метою грабежу, </a:t>
            </a:r>
            <a:r>
              <a:rPr lang="ru-RU" sz="2900" dirty="0" err="1"/>
              <a:t>насильства</a:t>
            </a:r>
            <a:r>
              <a:rPr lang="ru-RU" sz="2900" dirty="0"/>
              <a:t> й </a:t>
            </a:r>
            <a:r>
              <a:rPr lang="ru-RU" sz="2900" dirty="0" err="1"/>
              <a:t>убивства</a:t>
            </a:r>
            <a:r>
              <a:rPr lang="ru-RU" sz="2900" dirty="0"/>
              <a:t> </a:t>
            </a:r>
            <a:r>
              <a:rPr lang="ru-RU" sz="2900" dirty="0" err="1"/>
              <a:t>законослухняних</a:t>
            </a:r>
            <a:r>
              <a:rPr lang="ru-RU" sz="2900" dirty="0"/>
              <a:t> </a:t>
            </a:r>
            <a:r>
              <a:rPr lang="ru-RU" sz="2900" dirty="0" err="1"/>
              <a:t>громадян</a:t>
            </a:r>
            <a:r>
              <a:rPr lang="ru-RU" sz="2900" dirty="0"/>
              <a:t> ..."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300" dirty="0"/>
              <a:t>20 </a:t>
            </a:r>
            <a:r>
              <a:rPr lang="ru-RU" sz="3300" dirty="0" err="1"/>
              <a:t>квітня</a:t>
            </a:r>
            <a:r>
              <a:rPr lang="ru-RU" sz="3300" dirty="0"/>
              <a:t> </a:t>
            </a:r>
            <a:r>
              <a:rPr lang="ru-RU" sz="3300" dirty="0" smtClean="0"/>
              <a:t>1871р.  </a:t>
            </a:r>
            <a:r>
              <a:rPr lang="ru-RU" sz="3300" dirty="0" err="1"/>
              <a:t>Конгрес</a:t>
            </a:r>
            <a:r>
              <a:rPr lang="ru-RU" sz="3300" dirty="0"/>
              <a:t> США </a:t>
            </a:r>
            <a:r>
              <a:rPr lang="ru-RU" sz="3300" dirty="0" err="1"/>
              <a:t>видав</a:t>
            </a:r>
            <a:r>
              <a:rPr lang="ru-RU" sz="3300" dirty="0"/>
              <a:t> закон, </a:t>
            </a:r>
            <a:r>
              <a:rPr lang="ru-RU" sz="3300" dirty="0" err="1"/>
              <a:t>спрямований</a:t>
            </a:r>
            <a:r>
              <a:rPr lang="ru-RU" sz="3300" dirty="0"/>
              <a:t> на </a:t>
            </a:r>
            <a:r>
              <a:rPr lang="ru-RU" sz="3300" dirty="0" err="1"/>
              <a:t>припинення</a:t>
            </a:r>
            <a:r>
              <a:rPr lang="ru-RU" sz="3300" dirty="0"/>
              <a:t> </a:t>
            </a:r>
            <a:r>
              <a:rPr lang="ru-RU" sz="3300" dirty="0" err="1"/>
              <a:t>діяльності</a:t>
            </a:r>
            <a:r>
              <a:rPr lang="ru-RU" sz="3300" dirty="0"/>
              <a:t> ку-клукс-клану. </a:t>
            </a:r>
            <a:r>
              <a:rPr lang="ru-RU" sz="3300" dirty="0" err="1"/>
              <a:t>Він</a:t>
            </a:r>
            <a:r>
              <a:rPr lang="ru-RU" sz="3300" dirty="0"/>
              <a:t> давав </a:t>
            </a:r>
            <a:r>
              <a:rPr lang="ru-RU" sz="3300" dirty="0" err="1"/>
              <a:t>президентові</a:t>
            </a:r>
            <a:r>
              <a:rPr lang="ru-RU" sz="3300" dirty="0"/>
              <a:t> </a:t>
            </a:r>
            <a:r>
              <a:rPr lang="ru-RU" sz="3300" dirty="0" err="1"/>
              <a:t>повноваження</a:t>
            </a:r>
            <a:r>
              <a:rPr lang="ru-RU" sz="3300" dirty="0"/>
              <a:t> </a:t>
            </a:r>
            <a:r>
              <a:rPr lang="ru-RU" sz="3300" dirty="0" err="1"/>
              <a:t>скасовувати</a:t>
            </a:r>
            <a:r>
              <a:rPr lang="ru-RU" sz="3300" dirty="0"/>
              <a:t> право </a:t>
            </a:r>
            <a:r>
              <a:rPr lang="ru-RU" sz="3300" dirty="0" err="1"/>
              <a:t>особистої</a:t>
            </a:r>
            <a:r>
              <a:rPr lang="ru-RU" sz="3300" dirty="0"/>
              <a:t> </a:t>
            </a:r>
            <a:r>
              <a:rPr lang="ru-RU" sz="3300" dirty="0" err="1"/>
              <a:t>недоторканності</a:t>
            </a:r>
            <a:r>
              <a:rPr lang="ru-RU" sz="3300" dirty="0"/>
              <a:t> і </a:t>
            </a:r>
            <a:r>
              <a:rPr lang="ru-RU" sz="3300" dirty="0" err="1"/>
              <a:t>вдаватися</a:t>
            </a:r>
            <a:r>
              <a:rPr lang="ru-RU" sz="3300" dirty="0"/>
              <a:t> до </a:t>
            </a:r>
            <a:r>
              <a:rPr lang="ru-RU" sz="3300" dirty="0" err="1"/>
              <a:t>зброї</a:t>
            </a:r>
            <a:r>
              <a:rPr lang="ru-RU" sz="3300" dirty="0"/>
              <a:t> для </a:t>
            </a:r>
            <a:r>
              <a:rPr lang="ru-RU" sz="3300" dirty="0" err="1"/>
              <a:t>підтримки</a:t>
            </a:r>
            <a:r>
              <a:rPr lang="ru-RU" sz="3300" dirty="0"/>
              <a:t> </a:t>
            </a:r>
            <a:r>
              <a:rPr lang="ru-RU" sz="3300" dirty="0" err="1"/>
              <a:t>законів</a:t>
            </a:r>
            <a:r>
              <a:rPr lang="ru-RU" sz="3300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33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300" dirty="0"/>
              <a:t>Коли ку-клукс-клан в </a:t>
            </a:r>
            <a:r>
              <a:rPr lang="ru-RU" sz="3300" dirty="0" err="1"/>
              <a:t>черговий</a:t>
            </a:r>
            <a:r>
              <a:rPr lang="ru-RU" sz="3300" dirty="0"/>
              <a:t> раз став </a:t>
            </a:r>
            <a:r>
              <a:rPr lang="ru-RU" sz="3300" dirty="0" err="1"/>
              <a:t>творити</a:t>
            </a:r>
            <a:r>
              <a:rPr lang="ru-RU" sz="3300" dirty="0"/>
              <a:t> </a:t>
            </a:r>
            <a:r>
              <a:rPr lang="ru-RU" sz="3300" dirty="0" err="1"/>
              <a:t>безчинства</a:t>
            </a:r>
            <a:r>
              <a:rPr lang="ru-RU" sz="3300" dirty="0"/>
              <a:t> і </a:t>
            </a:r>
            <a:r>
              <a:rPr lang="ru-RU" sz="3300" dirty="0" err="1"/>
              <a:t>насильства</a:t>
            </a:r>
            <a:r>
              <a:rPr lang="ru-RU" sz="3300" dirty="0"/>
              <a:t> в </a:t>
            </a:r>
            <a:r>
              <a:rPr lang="ru-RU" sz="3300" dirty="0" err="1"/>
              <a:t>жовтні</a:t>
            </a:r>
            <a:r>
              <a:rPr lang="ru-RU" sz="3300" dirty="0"/>
              <a:t> 1871 року, президент </a:t>
            </a:r>
            <a:r>
              <a:rPr lang="ru-RU" sz="3300" dirty="0" err="1"/>
              <a:t>оголосив</a:t>
            </a:r>
            <a:r>
              <a:rPr lang="ru-RU" sz="3300" dirty="0"/>
              <a:t> про стан облоги у </a:t>
            </a:r>
            <a:r>
              <a:rPr lang="ru-RU" sz="3300" dirty="0" err="1"/>
              <a:t>дев'яти</a:t>
            </a:r>
            <a:r>
              <a:rPr lang="ru-RU" sz="3300" dirty="0"/>
              <a:t> округах </a:t>
            </a:r>
            <a:r>
              <a:rPr lang="ru-RU" sz="3300" dirty="0" err="1"/>
              <a:t>Кароліни</a:t>
            </a:r>
            <a:r>
              <a:rPr lang="ru-RU" sz="3300" dirty="0"/>
              <a:t> і </a:t>
            </a:r>
            <a:r>
              <a:rPr lang="ru-RU" sz="3300" dirty="0" err="1"/>
              <a:t>зробив</a:t>
            </a:r>
            <a:r>
              <a:rPr lang="ru-RU" sz="3300" dirty="0"/>
              <a:t> </a:t>
            </a:r>
            <a:r>
              <a:rPr lang="ru-RU" sz="3300" dirty="0" err="1"/>
              <a:t>численні</a:t>
            </a:r>
            <a:r>
              <a:rPr lang="ru-RU" sz="3300" dirty="0"/>
              <a:t> </a:t>
            </a:r>
            <a:r>
              <a:rPr lang="ru-RU" sz="3300" dirty="0" err="1"/>
              <a:t>арешти</a:t>
            </a:r>
            <a:r>
              <a:rPr lang="ru-RU" sz="3300" dirty="0"/>
              <a:t>. </a:t>
            </a:r>
            <a:r>
              <a:rPr lang="ru-RU" sz="3300" dirty="0" err="1"/>
              <a:t>Сотні</a:t>
            </a:r>
            <a:r>
              <a:rPr lang="ru-RU" sz="3300" dirty="0"/>
              <a:t> </a:t>
            </a:r>
            <a:r>
              <a:rPr lang="ru-RU" sz="3300" dirty="0" err="1"/>
              <a:t>активістів</a:t>
            </a:r>
            <a:r>
              <a:rPr lang="ru-RU" sz="3300" dirty="0"/>
              <a:t> </a:t>
            </a:r>
            <a:r>
              <a:rPr lang="ru-RU" sz="3300" dirty="0" err="1"/>
              <a:t>було</a:t>
            </a:r>
            <a:r>
              <a:rPr lang="ru-RU" sz="3300" dirty="0"/>
              <a:t> </a:t>
            </a:r>
            <a:r>
              <a:rPr lang="ru-RU" sz="3300" dirty="0" err="1"/>
              <a:t>заарештовано</a:t>
            </a:r>
            <a:r>
              <a:rPr lang="ru-RU" sz="3300" dirty="0"/>
              <a:t> й кинуто в </a:t>
            </a:r>
            <a:r>
              <a:rPr lang="ru-RU" sz="3300" dirty="0" err="1"/>
              <a:t>тюрми</a:t>
            </a:r>
            <a:r>
              <a:rPr lang="ru-RU" sz="3300" dirty="0"/>
              <a:t> </a:t>
            </a:r>
            <a:r>
              <a:rPr lang="ru-RU" sz="3300" dirty="0" err="1"/>
              <a:t>рішеннями</a:t>
            </a:r>
            <a:r>
              <a:rPr lang="ru-RU" sz="3300" dirty="0"/>
              <a:t> </a:t>
            </a:r>
            <a:r>
              <a:rPr lang="ru-RU" sz="3300" dirty="0" err="1"/>
              <a:t>військового</a:t>
            </a:r>
            <a:r>
              <a:rPr lang="ru-RU" sz="3300" dirty="0"/>
              <a:t> трибуналу, </a:t>
            </a:r>
            <a:r>
              <a:rPr lang="ru-RU" sz="3300" dirty="0" err="1"/>
              <a:t>що</a:t>
            </a:r>
            <a:r>
              <a:rPr lang="ru-RU" sz="3300" dirty="0"/>
              <a:t> </a:t>
            </a:r>
            <a:r>
              <a:rPr lang="ru-RU" sz="3300" dirty="0" err="1"/>
              <a:t>було</a:t>
            </a:r>
            <a:r>
              <a:rPr lang="ru-RU" sz="3300" dirty="0"/>
              <a:t> </a:t>
            </a:r>
            <a:r>
              <a:rPr lang="ru-RU" sz="3300" dirty="0" err="1"/>
              <a:t>однією</a:t>
            </a:r>
            <a:r>
              <a:rPr lang="ru-RU" sz="3300" dirty="0"/>
              <a:t> з </a:t>
            </a:r>
            <a:r>
              <a:rPr lang="ru-RU" sz="3300" dirty="0" err="1"/>
              <a:t>важливих</a:t>
            </a:r>
            <a:r>
              <a:rPr lang="ru-RU" sz="3300" dirty="0"/>
              <a:t> причин </a:t>
            </a:r>
            <a:r>
              <a:rPr lang="ru-RU" sz="3300" dirty="0" err="1"/>
              <a:t>припинення</a:t>
            </a:r>
            <a:r>
              <a:rPr lang="ru-RU" sz="3300" dirty="0"/>
              <a:t> </a:t>
            </a:r>
            <a:r>
              <a:rPr lang="ru-RU" sz="3300" dirty="0" err="1"/>
              <a:t>діяльності</a:t>
            </a:r>
            <a:r>
              <a:rPr lang="ru-RU" sz="3300" dirty="0"/>
              <a:t> </a:t>
            </a:r>
            <a:r>
              <a:rPr lang="ru-RU" sz="3300" dirty="0" err="1" smtClean="0"/>
              <a:t>організації</a:t>
            </a:r>
            <a:r>
              <a:rPr lang="ru-RU" sz="3300" dirty="0"/>
              <a:t>.</a:t>
            </a:r>
            <a:r>
              <a:rPr lang="ru-RU" sz="3300" dirty="0" smtClean="0"/>
              <a:t> </a:t>
            </a:r>
            <a:endParaRPr lang="ru-RU" sz="3300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89075"/>
            <a:ext cx="35956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5013325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131888" y="6351588"/>
            <a:ext cx="1547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Прапор клану</a:t>
            </a: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0" y="4360863"/>
            <a:ext cx="388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Franklin Gothic Book"/>
              </a:rPr>
              <a:t>Члени організації на тлі знаменитого символу «палаючого хреста»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022" y="0"/>
            <a:ext cx="36004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Робітничий рух </a:t>
            </a:r>
            <a:br>
              <a:rPr lang="uk-UA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44624"/>
            <a:ext cx="5364088" cy="681337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В умовах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бурхливого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економічного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розвитку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останніх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десятиріч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XIX 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ст., особливо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індустріалізації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країни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швидкими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темпами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зростала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чисельність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робітничого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класу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Якщо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в 1870 р. в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промисловості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й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транспорті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працювало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3,8 млн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то через 30 років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їх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кількість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зросла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до 9,4 млн,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понад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50%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яких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складали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емігранти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Зросла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питома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вага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які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працювали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на великих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підприємствах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нових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галузей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виробництва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у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виробництві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засобів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виробництва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в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металургії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залізничній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справі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 Попри те, що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швидкий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розвиток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техніки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і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технологічні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вдосконалення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виробничих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процесів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збільшили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попит на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некваліфіковану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працю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резерв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якої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постійно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зростав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у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зв’язку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з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безпрецедентною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кількістю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іммігрантів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важливу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роль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відігравали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кваліфіковані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 До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категорії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кваліфікованих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входило в 1880 р. 844 тис.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в 1890 р. – 1910 тис., в 1900 р. – 2200 тис.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Американські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особливо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кваліфіковані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отримували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більшу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заробітну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платню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аніж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європейські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Однак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умови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праці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основної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маси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були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надзвичайно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тяжкими –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тривалий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робочий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день, що досягав 12 – 14 годин (8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годинний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робочий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день був введений після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тривалої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боротьби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на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нечисленних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державних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підприємствах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),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надзвичайно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висока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інтенсифікація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праці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штрафи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за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провину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експлуатація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жіночої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дитячої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праці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відсутність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страхування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на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випадок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хвороби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каліцтва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безробіття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Заробітна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платня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відставала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від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прожиткового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мінімуму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 В кінці 90-х рр.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дві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третини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заробляли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менше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600 дол. на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рік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в той час як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прожитковий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мінімум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для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сім’ї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з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п’яти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чоловік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наприклад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у Нью-Йорку, становив 825 дол. В кінці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XIX 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ст.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різко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зросли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витрати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американських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на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житло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транспорт,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лікування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освіту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 Особливо у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складних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умовах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знаходилися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робітники-іммігранти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які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концентрувалися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у великих промислових центрах – Чикаго, Нью-Йорку, Сан-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Франціско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Найнужденнішим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було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негритянське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населення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 Закон 1875 р. про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громадянські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права, що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проголошував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рівні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права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темношкірого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населення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з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білими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залишався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мертвою буквою, а в 1893 р. закон був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зовсім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скасований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як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такий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що «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суперечить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конституції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США».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Під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час промислових криз 1873, 1883 і 1893 рр.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безробіття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охоплювало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сотні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тисяч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в першу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чергу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іммігрантів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темношкірих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робітників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Своєрідність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розвитку США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обумовила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особливості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американського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робітничого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</a:schemeClr>
                </a:solidFill>
              </a:rPr>
              <a:t>руху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6627" name="Picture 2" descr="G:\На сайт\США\Растрел в Чикаго 18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40429" y="2060848"/>
            <a:ext cx="3803571" cy="3038964"/>
          </a:xfrm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436096" y="5445224"/>
            <a:ext cx="360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>
                <a:latin typeface="Franklin Gothic Book"/>
              </a:rPr>
              <a:t>Розстріл робітничої демонстрації 01.05.1886р.</a:t>
            </a:r>
            <a:endParaRPr lang="ru-RU" dirty="0"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3264424" cy="841248"/>
          </a:xfrm>
        </p:spPr>
        <p:txBody>
          <a:bodyPr/>
          <a:lstStyle/>
          <a:p>
            <a:r>
              <a:rPr lang="ru-RU" dirty="0" err="1" smtClean="0"/>
              <a:t>Грамофон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5364088" cy="6408712"/>
          </a:xfrm>
        </p:spPr>
        <p:txBody>
          <a:bodyPr/>
          <a:lstStyle/>
          <a:p>
            <a:r>
              <a:rPr lang="ru-RU" sz="1400" dirty="0" err="1"/>
              <a:t>Грамофон</a:t>
            </a:r>
            <a:r>
              <a:rPr lang="ru-RU" sz="1400" dirty="0"/>
              <a:t> </a:t>
            </a:r>
            <a:r>
              <a:rPr lang="ru-RU" sz="1400" dirty="0" smtClean="0"/>
              <a:t>- </a:t>
            </a:r>
            <a:r>
              <a:rPr lang="ru-RU" sz="1400" dirty="0" err="1"/>
              <a:t>прилад</a:t>
            </a:r>
            <a:r>
              <a:rPr lang="ru-RU" sz="1400" dirty="0"/>
              <a:t> для </a:t>
            </a:r>
            <a:r>
              <a:rPr lang="ru-RU" sz="1400" dirty="0" err="1"/>
              <a:t>відтворення</a:t>
            </a:r>
            <a:r>
              <a:rPr lang="ru-RU" sz="1400" dirty="0"/>
              <a:t> звуку з </a:t>
            </a:r>
            <a:r>
              <a:rPr lang="ru-RU" sz="1400" dirty="0" err="1"/>
              <a:t>грамофонної</a:t>
            </a:r>
            <a:r>
              <a:rPr lang="ru-RU" sz="1400" dirty="0"/>
              <a:t> пластинки.</a:t>
            </a:r>
          </a:p>
          <a:p>
            <a:r>
              <a:rPr lang="ru-RU" sz="1400" dirty="0" err="1"/>
              <a:t>Грамофон</a:t>
            </a:r>
            <a:r>
              <a:rPr lang="ru-RU" sz="1400" dirty="0"/>
              <a:t> є </a:t>
            </a:r>
            <a:r>
              <a:rPr lang="ru-RU" sz="1400" dirty="0" err="1"/>
              <a:t>видозміною</a:t>
            </a:r>
            <a:r>
              <a:rPr lang="ru-RU" sz="1400" dirty="0"/>
              <a:t> фонографа , </a:t>
            </a:r>
            <a:r>
              <a:rPr lang="ru-RU" sz="1400" dirty="0" err="1"/>
              <a:t>незалежно</a:t>
            </a:r>
            <a:r>
              <a:rPr lang="ru-RU" sz="1400" dirty="0"/>
              <a:t> </a:t>
            </a:r>
            <a:r>
              <a:rPr lang="ru-RU" sz="1400" dirty="0" err="1"/>
              <a:t>винайденого</a:t>
            </a:r>
            <a:r>
              <a:rPr lang="ru-RU" sz="1400" dirty="0"/>
              <a:t> в 1877 році Шарлем </a:t>
            </a:r>
            <a:r>
              <a:rPr lang="ru-RU" sz="1400" dirty="0" err="1"/>
              <a:t>Кро</a:t>
            </a:r>
            <a:r>
              <a:rPr lang="ru-RU" sz="1400" dirty="0"/>
              <a:t> і Томасом </a:t>
            </a:r>
            <a:r>
              <a:rPr lang="ru-RU" sz="1400" dirty="0" err="1" smtClean="0"/>
              <a:t>Едісоно</a:t>
            </a:r>
            <a:r>
              <a:rPr lang="ru-RU" sz="1400" dirty="0" err="1"/>
              <a:t>м</a:t>
            </a:r>
            <a:r>
              <a:rPr lang="ru-RU" sz="1400" dirty="0" smtClean="0"/>
              <a:t>. </a:t>
            </a:r>
            <a:r>
              <a:rPr lang="ru-RU" sz="1400" dirty="0" err="1"/>
              <a:t>Еміль</a:t>
            </a:r>
            <a:r>
              <a:rPr lang="ru-RU" sz="1400" dirty="0"/>
              <a:t> </a:t>
            </a:r>
            <a:r>
              <a:rPr lang="ru-RU" sz="1400" dirty="0" err="1"/>
              <a:t>Берлінер</a:t>
            </a:r>
            <a:r>
              <a:rPr lang="ru-RU" sz="1400" dirty="0"/>
              <a:t> , </a:t>
            </a:r>
            <a:r>
              <a:rPr lang="ru-RU" sz="1400" dirty="0" err="1"/>
              <a:t>ознайомившись</a:t>
            </a:r>
            <a:r>
              <a:rPr lang="ru-RU" sz="1400" dirty="0"/>
              <a:t> з роботами </a:t>
            </a:r>
            <a:r>
              <a:rPr lang="ru-RU" sz="1400" dirty="0" err="1"/>
              <a:t>Кро</a:t>
            </a:r>
            <a:r>
              <a:rPr lang="ru-RU" sz="1400" dirty="0"/>
              <a:t> , </a:t>
            </a:r>
            <a:r>
              <a:rPr lang="ru-RU" sz="1400" dirty="0" err="1"/>
              <a:t>вирішив</a:t>
            </a:r>
            <a:r>
              <a:rPr lang="ru-RU" sz="1400" dirty="0"/>
              <a:t> </a:t>
            </a:r>
            <a:r>
              <a:rPr lang="ru-RU" sz="1400" dirty="0" err="1"/>
              <a:t>замість</a:t>
            </a:r>
            <a:r>
              <a:rPr lang="ru-RU" sz="1400" dirty="0"/>
              <a:t> </a:t>
            </a:r>
            <a:r>
              <a:rPr lang="ru-RU" sz="1400" dirty="0" err="1"/>
              <a:t>циліндрів</a:t>
            </a:r>
            <a:r>
              <a:rPr lang="ru-RU" sz="1400" dirty="0"/>
              <a:t> для </a:t>
            </a:r>
            <a:r>
              <a:rPr lang="ru-RU" sz="1400" dirty="0" err="1"/>
              <a:t>записування</a:t>
            </a:r>
            <a:r>
              <a:rPr lang="ru-RU" sz="1400" dirty="0"/>
              <a:t> і </a:t>
            </a:r>
            <a:r>
              <a:rPr lang="ru-RU" sz="1400" dirty="0" err="1"/>
              <a:t>відтворення</a:t>
            </a:r>
            <a:r>
              <a:rPr lang="ru-RU" sz="1400" dirty="0"/>
              <a:t> </a:t>
            </a:r>
            <a:r>
              <a:rPr lang="ru-RU" sz="1400" dirty="0" err="1"/>
              <a:t>звуків</a:t>
            </a:r>
            <a:r>
              <a:rPr lang="ru-RU" sz="1400" dirty="0"/>
              <a:t> використовувати диски. Новий </a:t>
            </a:r>
            <a:r>
              <a:rPr lang="ru-RU" sz="1400" dirty="0" err="1"/>
              <a:t>винахід</a:t>
            </a:r>
            <a:r>
              <a:rPr lang="ru-RU" sz="1400" dirty="0"/>
              <a:t> , </a:t>
            </a:r>
            <a:r>
              <a:rPr lang="ru-RU" sz="1400" dirty="0" err="1"/>
              <a:t>назване</a:t>
            </a:r>
            <a:r>
              <a:rPr lang="ru-RU" sz="1400" dirty="0"/>
              <a:t> </a:t>
            </a:r>
            <a:r>
              <a:rPr lang="ru-RU" sz="1400" dirty="0" err="1"/>
              <a:t>грамофоном</a:t>
            </a:r>
            <a:r>
              <a:rPr lang="ru-RU" sz="1400" dirty="0"/>
              <a:t> , було запатентовано </a:t>
            </a:r>
            <a:r>
              <a:rPr lang="ru-RU" sz="1400" dirty="0" err="1"/>
              <a:t>Берлінером</a:t>
            </a:r>
            <a:r>
              <a:rPr lang="ru-RU" sz="1400" dirty="0"/>
              <a:t> 26 </a:t>
            </a:r>
            <a:r>
              <a:rPr lang="ru-RU" sz="1400" dirty="0" err="1"/>
              <a:t>вересня</a:t>
            </a:r>
            <a:r>
              <a:rPr lang="ru-RU" sz="1400" dirty="0"/>
              <a:t> </a:t>
            </a:r>
            <a:r>
              <a:rPr lang="ru-RU" sz="1400" dirty="0" smtClean="0"/>
              <a:t>1887. </a:t>
            </a:r>
            <a:r>
              <a:rPr lang="ru-RU" sz="1400" dirty="0" err="1"/>
              <a:t>Грамплатівки</a:t>
            </a:r>
            <a:r>
              <a:rPr lang="ru-RU" sz="1400" dirty="0"/>
              <a:t> </a:t>
            </a:r>
            <a:r>
              <a:rPr lang="ru-RU" sz="1400" dirty="0" err="1"/>
              <a:t>спочатку</a:t>
            </a:r>
            <a:r>
              <a:rPr lang="ru-RU" sz="1400" dirty="0"/>
              <a:t> </a:t>
            </a:r>
            <a:r>
              <a:rPr lang="ru-RU" sz="1400" dirty="0" err="1"/>
              <a:t>виготовлялися</a:t>
            </a:r>
            <a:r>
              <a:rPr lang="ru-RU" sz="1400" dirty="0"/>
              <a:t> з </a:t>
            </a:r>
            <a:r>
              <a:rPr lang="ru-RU" sz="1400" dirty="0" err="1"/>
              <a:t>ебоніту</a:t>
            </a:r>
            <a:r>
              <a:rPr lang="ru-RU" sz="1400" dirty="0"/>
              <a:t> , потім </a:t>
            </a:r>
            <a:r>
              <a:rPr lang="ru-RU" sz="1400" dirty="0" err="1"/>
              <a:t>шелаку</a:t>
            </a:r>
            <a:r>
              <a:rPr lang="ru-RU" sz="1400" dirty="0"/>
              <a:t> . Перша в </a:t>
            </a:r>
            <a:r>
              <a:rPr lang="ru-RU" sz="1400" dirty="0" err="1"/>
              <a:t>світі</a:t>
            </a:r>
            <a:r>
              <a:rPr lang="ru-RU" sz="1400" dirty="0"/>
              <a:t> </a:t>
            </a:r>
            <a:r>
              <a:rPr lang="ru-RU" sz="1400" dirty="0" err="1"/>
              <a:t>грамплатівка</a:t>
            </a:r>
            <a:r>
              <a:rPr lang="ru-RU" sz="1400" dirty="0"/>
              <a:t> була </a:t>
            </a:r>
            <a:r>
              <a:rPr lang="ru-RU" sz="1400" dirty="0" err="1"/>
              <a:t>цинкової</a:t>
            </a:r>
            <a:r>
              <a:rPr lang="ru-RU" sz="1400" dirty="0"/>
              <a:t> . </a:t>
            </a:r>
            <a:r>
              <a:rPr lang="ru-RU" sz="1400" dirty="0" err="1"/>
              <a:t>Різець</a:t>
            </a:r>
            <a:r>
              <a:rPr lang="ru-RU" sz="1400" dirty="0"/>
              <a:t> , </a:t>
            </a:r>
            <a:r>
              <a:rPr lang="ru-RU" sz="1400" dirty="0" err="1"/>
              <a:t>прикріплений</a:t>
            </a:r>
            <a:r>
              <a:rPr lang="ru-RU" sz="1400" dirty="0"/>
              <a:t> через </a:t>
            </a:r>
            <a:r>
              <a:rPr lang="ru-RU" sz="1400" dirty="0" err="1"/>
              <a:t>повідець</a:t>
            </a:r>
            <a:r>
              <a:rPr lang="ru-RU" sz="1400" dirty="0"/>
              <a:t> до </a:t>
            </a:r>
            <a:r>
              <a:rPr lang="ru-RU" sz="1400" dirty="0" err="1"/>
              <a:t>вібруючої</a:t>
            </a:r>
            <a:r>
              <a:rPr lang="ru-RU" sz="1400" dirty="0"/>
              <a:t> , що </a:t>
            </a:r>
            <a:r>
              <a:rPr lang="ru-RU" sz="1400" dirty="0" err="1"/>
              <a:t>сприймає</a:t>
            </a:r>
            <a:r>
              <a:rPr lang="ru-RU" sz="1400" dirty="0"/>
              <a:t> звуки </a:t>
            </a:r>
            <a:r>
              <a:rPr lang="ru-RU" sz="1400" dirty="0" err="1"/>
              <a:t>мембрані</a:t>
            </a:r>
            <a:r>
              <a:rPr lang="ru-RU" sz="1400" dirty="0"/>
              <a:t> , наносить на лаковом диску ( </a:t>
            </a:r>
            <a:r>
              <a:rPr lang="ru-RU" sz="1400" dirty="0" err="1"/>
              <a:t>спочатку</a:t>
            </a:r>
            <a:r>
              <a:rPr lang="ru-RU" sz="1400" dirty="0"/>
              <a:t> - на </a:t>
            </a:r>
            <a:r>
              <a:rPr lang="ru-RU" sz="1400" dirty="0" err="1"/>
              <a:t>шарі</a:t>
            </a:r>
            <a:r>
              <a:rPr lang="ru-RU" sz="1400" dirty="0"/>
              <a:t> </a:t>
            </a:r>
            <a:r>
              <a:rPr lang="ru-RU" sz="1400" dirty="0" err="1"/>
              <a:t>сажі</a:t>
            </a:r>
            <a:r>
              <a:rPr lang="ru-RU" sz="1400" dirty="0"/>
              <a:t> , потім воску ) </a:t>
            </a:r>
            <a:r>
              <a:rPr lang="ru-RU" sz="1400" dirty="0" err="1"/>
              <a:t>модульований</a:t>
            </a:r>
            <a:r>
              <a:rPr lang="ru-RU" sz="1400" dirty="0"/>
              <a:t> </a:t>
            </a:r>
            <a:r>
              <a:rPr lang="ru-RU" sz="1400" dirty="0" err="1"/>
              <a:t>спіральний</a:t>
            </a:r>
            <a:r>
              <a:rPr lang="ru-RU" sz="1400" dirty="0"/>
              <a:t> слід, який при </a:t>
            </a:r>
            <a:r>
              <a:rPr lang="ru-RU" sz="1400" dirty="0" err="1"/>
              <a:t>тиражуванні</a:t>
            </a:r>
            <a:r>
              <a:rPr lang="ru-RU" sz="1400" dirty="0"/>
              <a:t> переноситься на </a:t>
            </a:r>
            <a:r>
              <a:rPr lang="ru-RU" sz="1400" dirty="0" err="1"/>
              <a:t>платівку</a:t>
            </a:r>
            <a:r>
              <a:rPr lang="ru-RU" sz="1400" dirty="0"/>
              <a:t>. При </a:t>
            </a:r>
            <a:r>
              <a:rPr lang="ru-RU" sz="1400" dirty="0" err="1"/>
              <a:t>обертанні</a:t>
            </a:r>
            <a:r>
              <a:rPr lang="ru-RU" sz="1400" dirty="0"/>
              <a:t> диска за </a:t>
            </a:r>
            <a:r>
              <a:rPr lang="ru-RU" sz="1400" dirty="0" err="1"/>
              <a:t>допомогою</a:t>
            </a:r>
            <a:r>
              <a:rPr lang="ru-RU" sz="1400" dirty="0"/>
              <a:t> пружинного </a:t>
            </a:r>
            <a:r>
              <a:rPr lang="ru-RU" sz="1400" dirty="0" err="1"/>
              <a:t>механізму</a:t>
            </a:r>
            <a:r>
              <a:rPr lang="ru-RU" sz="1400" dirty="0"/>
              <a:t> </a:t>
            </a:r>
            <a:r>
              <a:rPr lang="ru-RU" sz="1400" dirty="0" err="1"/>
              <a:t>грамофонна</a:t>
            </a:r>
            <a:r>
              <a:rPr lang="ru-RU" sz="1400" dirty="0"/>
              <a:t> </a:t>
            </a:r>
            <a:r>
              <a:rPr lang="ru-RU" sz="1400" dirty="0" err="1"/>
              <a:t>голка</a:t>
            </a:r>
            <a:r>
              <a:rPr lang="ru-RU" sz="1400" dirty="0"/>
              <a:t> </a:t>
            </a:r>
            <a:r>
              <a:rPr lang="ru-RU" sz="1400" dirty="0" err="1"/>
              <a:t>рухається</a:t>
            </a:r>
            <a:r>
              <a:rPr lang="ru-RU" sz="1400" dirty="0"/>
              <a:t> по </a:t>
            </a:r>
            <a:r>
              <a:rPr lang="ru-RU" sz="1400" dirty="0" err="1"/>
              <a:t>спіралі</a:t>
            </a:r>
            <a:r>
              <a:rPr lang="ru-RU" sz="1400" dirty="0"/>
              <a:t> диска і </a:t>
            </a:r>
            <a:r>
              <a:rPr lang="ru-RU" sz="1400" dirty="0" err="1"/>
              <a:t>викликає</a:t>
            </a:r>
            <a:r>
              <a:rPr lang="ru-RU" sz="1400" dirty="0"/>
              <a:t> відповідні </a:t>
            </a:r>
            <a:r>
              <a:rPr lang="ru-RU" sz="1400" dirty="0" err="1"/>
              <a:t>коливання</a:t>
            </a:r>
            <a:r>
              <a:rPr lang="ru-RU" sz="1400" dirty="0"/>
              <a:t> </a:t>
            </a:r>
            <a:r>
              <a:rPr lang="ru-RU" sz="1400" dirty="0" err="1"/>
              <a:t>вібруючої</a:t>
            </a:r>
            <a:r>
              <a:rPr lang="ru-RU" sz="1400" dirty="0"/>
              <a:t> </a:t>
            </a:r>
            <a:r>
              <a:rPr lang="ru-RU" sz="1400" dirty="0" err="1"/>
              <a:t>платівки</a:t>
            </a:r>
            <a:r>
              <a:rPr lang="ru-RU" sz="1400" dirty="0"/>
              <a:t>. </a:t>
            </a:r>
            <a:r>
              <a:rPr lang="ru-RU" sz="1400" dirty="0" err="1"/>
              <a:t>Основна</a:t>
            </a:r>
            <a:r>
              <a:rPr lang="ru-RU" sz="1400" dirty="0"/>
              <a:t> </a:t>
            </a:r>
            <a:r>
              <a:rPr lang="ru-RU" sz="1400" dirty="0" err="1"/>
              <a:t>перевага</a:t>
            </a:r>
            <a:r>
              <a:rPr lang="ru-RU" sz="1400" dirty="0"/>
              <a:t> </a:t>
            </a:r>
            <a:r>
              <a:rPr lang="ru-RU" sz="1400" dirty="0" err="1"/>
              <a:t>грамофона</a:t>
            </a:r>
            <a:r>
              <a:rPr lang="ru-RU" sz="1400" dirty="0"/>
              <a:t> над фонографом - поперечна </a:t>
            </a:r>
            <a:r>
              <a:rPr lang="ru-RU" sz="1400" dirty="0" err="1"/>
              <a:t>запис</a:t>
            </a:r>
            <a:r>
              <a:rPr lang="ru-RU" sz="1400" dirty="0"/>
              <a:t> , що </a:t>
            </a:r>
            <a:r>
              <a:rPr lang="ru-RU" sz="1400" dirty="0" err="1"/>
              <a:t>забезпечує</a:t>
            </a:r>
            <a:r>
              <a:rPr lang="ru-RU" sz="1400" dirty="0"/>
              <a:t> </a:t>
            </a:r>
            <a:r>
              <a:rPr lang="ru-RU" sz="1400" dirty="0" err="1"/>
              <a:t>зниження</a:t>
            </a:r>
            <a:r>
              <a:rPr lang="ru-RU" sz="1400" dirty="0"/>
              <a:t> </a:t>
            </a:r>
            <a:r>
              <a:rPr lang="ru-RU" sz="1400" dirty="0" err="1"/>
              <a:t>спотворень</a:t>
            </a:r>
            <a:r>
              <a:rPr lang="ru-RU" sz="1400" dirty="0"/>
              <a:t> в десятки </a:t>
            </a:r>
            <a:r>
              <a:rPr lang="ru-RU" sz="1400" dirty="0" err="1"/>
              <a:t>разів</a:t>
            </a:r>
            <a:r>
              <a:rPr lang="ru-RU" sz="1400" dirty="0"/>
              <a:t> , а також більш </a:t>
            </a:r>
            <a:r>
              <a:rPr lang="ru-RU" sz="1400" dirty="0" err="1"/>
              <a:t>гучний</a:t>
            </a:r>
            <a:r>
              <a:rPr lang="ru-RU" sz="1400" dirty="0"/>
              <a:t> звук ( </a:t>
            </a:r>
            <a:r>
              <a:rPr lang="ru-RU" sz="1400" dirty="0" err="1"/>
              <a:t>вже</a:t>
            </a:r>
            <a:r>
              <a:rPr lang="ru-RU" sz="1400" dirty="0"/>
              <a:t> в перших моделях - в 16 </a:t>
            </a:r>
            <a:r>
              <a:rPr lang="ru-RU" sz="1400" dirty="0" err="1"/>
              <a:t>разів</a:t>
            </a:r>
            <a:r>
              <a:rPr lang="ru-RU" sz="1400" dirty="0"/>
              <a:t>, або на 24 дБ). </a:t>
            </a:r>
            <a:r>
              <a:rPr lang="ru-RU" sz="1400" dirty="0" err="1"/>
              <a:t>Укупі</a:t>
            </a:r>
            <a:r>
              <a:rPr lang="ru-RU" sz="1400" dirty="0"/>
              <a:t> з </a:t>
            </a:r>
            <a:r>
              <a:rPr lang="ru-RU" sz="1400" dirty="0" err="1"/>
              <a:t>легкістю</a:t>
            </a:r>
            <a:r>
              <a:rPr lang="ru-RU" sz="1400" dirty="0"/>
              <a:t> </a:t>
            </a:r>
            <a:r>
              <a:rPr lang="ru-RU" sz="1400" dirty="0" err="1"/>
              <a:t>тиражування</a:t>
            </a:r>
            <a:r>
              <a:rPr lang="ru-RU" sz="1400" dirty="0"/>
              <a:t> </a:t>
            </a:r>
            <a:r>
              <a:rPr lang="ru-RU" sz="1400" dirty="0" err="1"/>
              <a:t>записів</a:t>
            </a:r>
            <a:r>
              <a:rPr lang="ru-RU" sz="1400" dirty="0"/>
              <a:t> це </a:t>
            </a:r>
            <a:r>
              <a:rPr lang="ru-RU" sz="1400" dirty="0" err="1"/>
              <a:t>забезпечило</a:t>
            </a:r>
            <a:r>
              <a:rPr lang="ru-RU" sz="1400" dirty="0"/>
              <a:t> </a:t>
            </a:r>
            <a:r>
              <a:rPr lang="ru-RU" sz="1400" dirty="0" err="1"/>
              <a:t>швидку</a:t>
            </a:r>
            <a:r>
              <a:rPr lang="ru-RU" sz="1400" dirty="0"/>
              <a:t> перемогу </a:t>
            </a:r>
            <a:r>
              <a:rPr lang="ru-RU" sz="1400" dirty="0" err="1"/>
              <a:t>грамофона</a:t>
            </a:r>
            <a:r>
              <a:rPr lang="ru-RU" sz="1400" dirty="0"/>
              <a:t> .</a:t>
            </a:r>
          </a:p>
          <a:p>
            <a:r>
              <a:rPr lang="ru-RU" sz="1400" dirty="0"/>
              <a:t>У 1904-1906 -х </a:t>
            </a:r>
            <a:r>
              <a:rPr lang="ru-RU" sz="1400" dirty="0" err="1"/>
              <a:t>удосконалення</a:t>
            </a:r>
            <a:r>
              <a:rPr lang="ru-RU" sz="1400" dirty="0"/>
              <a:t> </a:t>
            </a:r>
            <a:r>
              <a:rPr lang="ru-RU" sz="1400" dirty="0" err="1"/>
              <a:t>грамофона</a:t>
            </a:r>
            <a:r>
              <a:rPr lang="ru-RU" sz="1400" dirty="0"/>
              <a:t> дозволило </a:t>
            </a:r>
            <a:r>
              <a:rPr lang="ru-RU" sz="1400" dirty="0" err="1"/>
              <a:t>досягти</a:t>
            </a:r>
            <a:r>
              <a:rPr lang="ru-RU" sz="1400" dirty="0"/>
              <a:t> </a:t>
            </a:r>
            <a:r>
              <a:rPr lang="ru-RU" sz="1400" dirty="0" err="1"/>
              <a:t>досить</a:t>
            </a:r>
            <a:r>
              <a:rPr lang="ru-RU" sz="1400" dirty="0"/>
              <a:t> </a:t>
            </a:r>
            <a:r>
              <a:rPr lang="ru-RU" sz="1400" dirty="0" err="1"/>
              <a:t>чистої</a:t>
            </a:r>
            <a:r>
              <a:rPr lang="ru-RU" sz="1400" dirty="0"/>
              <a:t> </a:t>
            </a:r>
            <a:r>
              <a:rPr lang="ru-RU" sz="1400" dirty="0" err="1"/>
              <a:t>передачі</a:t>
            </a:r>
            <a:r>
              <a:rPr lang="ru-RU" sz="1400" dirty="0"/>
              <a:t> </a:t>
            </a:r>
            <a:r>
              <a:rPr lang="ru-RU" sz="1400" dirty="0" err="1"/>
              <a:t>музичного</a:t>
            </a:r>
            <a:r>
              <a:rPr lang="ru-RU" sz="1400" dirty="0"/>
              <a:t> </a:t>
            </a:r>
            <a:r>
              <a:rPr lang="ru-RU" sz="1400" dirty="0" err="1"/>
              <a:t>звучання</a:t>
            </a:r>
            <a:r>
              <a:rPr lang="ru-RU" sz="1400" dirty="0"/>
              <a:t> </a:t>
            </a:r>
            <a:r>
              <a:rPr lang="ru-RU" sz="1400" dirty="0" err="1"/>
              <a:t>п'єс</a:t>
            </a:r>
            <a:r>
              <a:rPr lang="ru-RU" sz="1400" dirty="0"/>
              <a:t> , як </a:t>
            </a:r>
            <a:r>
              <a:rPr lang="ru-RU" sz="1400" dirty="0" err="1"/>
              <a:t>вокальних</a:t>
            </a:r>
            <a:r>
              <a:rPr lang="ru-RU" sz="1400" dirty="0"/>
              <a:t> , так і </a:t>
            </a:r>
            <a:r>
              <a:rPr lang="ru-RU" sz="1400" dirty="0" err="1"/>
              <a:t>інструментальних</a:t>
            </a:r>
            <a:r>
              <a:rPr lang="ru-RU" sz="1400" dirty="0"/>
              <a:t> . </a:t>
            </a:r>
            <a:r>
              <a:rPr lang="ru-RU" sz="1400" dirty="0" err="1"/>
              <a:t>Виготовлення</a:t>
            </a:r>
            <a:r>
              <a:rPr lang="ru-RU" sz="1400" dirty="0"/>
              <a:t> </a:t>
            </a:r>
            <a:r>
              <a:rPr lang="ru-RU" sz="1400" dirty="0" err="1"/>
              <a:t>грамофонів</a:t>
            </a:r>
            <a:r>
              <a:rPr lang="ru-RU" sz="1400" dirty="0"/>
              <a:t> </a:t>
            </a:r>
            <a:r>
              <a:rPr lang="ru-RU" sz="1400" dirty="0" err="1"/>
              <a:t>зробилося</a:t>
            </a:r>
            <a:r>
              <a:rPr lang="ru-RU" sz="1400" dirty="0"/>
              <a:t> </a:t>
            </a:r>
            <a:r>
              <a:rPr lang="ru-RU" sz="1400" dirty="0" err="1"/>
              <a:t>потужної</a:t>
            </a:r>
            <a:r>
              <a:rPr lang="ru-RU" sz="1400" dirty="0"/>
              <a:t> </a:t>
            </a:r>
            <a:r>
              <a:rPr lang="ru-RU" sz="1400" dirty="0" err="1"/>
              <a:t>самостійної</a:t>
            </a:r>
            <a:r>
              <a:rPr lang="ru-RU" sz="1400" dirty="0"/>
              <a:t> </a:t>
            </a:r>
            <a:r>
              <a:rPr lang="ru-RU" sz="1400" dirty="0" err="1"/>
              <a:t>галуззю</a:t>
            </a:r>
            <a:r>
              <a:rPr lang="ru-RU" sz="1400" dirty="0"/>
              <a:t> в США і </a:t>
            </a:r>
            <a:r>
              <a:rPr lang="ru-RU" sz="1400" dirty="0" err="1"/>
              <a:t>Європі</a:t>
            </a:r>
            <a:r>
              <a:rPr lang="ru-RU" sz="1400" dirty="0"/>
              <a:t> , </a:t>
            </a:r>
            <a:r>
              <a:rPr lang="ru-RU" sz="1400" dirty="0" err="1"/>
              <a:t>включаючи</a:t>
            </a:r>
            <a:r>
              <a:rPr lang="ru-RU" sz="1400" dirty="0"/>
              <a:t> </a:t>
            </a:r>
            <a:r>
              <a:rPr lang="ru-RU" sz="1400" dirty="0" err="1"/>
              <a:t>Росію</a:t>
            </a:r>
            <a:r>
              <a:rPr lang="ru-RU" sz="14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26" y="1556792"/>
            <a:ext cx="3625974" cy="4664321"/>
          </a:xfrm>
        </p:spPr>
      </p:pic>
    </p:spTree>
    <p:extLst>
      <p:ext uri="{BB962C8B-B14F-4D97-AF65-F5344CB8AC3E}">
        <p14:creationId xmlns:p14="http://schemas.microsoft.com/office/powerpoint/2010/main" val="257486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61721">
            <a:off x="-2699317" y="3350459"/>
            <a:ext cx="1894544" cy="108747"/>
          </a:xfrm>
        </p:spPr>
        <p:txBody>
          <a:bodyPr>
            <a:normAutofit fontScale="90000"/>
          </a:bodyPr>
          <a:lstStyle/>
          <a:p>
            <a:r>
              <a:rPr lang="uk-UA" sz="800" dirty="0" smtClean="0"/>
              <a:t>Дякуємо за увагу!</a:t>
            </a:r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16832"/>
            <a:ext cx="83529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Дякуємо за увагу!</a:t>
            </a:r>
            <a:endParaRPr lang="ru-RU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6641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Економічне піднесення країни. Зростання впливу великих корпорацій.</a:t>
            </a:r>
          </a:p>
          <a:p>
            <a:r>
              <a:rPr lang="uk-UA" smtClean="0"/>
              <a:t>Політичне життя. Становлення антимонопольного законодавства.</a:t>
            </a:r>
          </a:p>
          <a:p>
            <a:r>
              <a:rPr lang="uk-UA" smtClean="0"/>
              <a:t>Расова політика. Юридичне оформлення сегрегації на півдні США.</a:t>
            </a:r>
          </a:p>
          <a:p>
            <a:r>
              <a:rPr lang="uk-UA" smtClean="0"/>
              <a:t>Робітничий рух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поняття: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Расова дискримінація;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Сегрегація;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дати: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1877 р. -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реконструкції</a:t>
            </a:r>
            <a:r>
              <a:rPr lang="ru-RU" dirty="0"/>
              <a:t> </a:t>
            </a:r>
            <a:r>
              <a:rPr lang="ru-RU" dirty="0" err="1"/>
              <a:t>Півдня</a:t>
            </a:r>
            <a:r>
              <a:rPr lang="ru-RU" dirty="0"/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1 </a:t>
            </a:r>
            <a:r>
              <a:rPr lang="ru-RU" dirty="0" err="1"/>
              <a:t>травня</a:t>
            </a:r>
            <a:r>
              <a:rPr lang="ru-RU" dirty="0"/>
              <a:t> 1886 р. - </a:t>
            </a:r>
            <a:r>
              <a:rPr lang="ru-RU" dirty="0" err="1"/>
              <a:t>масова</a:t>
            </a:r>
            <a:r>
              <a:rPr lang="ru-RU" dirty="0"/>
              <a:t> </a:t>
            </a:r>
            <a:r>
              <a:rPr lang="ru-RU" dirty="0" err="1"/>
              <a:t>демонстрація</a:t>
            </a:r>
            <a:r>
              <a:rPr lang="ru-RU" dirty="0"/>
              <a:t> в Чикаго,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започаткувала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дня </a:t>
            </a:r>
            <a:r>
              <a:rPr lang="ru-RU" dirty="0" err="1"/>
              <a:t>пролетарської</a:t>
            </a:r>
            <a:r>
              <a:rPr lang="ru-RU" dirty="0"/>
              <a:t> </a:t>
            </a:r>
            <a:r>
              <a:rPr lang="ru-RU" dirty="0" err="1"/>
              <a:t>солідарності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1890 р. -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антитрестівського</a:t>
            </a:r>
            <a:r>
              <a:rPr lang="ru-RU" dirty="0"/>
              <a:t> закону </a:t>
            </a:r>
            <a:r>
              <a:rPr lang="ru-RU" dirty="0" err="1"/>
              <a:t>Шермана</a:t>
            </a:r>
            <a:r>
              <a:rPr lang="ru-RU" dirty="0"/>
              <a:t>.</a:t>
            </a:r>
            <a:endParaRPr lang="uk-UA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88913"/>
            <a:ext cx="83454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6400" y="5300663"/>
            <a:ext cx="8345488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На основі даних таблиць визначте: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+mn-lt"/>
              </a:rPr>
              <a:t>Які темпи промислового розвитку були характерні для США у 1871 – 1913 роках?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+mn-lt"/>
              </a:rPr>
              <a:t>Яке місце посіли США в промисловому розвитку?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+mn-lt"/>
              </a:rPr>
              <a:t>За рахунок чого США здійснили такий економічний стрибок?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549275"/>
            <a:ext cx="6913563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Основні фактори швидкого  економічного розвитку США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8" y="1341438"/>
            <a:ext cx="3024187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Ліквідація плантаційного рабства, розвиток фермерського господарства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188" y="2708275"/>
            <a:ext cx="2881312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Швидке освоєння нових територій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550" y="3860800"/>
            <a:ext cx="26638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Зростання внутрішнього ринку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25" y="1398588"/>
            <a:ext cx="26638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Наявність величезних природних багатств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5963" y="2781300"/>
            <a:ext cx="2879725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Протекціонізм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3861048"/>
            <a:ext cx="237648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Нагромадження капіталу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2138" y="5949950"/>
            <a:ext cx="3455987" cy="692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Зростання імміграції та чисельності населення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8888" y="4910138"/>
            <a:ext cx="2808287" cy="89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Раціоналізація виробництва, висока продуктивність праці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163" y="5084763"/>
            <a:ext cx="23399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Незначні витрати на оборону країни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Економічне піднесення країни. Зростання впливу великих корпорацій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94000" y="1412875"/>
            <a:ext cx="5307013" cy="2592388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 На початку XX ст.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користувалися</a:t>
            </a:r>
            <a:r>
              <a:rPr lang="ru-RU" dirty="0"/>
              <a:t> </a:t>
            </a:r>
            <a:r>
              <a:rPr lang="ru-RU" dirty="0" err="1"/>
              <a:t>нафтовий</a:t>
            </a:r>
            <a:r>
              <a:rPr lang="ru-RU" dirty="0"/>
              <a:t> трест Рокфеллера (</a:t>
            </a:r>
            <a:r>
              <a:rPr lang="ru-RU" dirty="0" err="1"/>
              <a:t>виробляв</a:t>
            </a:r>
            <a:r>
              <a:rPr lang="ru-RU" dirty="0"/>
              <a:t> 90% </a:t>
            </a:r>
            <a:r>
              <a:rPr lang="ru-RU" dirty="0" err="1"/>
              <a:t>нафтопродуктів</a:t>
            </a:r>
            <a:r>
              <a:rPr lang="ru-RU" dirty="0"/>
              <a:t>) і </a:t>
            </a:r>
            <a:r>
              <a:rPr lang="ru-RU" dirty="0" err="1"/>
              <a:t>металургійний</a:t>
            </a:r>
            <a:r>
              <a:rPr lang="ru-RU" dirty="0"/>
              <a:t> трест Моргана (</a:t>
            </a:r>
            <a:r>
              <a:rPr lang="ru-RU" dirty="0" err="1"/>
              <a:t>виплавляв</a:t>
            </a:r>
            <a:r>
              <a:rPr lang="ru-RU" dirty="0"/>
              <a:t> 66% </a:t>
            </a:r>
            <a:r>
              <a:rPr lang="ru-RU" dirty="0" err="1"/>
              <a:t>сталі</a:t>
            </a:r>
            <a:r>
              <a:rPr lang="ru-RU" dirty="0"/>
              <a:t>).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 </a:t>
            </a:r>
            <a:r>
              <a:rPr lang="ru-RU" dirty="0"/>
              <a:t>1900 р.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налічувалося</a:t>
            </a:r>
            <a:r>
              <a:rPr lang="ru-RU" dirty="0"/>
              <a:t> 440 </a:t>
            </a:r>
            <a:r>
              <a:rPr lang="ru-RU" dirty="0" err="1"/>
              <a:t>промислових</a:t>
            </a:r>
            <a:r>
              <a:rPr lang="ru-RU" dirty="0"/>
              <a:t> і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трестів</a:t>
            </a:r>
            <a:r>
              <a:rPr lang="ru-RU" dirty="0"/>
              <a:t>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2166938"/>
            <a:ext cx="2686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755650" y="6419850"/>
            <a:ext cx="1246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Рокфеллер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412" y="3712207"/>
            <a:ext cx="41846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644008" y="6381328"/>
            <a:ext cx="4968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>
                <a:latin typeface="Franklin Gothic Book"/>
              </a:rPr>
              <a:t>Карикатура на американські монополії</a:t>
            </a:r>
            <a:endParaRPr lang="ru-RU" dirty="0"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Економічне піднесення країни. Зростання впливу великих корпорацій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Основні особливості економічного розвитку: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Створення нових галузей промисловості.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Удосконалення організації виробництва.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Залізничне будівництво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Розвиток сільського </a:t>
            </a:r>
            <a:r>
              <a:rPr lang="uk-UA" dirty="0" err="1" smtClean="0"/>
              <a:t>гсоподарства</a:t>
            </a:r>
            <a:endParaRPr lang="ru-RU" dirty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557338"/>
            <a:ext cx="36099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5103813" y="6119813"/>
            <a:ext cx="35829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/>
              </a:rPr>
              <a:t>«Сенат монополій, обраний монополістами і  служить монополіям» (Карикатура 1889.США)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Становлення антимонопольного законодавства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Акт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і </a:t>
            </a:r>
            <a:r>
              <a:rPr lang="ru-RU" dirty="0" err="1"/>
              <a:t>комерції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протизаконних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і </a:t>
            </a:r>
            <a:r>
              <a:rPr lang="ru-RU" dirty="0" err="1"/>
              <a:t>монополії</a:t>
            </a:r>
            <a:r>
              <a:rPr lang="ru-RU" dirty="0"/>
              <a:t> (закон </a:t>
            </a:r>
            <a:r>
              <a:rPr lang="ru-RU" dirty="0" err="1"/>
              <a:t>Шермана</a:t>
            </a:r>
            <a:r>
              <a:rPr lang="ru-RU" dirty="0"/>
              <a:t>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, угода у </a:t>
            </a:r>
            <a:r>
              <a:rPr lang="ru-RU" dirty="0" err="1"/>
              <a:t>вигляді</a:t>
            </a:r>
            <a:r>
              <a:rPr lang="ru-RU" dirty="0"/>
              <a:t> тресту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подібній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яка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штатами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державами, </a:t>
            </a:r>
            <a:r>
              <a:rPr lang="ru-RU" dirty="0" err="1"/>
              <a:t>оголошується</a:t>
            </a:r>
            <a:r>
              <a:rPr lang="ru-RU" dirty="0"/>
              <a:t> незаконною. Всякий, </a:t>
            </a:r>
            <a:r>
              <a:rPr lang="ru-RU" dirty="0" err="1"/>
              <a:t>хто</a:t>
            </a:r>
            <a:r>
              <a:rPr lang="ru-RU" dirty="0"/>
              <a:t> укладе </a:t>
            </a:r>
            <a:r>
              <a:rPr lang="ru-RU" dirty="0" err="1"/>
              <a:t>таку</a:t>
            </a:r>
            <a:r>
              <a:rPr lang="ru-RU" dirty="0"/>
              <a:t> угоду </a:t>
            </a:r>
            <a:r>
              <a:rPr lang="ru-RU" dirty="0" err="1"/>
              <a:t>або</a:t>
            </a:r>
            <a:r>
              <a:rPr lang="ru-RU" dirty="0"/>
              <a:t> буде </a:t>
            </a:r>
            <a:r>
              <a:rPr lang="ru-RU" dirty="0" err="1"/>
              <a:t>втягнутий</a:t>
            </a:r>
            <a:r>
              <a:rPr lang="ru-RU" dirty="0"/>
              <a:t> в </a:t>
            </a:r>
            <a:r>
              <a:rPr lang="ru-RU" dirty="0" err="1"/>
              <a:t>подібну</a:t>
            </a:r>
            <a:r>
              <a:rPr lang="ru-RU" dirty="0"/>
              <a:t> </a:t>
            </a:r>
            <a:r>
              <a:rPr lang="ru-RU" dirty="0" err="1"/>
              <a:t>змову</a:t>
            </a:r>
            <a:r>
              <a:rPr lang="ru-RU" dirty="0"/>
              <a:t>, </a:t>
            </a:r>
            <a:r>
              <a:rPr lang="ru-RU" dirty="0" err="1"/>
              <a:t>розглядатиметься</a:t>
            </a:r>
            <a:r>
              <a:rPr lang="ru-RU" dirty="0"/>
              <a:t>, як </a:t>
            </a:r>
            <a:r>
              <a:rPr lang="ru-RU" dirty="0" err="1"/>
              <a:t>винний</a:t>
            </a:r>
            <a:r>
              <a:rPr lang="ru-RU" dirty="0"/>
              <a:t> у проступку,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карається</a:t>
            </a:r>
            <a:r>
              <a:rPr lang="ru-RU" dirty="0"/>
              <a:t> судом, і за </a:t>
            </a:r>
            <a:r>
              <a:rPr lang="ru-RU" dirty="0" err="1"/>
              <a:t>рішенням</a:t>
            </a:r>
            <a:r>
              <a:rPr lang="ru-RU" dirty="0"/>
              <a:t> суду буде </a:t>
            </a:r>
            <a:r>
              <a:rPr lang="ru-RU" dirty="0" err="1"/>
              <a:t>засуджений</a:t>
            </a:r>
            <a:r>
              <a:rPr lang="ru-RU" dirty="0"/>
              <a:t> до штрафу до 5 тис. </a:t>
            </a:r>
            <a:r>
              <a:rPr lang="ru-RU" dirty="0" err="1"/>
              <a:t>доларів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до тюремного </a:t>
            </a:r>
            <a:r>
              <a:rPr lang="ru-RU" dirty="0" err="1"/>
              <a:t>ув'язнення</a:t>
            </a:r>
            <a:r>
              <a:rPr lang="ru-RU" dirty="0"/>
              <a:t> до одного року,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розсудом</a:t>
            </a:r>
            <a:r>
              <a:rPr lang="ru-RU" dirty="0"/>
              <a:t> </a:t>
            </a:r>
            <a:r>
              <a:rPr lang="ru-RU" dirty="0" smtClean="0"/>
              <a:t>суду. Всякий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ділі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майні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особи,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, </a:t>
            </a:r>
            <a:r>
              <a:rPr lang="ru-RU" dirty="0" err="1"/>
              <a:t>забороненою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оголошеною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актом незаконною,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в будь-</a:t>
            </a:r>
            <a:r>
              <a:rPr lang="ru-RU" dirty="0" err="1"/>
              <a:t>якому</a:t>
            </a:r>
            <a:r>
              <a:rPr lang="ru-RU" dirty="0"/>
              <a:t> судовому </a:t>
            </a:r>
            <a:r>
              <a:rPr lang="ru-RU" dirty="0" err="1"/>
              <a:t>окрузі</a:t>
            </a:r>
            <a:r>
              <a:rPr lang="ru-RU" dirty="0"/>
              <a:t>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буде </a:t>
            </a:r>
            <a:r>
              <a:rPr lang="ru-RU" dirty="0" err="1"/>
              <a:t>виявлений</a:t>
            </a:r>
            <a:r>
              <a:rPr lang="ru-RU" dirty="0"/>
              <a:t> </a:t>
            </a:r>
            <a:r>
              <a:rPr lang="ru-RU" dirty="0" err="1"/>
              <a:t>відповідач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завданої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одержить</a:t>
            </a:r>
            <a:r>
              <a:rPr lang="ru-RU" dirty="0"/>
              <a:t> </a:t>
            </a:r>
            <a:r>
              <a:rPr lang="ru-RU" dirty="0" err="1"/>
              <a:t>потрійне</a:t>
            </a:r>
            <a:r>
              <a:rPr lang="ru-RU" dirty="0"/>
              <a:t>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завданої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судові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звичайну</a:t>
            </a:r>
            <a:r>
              <a:rPr lang="ru-RU" dirty="0"/>
              <a:t> </a:t>
            </a:r>
            <a:r>
              <a:rPr lang="ru-RU" dirty="0" err="1"/>
              <a:t>платню</a:t>
            </a:r>
            <a:r>
              <a:rPr lang="ru-RU" dirty="0"/>
              <a:t> адвокату.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накладав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закон на </a:t>
            </a:r>
            <a:r>
              <a:rPr lang="ru-RU" dirty="0" err="1"/>
              <a:t>підприємців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монополій</a:t>
            </a:r>
            <a:r>
              <a:rPr lang="ru-RU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Політичне життя.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чверті</a:t>
            </a:r>
            <a:r>
              <a:rPr lang="ru-RU" dirty="0"/>
              <a:t> XIX ст. у США остаточно </a:t>
            </a:r>
            <a:r>
              <a:rPr lang="ru-RU" dirty="0" err="1"/>
              <a:t>утвердилася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президентського</a:t>
            </a:r>
            <a:r>
              <a:rPr lang="ru-RU" dirty="0"/>
              <a:t> типу і </a:t>
            </a:r>
            <a:r>
              <a:rPr lang="ru-RU" dirty="0" err="1"/>
              <a:t>двопартійна</a:t>
            </a:r>
            <a:r>
              <a:rPr lang="ru-RU" dirty="0"/>
              <a:t> </a:t>
            </a:r>
            <a:r>
              <a:rPr lang="ru-RU" dirty="0" smtClean="0"/>
              <a:t>система.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/>
              <a:t>політиків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 США </a:t>
            </a:r>
            <a:r>
              <a:rPr lang="ru-RU" dirty="0" err="1"/>
              <a:t>склали</a:t>
            </a:r>
            <a:r>
              <a:rPr lang="ru-RU" dirty="0"/>
              <a:t> ядро </a:t>
            </a:r>
            <a:r>
              <a:rPr lang="ru-RU" dirty="0" err="1"/>
              <a:t>республіканської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а </a:t>
            </a:r>
            <a:r>
              <a:rPr lang="ru-RU" dirty="0" err="1"/>
              <a:t>Півдня</a:t>
            </a:r>
            <a:r>
              <a:rPr lang="ru-RU" dirty="0"/>
              <a:t> - </a:t>
            </a:r>
            <a:r>
              <a:rPr lang="ru-RU" dirty="0" err="1"/>
              <a:t>демократичної</a:t>
            </a:r>
            <a:r>
              <a:rPr lang="ru-RU" dirty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До </a:t>
            </a:r>
            <a:r>
              <a:rPr lang="ru-RU" dirty="0"/>
              <a:t>початку XX ст.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республіканською</a:t>
            </a:r>
            <a:r>
              <a:rPr lang="ru-RU" dirty="0"/>
              <a:t> та демократичною </a:t>
            </a:r>
            <a:r>
              <a:rPr lang="ru-RU" dirty="0" err="1"/>
              <a:t>партіями</a:t>
            </a:r>
            <a:r>
              <a:rPr lang="ru-RU" dirty="0"/>
              <a:t> практично </a:t>
            </a:r>
            <a:r>
              <a:rPr lang="ru-RU" dirty="0" err="1"/>
              <a:t>зникла</a:t>
            </a:r>
            <a:r>
              <a:rPr lang="ru-RU" dirty="0"/>
              <a:t>,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парти</a:t>
            </a:r>
            <a:r>
              <a:rPr lang="ru-RU" dirty="0"/>
              <a:t> </a:t>
            </a:r>
            <a:r>
              <a:rPr lang="ru-RU" dirty="0" err="1"/>
              <a:t>обстоювали</a:t>
            </a:r>
            <a:r>
              <a:rPr lang="ru-RU" dirty="0"/>
              <a:t>, </a:t>
            </a:r>
            <a:r>
              <a:rPr lang="ru-RU" dirty="0" err="1"/>
              <a:t>тогочасний</a:t>
            </a:r>
            <a:r>
              <a:rPr lang="ru-RU" dirty="0"/>
              <a:t> </a:t>
            </a:r>
            <a:r>
              <a:rPr lang="ru-RU" dirty="0" err="1"/>
              <a:t>суспільний</a:t>
            </a:r>
            <a:r>
              <a:rPr lang="ru-RU" dirty="0"/>
              <a:t> і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r>
              <a:rPr lang="ru-RU" dirty="0"/>
              <a:t> США.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790700"/>
            <a:ext cx="4448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768350" y="5229225"/>
            <a:ext cx="3222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/>
              </a:rPr>
              <a:t>Карикатура на двопартійну систему США (слон – символ Республіканської партії; осел – символ Демократичної партії)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334</TotalTime>
  <Words>1420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Franklin Gothic Book</vt:lpstr>
      <vt:lpstr>Franklin Gothic Medium</vt:lpstr>
      <vt:lpstr>Wingdings 2</vt:lpstr>
      <vt:lpstr>Трек</vt:lpstr>
      <vt:lpstr>США в 1877 – 1900роках</vt:lpstr>
      <vt:lpstr>План</vt:lpstr>
      <vt:lpstr>Опорні поняття і дати</vt:lpstr>
      <vt:lpstr>Презентация PowerPoint</vt:lpstr>
      <vt:lpstr>Презентация PowerPoint</vt:lpstr>
      <vt:lpstr>Економічне піднесення країни. Зростання впливу великих корпорацій</vt:lpstr>
      <vt:lpstr>Економічне піднесення країни. Зростання впливу великих корпорацій</vt:lpstr>
      <vt:lpstr>Становлення антимонопольного законодавства</vt:lpstr>
      <vt:lpstr>Політичне життя. </vt:lpstr>
      <vt:lpstr>Расова політика. Юридичне оформлення сегрегації на півдні США.</vt:lpstr>
      <vt:lpstr>Расистська організація ку- клукс - клан</vt:lpstr>
      <vt:lpstr>Робітничий рух  </vt:lpstr>
      <vt:lpstr>Грамофон</vt:lpstr>
      <vt:lpstr>Дякуємо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pc</cp:lastModifiedBy>
  <cp:revision>45</cp:revision>
  <dcterms:modified xsi:type="dcterms:W3CDTF">2014-03-15T15:09:27Z</dcterms:modified>
</cp:coreProperties>
</file>