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87" r:id="rId7"/>
    <p:sldId id="286" r:id="rId8"/>
    <p:sldId id="289" r:id="rId9"/>
    <p:sldId id="297" r:id="rId10"/>
    <p:sldId id="292" r:id="rId11"/>
    <p:sldId id="290" r:id="rId12"/>
    <p:sldId id="288" r:id="rId13"/>
    <p:sldId id="291" r:id="rId14"/>
    <p:sldId id="293" r:id="rId15"/>
    <p:sldId id="299" r:id="rId16"/>
    <p:sldId id="294" r:id="rId17"/>
    <p:sldId id="295" r:id="rId18"/>
    <p:sldId id="298" r:id="rId19"/>
    <p:sldId id="276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3662-3BDF-449E-98D9-1FF3BF8AA175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6CA3-4FCD-443B-8C4E-08698DB22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0DA5-D93E-42F9-BC95-BAAEC7ED213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31F-5B96-4DE6-9816-8B37E6AD3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9098-4AB7-40A3-B846-0820EADFA89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3A17-EAA4-4C9C-AB4D-10EE5BD1D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D1F8-4496-4946-AB7A-AEA8971BE5A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E746-7E93-4744-B240-512DCD09E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23FB-1AA2-42F9-8258-99D377F9319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5D47-8A17-45D4-B996-8C2154501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F9E6-6DE7-4863-A642-58434EC8CAA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C796-DC47-4E0D-86BD-8B0F468AD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C170-B70E-44CA-83B8-E68301946BA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4718-7D5C-45B5-98D1-7C943E755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8F27-80E3-4160-B9E8-F09303EF373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1B8E-454D-4224-BD42-9F90C9266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581B-D655-4007-B774-6E0CE127617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8F18-0A34-46DC-8AA8-1BDF04E5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867F-3695-4E88-B8B8-03839A0428F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BA5F-6BE3-4A1B-806E-E1309A1C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DDFC-62CD-4844-9FC5-35BA1C99334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24F9-9C5B-4C9C-A8DD-0F2D4A65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77CB0-0C87-4A38-AA85-FC00A56F9B35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B563A8-3219-4B8A-A4D5-E915ABEE5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Німеччина в 1871 – 1900роках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550" y="2636838"/>
            <a:ext cx="7561263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Фактори, які впливали на економічний розвиток Німеччини в 1817 – 1900рр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4075" y="1916113"/>
            <a:ext cx="5040313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НЕГАТИВНІ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333375"/>
            <a:ext cx="237648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Мілітаризація економіки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6600" y="333375"/>
            <a:ext cx="24479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Обмеженість природніх ресурсів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333375"/>
            <a:ext cx="24479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Державне вручання в економіку і контроль над бізнесом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4075" y="3644900"/>
            <a:ext cx="51117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ПОЗИТИВНІ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4724400"/>
            <a:ext cx="2303463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Об»єднання</a:t>
            </a:r>
            <a:r>
              <a:rPr lang="uk-UA" dirty="0"/>
              <a:t> Німеччини, єдиний внутрішній ринок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2500" y="4724400"/>
            <a:ext cx="2303463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5 млрд. контрибуції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125" y="4724400"/>
            <a:ext cx="2376488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Підтримка держави в розвитку промисловості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00225" y="5805488"/>
            <a:ext cx="2519363" cy="83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Кваліфікована, дисциплінована робоча сила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86363" y="5805488"/>
            <a:ext cx="2592387" cy="83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Використання досягнень НТР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624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Розвиток важкої промисловості за підтримки держави ( замовлення, субсидії, пільги 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Промисловість розвивалася на новітній основі з використанням досягнень НТР;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Висока ступінь концентрації виробництва ( 600 монополій, серед них - концерн «</a:t>
            </a:r>
            <a:r>
              <a:rPr lang="uk-UA" dirty="0" err="1" smtClean="0"/>
              <a:t>Круппа</a:t>
            </a:r>
            <a:r>
              <a:rPr lang="uk-UA" dirty="0" smtClean="0"/>
              <a:t>», компанія «Сіменс – </a:t>
            </a:r>
            <a:r>
              <a:rPr lang="uk-UA" dirty="0" err="1" smtClean="0"/>
              <a:t>Шуккерт</a:t>
            </a:r>
            <a:r>
              <a:rPr lang="uk-UA" dirty="0" smtClean="0"/>
              <a:t>», Рейн – </a:t>
            </a:r>
            <a:r>
              <a:rPr lang="uk-UA" dirty="0" err="1" smtClean="0"/>
              <a:t>Вестфальський</a:t>
            </a:r>
            <a:r>
              <a:rPr lang="uk-UA" dirty="0" smtClean="0"/>
              <a:t> </a:t>
            </a:r>
            <a:r>
              <a:rPr lang="uk-UA" dirty="0" err="1" smtClean="0"/>
              <a:t>кам»яновугільний</a:t>
            </a:r>
            <a:r>
              <a:rPr lang="uk-UA" dirty="0" smtClean="0"/>
              <a:t> синдикат;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Висока ступінь концентрації капіталів ( 8 банків контролювали 85% капіталів країни);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Швидкі темпи розвитку промисловості в Рейнській області, Рурі, Берліні, Сілезії;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Поступове перетворення поміщицького господарства в капіталістичне товарне.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611188" y="5805488"/>
            <a:ext cx="806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Період бурхливого економічного піднесення Німеччини в 70-х роках ХІХ століття дістав назву «ГРЮНДЕРСТВО» ( від нім. – засновувати).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400" y="333375"/>
            <a:ext cx="6265863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539750" y="5661025"/>
            <a:ext cx="7812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Період бурхливого економічного піднесення Німеччини в 70-х роках ХІХ століття дістав назву «ГРЮНДЕРСТВО» ( від нім. – засновувати).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Особливості політичного життя країни.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Велика роль канцлера Німеччини О. фон Бісмарка та його ліберальні методи управління країною в 1871 – 1878рр. («ліберальна ера»).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Всі великі політичні партії були представлені в рейхстазі: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Консервативна партія;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Національно – ліберальна;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Партія прогресистів;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Партія Центру;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dirty="0" err="1" smtClean="0"/>
              <a:t>Соціал</a:t>
            </a:r>
            <a:r>
              <a:rPr lang="uk-UA" dirty="0" smtClean="0"/>
              <a:t> – демократична партія Німеччини.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Розвиток робітничих організацій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Внутрішня політика </a:t>
            </a:r>
            <a:r>
              <a:rPr lang="uk-UA" dirty="0" err="1"/>
              <a:t>О.фон</a:t>
            </a:r>
            <a:r>
              <a:rPr lang="uk-UA" dirty="0"/>
              <a:t> Бісмарка.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294005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1557338"/>
            <a:ext cx="38163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Основні напрямки політики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О. фон Бісмарка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2500" y="2781300"/>
            <a:ext cx="25193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Зміцнення імперії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2588" y="2781300"/>
            <a:ext cx="2303462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Культуркампф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588" y="4868863"/>
            <a:ext cx="2303462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Боротьба із соціалістичним рухом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375" y="4797425"/>
            <a:ext cx="2449513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Соціальний реформізм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4932363" y="2276475"/>
            <a:ext cx="1547812" cy="2447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6480175" y="2276475"/>
            <a:ext cx="1331913" cy="2520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4859338" y="2276475"/>
            <a:ext cx="1620837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>
            <a:off x="6480175" y="2276475"/>
            <a:ext cx="1260475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3348038" y="6092825"/>
            <a:ext cx="5795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Опрацювати пп. 4.1 – 4.4 §16  і основний зміст кожного напрямку внутрішньої політики О. фон Бісмарка. 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Зовнішня політика Німеччини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"</a:t>
            </a:r>
            <a:r>
              <a:rPr lang="ru-RU" dirty="0" err="1"/>
              <a:t>Проте</a:t>
            </a:r>
            <a:r>
              <a:rPr lang="ru-RU" dirty="0"/>
              <a:t> ми, в </a:t>
            </a:r>
            <a:r>
              <a:rPr lang="ru-RU" dirty="0" err="1"/>
              <a:t>усякому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додержуємось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думки,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Німеччину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початку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виключати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за </a:t>
            </a:r>
            <a:r>
              <a:rPr lang="ru-RU" dirty="0" err="1"/>
              <a:t>панування</a:t>
            </a:r>
            <a:r>
              <a:rPr lang="ru-RU" dirty="0"/>
              <a:t> над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.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, коли </a:t>
            </a:r>
            <a:r>
              <a:rPr lang="ru-RU" dirty="0" err="1"/>
              <a:t>німець</a:t>
            </a:r>
            <a:r>
              <a:rPr lang="ru-RU" dirty="0"/>
              <a:t> одному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сусідів</a:t>
            </a:r>
            <a:r>
              <a:rPr lang="ru-RU" dirty="0"/>
              <a:t> </a:t>
            </a:r>
            <a:r>
              <a:rPr lang="ru-RU" dirty="0" err="1"/>
              <a:t>поступався</a:t>
            </a:r>
            <a:r>
              <a:rPr lang="ru-RU" dirty="0"/>
              <a:t> землею, </a:t>
            </a:r>
            <a:r>
              <a:rPr lang="ru-RU" dirty="0" err="1"/>
              <a:t>іншому</a:t>
            </a:r>
            <a:r>
              <a:rPr lang="ru-RU" dirty="0"/>
              <a:t> - морем, 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залишав</a:t>
            </a:r>
            <a:r>
              <a:rPr lang="ru-RU" dirty="0"/>
              <a:t> небо, де </a:t>
            </a:r>
            <a:r>
              <a:rPr lang="ru-RU" dirty="0" err="1"/>
              <a:t>панує</a:t>
            </a:r>
            <a:r>
              <a:rPr lang="ru-RU" dirty="0"/>
              <a:t> чиста </a:t>
            </a:r>
            <a:r>
              <a:rPr lang="ru-RU" dirty="0" err="1"/>
              <a:t>теорія</a:t>
            </a:r>
            <a:r>
              <a:rPr lang="ru-RU" dirty="0"/>
              <a:t>, -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минули. Ми </a:t>
            </a:r>
            <a:r>
              <a:rPr lang="ru-RU" dirty="0" err="1"/>
              <a:t>вважаємо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найголовніших</a:t>
            </a:r>
            <a:r>
              <a:rPr lang="ru-RU" dirty="0"/>
              <a:t> наших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заохочення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пароплавства</a:t>
            </a:r>
            <a:r>
              <a:rPr lang="ru-RU" dirty="0"/>
              <a:t>,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...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Однак</a:t>
            </a:r>
            <a:r>
              <a:rPr lang="ru-RU" dirty="0"/>
              <a:t> ми не могли б </a:t>
            </a:r>
            <a:r>
              <a:rPr lang="ru-RU" dirty="0" err="1"/>
              <a:t>пристати</a:t>
            </a:r>
            <a:r>
              <a:rPr lang="ru-RU" dirty="0"/>
              <a:t> на те, </a:t>
            </a:r>
            <a:r>
              <a:rPr lang="ru-RU" dirty="0" err="1"/>
              <a:t>аби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 </a:t>
            </a:r>
            <a:r>
              <a:rPr lang="ru-RU" dirty="0" err="1"/>
              <a:t>зміцніла</a:t>
            </a:r>
            <a:r>
              <a:rPr lang="ru-RU" dirty="0"/>
              <a:t> думка,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нас дозволено те, </a:t>
            </a:r>
            <a:r>
              <a:rPr lang="ru-RU" dirty="0" err="1"/>
              <a:t>чого</a:t>
            </a:r>
            <a:r>
              <a:rPr lang="ru-RU" dirty="0"/>
              <a:t> не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Ми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, </a:t>
            </a:r>
            <a:r>
              <a:rPr lang="ru-RU" dirty="0" err="1"/>
              <a:t>щоби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місіонер</a:t>
            </a:r>
            <a:r>
              <a:rPr lang="ru-RU" dirty="0"/>
              <a:t>,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підприємець</a:t>
            </a:r>
            <a:r>
              <a:rPr lang="ru-RU" dirty="0"/>
              <a:t>,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німецький</a:t>
            </a:r>
            <a:r>
              <a:rPr lang="ru-RU" dirty="0"/>
              <a:t> прапор і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 так само </a:t>
            </a:r>
            <a:r>
              <a:rPr lang="ru-RU" dirty="0" err="1"/>
              <a:t>шановані</a:t>
            </a:r>
            <a:r>
              <a:rPr lang="ru-RU" dirty="0"/>
              <a:t>, як і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</a:t>
            </a:r>
            <a:r>
              <a:rPr lang="ru-RU" dirty="0" err="1"/>
              <a:t>іншим</a:t>
            </a:r>
            <a:r>
              <a:rPr lang="ru-RU" dirty="0"/>
              <a:t> державам. </a:t>
            </a:r>
            <a:r>
              <a:rPr lang="ru-RU" dirty="0" err="1"/>
              <a:t>Нарешті</a:t>
            </a:r>
            <a:r>
              <a:rPr lang="ru-RU" dirty="0"/>
              <a:t>, ми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рахуватися</a:t>
            </a:r>
            <a:r>
              <a:rPr lang="ru-RU" dirty="0"/>
              <a:t> з </a:t>
            </a:r>
            <a:r>
              <a:rPr lang="ru-RU" dirty="0" err="1"/>
              <a:t>інтересами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великих держав у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будучи твердо </a:t>
            </a:r>
            <a:r>
              <a:rPr lang="ru-RU" dirty="0" err="1"/>
              <a:t>переконані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так само </a:t>
            </a:r>
            <a:r>
              <a:rPr lang="ru-RU" dirty="0" err="1"/>
              <a:t>знайдуть</a:t>
            </a:r>
            <a:r>
              <a:rPr lang="ru-RU" dirty="0"/>
              <a:t> до себе </a:t>
            </a:r>
            <a:r>
              <a:rPr lang="ru-RU" dirty="0" err="1"/>
              <a:t>належну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Одним словом: ми не </a:t>
            </a:r>
            <a:r>
              <a:rPr lang="ru-RU" dirty="0" err="1"/>
              <a:t>хочемо</a:t>
            </a:r>
            <a:r>
              <a:rPr lang="ru-RU" dirty="0"/>
              <a:t> </a:t>
            </a:r>
            <a:r>
              <a:rPr lang="ru-RU" dirty="0" err="1"/>
              <a:t>нікого</a:t>
            </a:r>
            <a:r>
              <a:rPr lang="ru-RU" dirty="0"/>
              <a:t> </a:t>
            </a:r>
            <a:r>
              <a:rPr lang="ru-RU" dirty="0" err="1"/>
              <a:t>відсувати</a:t>
            </a:r>
            <a:r>
              <a:rPr lang="ru-RU" dirty="0"/>
              <a:t> в </a:t>
            </a:r>
            <a:r>
              <a:rPr lang="ru-RU" dirty="0" err="1"/>
              <a:t>тінь</a:t>
            </a:r>
            <a:r>
              <a:rPr lang="ru-RU" dirty="0"/>
              <a:t>, але й для себе </a:t>
            </a:r>
            <a:r>
              <a:rPr lang="ru-RU" dirty="0" err="1"/>
              <a:t>вимагаємо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 smtClean="0"/>
              <a:t>...«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З </a:t>
            </a:r>
            <a:r>
              <a:rPr lang="ru-RU" dirty="0" err="1"/>
              <a:t>промови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 князя </a:t>
            </a:r>
            <a:r>
              <a:rPr lang="ru-RU" dirty="0" err="1"/>
              <a:t>Бюлова</a:t>
            </a:r>
            <a:r>
              <a:rPr lang="ru-RU" dirty="0"/>
              <a:t> в </a:t>
            </a:r>
            <a:r>
              <a:rPr lang="ru-RU" dirty="0" err="1"/>
              <a:t>рейхстазі</a:t>
            </a:r>
            <a:r>
              <a:rPr lang="ru-RU" dirty="0"/>
              <a:t> 6 </a:t>
            </a:r>
            <a:r>
              <a:rPr lang="ru-RU" dirty="0" err="1"/>
              <a:t>грудня</a:t>
            </a:r>
            <a:r>
              <a:rPr lang="ru-RU" dirty="0"/>
              <a:t> 1897 р.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Поміркуйте</a:t>
            </a:r>
            <a:r>
              <a:rPr lang="ru-RU" dirty="0"/>
              <a:t>:'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1.   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полягала</a:t>
            </a:r>
            <a:r>
              <a:rPr lang="ru-RU" dirty="0"/>
              <a:t> </a:t>
            </a:r>
            <a:r>
              <a:rPr lang="ru-RU" dirty="0" err="1"/>
              <a:t>агресивність</a:t>
            </a:r>
            <a:r>
              <a:rPr lang="ru-RU" dirty="0"/>
              <a:t> </a:t>
            </a:r>
            <a:r>
              <a:rPr lang="ru-RU" dirty="0" err="1"/>
              <a:t>намірів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2.   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розумієте</a:t>
            </a:r>
            <a:r>
              <a:rPr lang="ru-RU" dirty="0"/>
              <a:t> слова "</a:t>
            </a:r>
            <a:r>
              <a:rPr lang="ru-RU" dirty="0" err="1"/>
              <a:t>вимагаємо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"?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Зовнішня політика О. фон Бісмарка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Створення союзу трьох імператорів.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/>
              <a:t>Погіршення відносин з Росією та Великою Британією</a:t>
            </a:r>
            <a:endParaRPr lang="ru-RU" sz="36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68438"/>
            <a:ext cx="381635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Перехід Німеччини до «світової політики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29698" name="Объект 4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5067300" cy="4724400"/>
          </a:xfrm>
        </p:spPr>
        <p:txBody>
          <a:bodyPr/>
          <a:lstStyle/>
          <a:p>
            <a:pPr eaLnBrk="1" hangingPunct="1"/>
            <a:r>
              <a:rPr lang="uk-UA" smtClean="0"/>
              <a:t>Основні цілі «світової політики» Німеччини: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Претензії на панування в Європі;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Прагнення зміцнити свої позиції на Близькому, Середньому та Далекому Сході;</a:t>
            </a:r>
          </a:p>
          <a:p>
            <a:pPr eaLnBrk="1" hangingPunct="1">
              <a:buFontTx/>
              <a:buChar char="-"/>
            </a:pPr>
            <a:r>
              <a:rPr lang="uk-UA" smtClean="0"/>
              <a:t>Прагнення до переділу сфер впливу в Африці, Азії, Океанії.</a:t>
            </a:r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287972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261938" y="5994400"/>
            <a:ext cx="271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Вільгельм </a:t>
            </a:r>
            <a:r>
              <a:rPr lang="en-US">
                <a:latin typeface="Franklin Gothic Book"/>
              </a:rPr>
              <a:t>II </a:t>
            </a:r>
            <a:r>
              <a:rPr lang="ru-RU">
                <a:latin typeface="Franklin Gothic Book"/>
              </a:rPr>
              <a:t>Гогенцоллерн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Колонії </a:t>
            </a:r>
            <a:r>
              <a:rPr lang="uk-UA" dirty="0" err="1" smtClean="0"/>
              <a:t>німеччини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5688"/>
            <a:ext cx="8686800" cy="2805112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У </a:t>
            </a:r>
            <a:r>
              <a:rPr lang="ru-RU" dirty="0" err="1" smtClean="0"/>
              <a:t>Африці</a:t>
            </a:r>
            <a:r>
              <a:rPr lang="ru-RU" dirty="0" smtClean="0"/>
              <a:t>:  </a:t>
            </a:r>
            <a:r>
              <a:rPr lang="ru-RU" dirty="0"/>
              <a:t>- Того, Камерун,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Східна</a:t>
            </a:r>
            <a:r>
              <a:rPr lang="ru-RU" dirty="0"/>
              <a:t> Африка і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Південно-Західна</a:t>
            </a:r>
            <a:r>
              <a:rPr lang="ru-RU" dirty="0"/>
              <a:t> Африка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</a:t>
            </a:r>
            <a:r>
              <a:rPr lang="ru-RU" dirty="0" err="1"/>
              <a:t>Азії</a:t>
            </a:r>
            <a:r>
              <a:rPr lang="ru-RU" dirty="0"/>
              <a:t> - порт Циндао (</a:t>
            </a:r>
            <a:r>
              <a:rPr lang="ru-RU" dirty="0" err="1"/>
              <a:t>Кайтчоу</a:t>
            </a:r>
            <a:r>
              <a:rPr lang="ru-RU" dirty="0"/>
              <a:t>) на </a:t>
            </a:r>
            <a:r>
              <a:rPr lang="ru-RU" dirty="0" err="1"/>
              <a:t>півострові</a:t>
            </a:r>
            <a:r>
              <a:rPr lang="ru-RU" dirty="0"/>
              <a:t> </a:t>
            </a:r>
            <a:r>
              <a:rPr lang="ru-RU" dirty="0" err="1"/>
              <a:t>Шаньдун</a:t>
            </a:r>
            <a:r>
              <a:rPr lang="ru-RU" dirty="0"/>
              <a:t>, </a:t>
            </a:r>
            <a:r>
              <a:rPr lang="ru-RU" dirty="0" err="1"/>
              <a:t>захоплений</a:t>
            </a:r>
            <a:r>
              <a:rPr lang="ru-RU" dirty="0"/>
              <a:t> в 1897 </a:t>
            </a:r>
            <a:r>
              <a:rPr lang="ru-RU" dirty="0" err="1"/>
              <a:t>році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"</a:t>
            </a:r>
            <a:r>
              <a:rPr lang="ru-RU" dirty="0" err="1"/>
              <a:t>орендований</a:t>
            </a:r>
            <a:r>
              <a:rPr lang="ru-RU" dirty="0"/>
              <a:t>" у </a:t>
            </a:r>
            <a:r>
              <a:rPr lang="ru-RU" dirty="0" err="1"/>
              <a:t>китайського</a:t>
            </a:r>
            <a:r>
              <a:rPr lang="ru-RU" dirty="0"/>
              <a:t> уряду на 99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</a:t>
            </a:r>
            <a:r>
              <a:rPr lang="ru-RU" dirty="0" err="1"/>
              <a:t>Океанії</a:t>
            </a:r>
            <a:r>
              <a:rPr lang="ru-RU" dirty="0"/>
              <a:t> - Нова </a:t>
            </a:r>
            <a:r>
              <a:rPr lang="ru-RU" dirty="0" err="1"/>
              <a:t>Гвінея</a:t>
            </a:r>
            <a:r>
              <a:rPr lang="ru-RU" dirty="0"/>
              <a:t>, </a:t>
            </a:r>
            <a:r>
              <a:rPr lang="ru-RU" dirty="0" err="1"/>
              <a:t>Мікронезія</a:t>
            </a:r>
            <a:r>
              <a:rPr lang="ru-RU" dirty="0"/>
              <a:t> (Науру, Палау, </a:t>
            </a:r>
            <a:r>
              <a:rPr lang="ru-RU" dirty="0" err="1"/>
              <a:t>Маршаллові</a:t>
            </a:r>
            <a:r>
              <a:rPr lang="ru-RU" dirty="0"/>
              <a:t>, </a:t>
            </a:r>
            <a:r>
              <a:rPr lang="ru-RU" dirty="0" err="1"/>
              <a:t>Каролінські</a:t>
            </a:r>
            <a:r>
              <a:rPr lang="ru-RU" dirty="0"/>
              <a:t>, </a:t>
            </a:r>
            <a:r>
              <a:rPr lang="ru-RU" dirty="0" err="1"/>
              <a:t>Маріанські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), </a:t>
            </a:r>
            <a:r>
              <a:rPr lang="ru-RU" dirty="0" err="1"/>
              <a:t>Західне</a:t>
            </a:r>
            <a:r>
              <a:rPr lang="ru-RU" dirty="0"/>
              <a:t> Самоа.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4003675"/>
            <a:ext cx="62785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525" y="3716338"/>
            <a:ext cx="21415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3"/>
          <p:cNvSpPr>
            <a:spLocks noChangeArrowheads="1"/>
          </p:cNvSpPr>
          <p:nvPr/>
        </p:nvSpPr>
        <p:spPr bwMode="auto">
          <a:xfrm>
            <a:off x="6516688" y="6092825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Карикатура на світові зазіхання Вільгельма ІІ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Утворення </a:t>
            </a:r>
            <a:r>
              <a:rPr lang="uk-UA" dirty="0" err="1" smtClean="0"/>
              <a:t>військово</a:t>
            </a:r>
            <a:r>
              <a:rPr lang="uk-UA" dirty="0" smtClean="0"/>
              <a:t> – політичного союзу – Троїстий союз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6924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Троїстий</a:t>
            </a:r>
            <a:r>
              <a:rPr lang="ru-RU" dirty="0"/>
              <a:t> союз </a:t>
            </a:r>
            <a:r>
              <a:rPr lang="en-US" dirty="0" smtClean="0"/>
              <a:t>— </a:t>
            </a:r>
            <a:r>
              <a:rPr lang="ru-RU" dirty="0" err="1"/>
              <a:t>військово-політичний</a:t>
            </a:r>
            <a:r>
              <a:rPr lang="ru-RU" dirty="0"/>
              <a:t> блок </a:t>
            </a:r>
            <a:r>
              <a:rPr lang="ru-RU" dirty="0" err="1"/>
              <a:t>Німеччини</a:t>
            </a:r>
            <a:r>
              <a:rPr lang="ru-RU" dirty="0"/>
              <a:t>, Австро-</a:t>
            </a:r>
            <a:r>
              <a:rPr lang="ru-RU" dirty="0" err="1"/>
              <a:t>Угорщини</a:t>
            </a:r>
            <a:r>
              <a:rPr lang="ru-RU" dirty="0"/>
              <a:t> та </a:t>
            </a:r>
            <a:r>
              <a:rPr lang="ru-RU" dirty="0" err="1"/>
              <a:t>Італії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склався</a:t>
            </a:r>
            <a:r>
              <a:rPr lang="ru-RU" dirty="0"/>
              <a:t> в 1879-1882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і </a:t>
            </a:r>
            <a:r>
              <a:rPr lang="ru-RU" dirty="0" err="1"/>
              <a:t>Росії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Започаткував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Т.С. Австро-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7.10.1879,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передбачав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нападу </a:t>
            </a:r>
            <a:r>
              <a:rPr lang="ru-RU" dirty="0" err="1"/>
              <a:t>Росії</a:t>
            </a:r>
            <a:r>
              <a:rPr lang="ru-RU" dirty="0"/>
              <a:t> на одну </a:t>
            </a:r>
            <a:r>
              <a:rPr lang="ru-RU" dirty="0" err="1"/>
              <a:t>із</a:t>
            </a:r>
            <a:r>
              <a:rPr lang="ru-RU" dirty="0"/>
              <a:t> них.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двосторонній</a:t>
            </a:r>
            <a:r>
              <a:rPr lang="ru-RU" dirty="0"/>
              <a:t> союз 20.5.1882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доповнений</a:t>
            </a:r>
            <a:r>
              <a:rPr lang="ru-RU" dirty="0"/>
              <a:t> договором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, Австро-</a:t>
            </a:r>
            <a:r>
              <a:rPr lang="ru-RU" dirty="0" err="1"/>
              <a:t>Угорщиною</a:t>
            </a:r>
            <a:r>
              <a:rPr lang="ru-RU" dirty="0"/>
              <a:t> та </a:t>
            </a:r>
            <a:r>
              <a:rPr lang="ru-RU" dirty="0" err="1" smtClean="0"/>
              <a:t>Італією</a:t>
            </a:r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950" y="1341438"/>
            <a:ext cx="41941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Downloads\image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850" y="4197350"/>
            <a:ext cx="20542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797300"/>
            <a:ext cx="2381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Прямоугольник 2"/>
          <p:cNvSpPr>
            <a:spLocks noChangeArrowheads="1"/>
          </p:cNvSpPr>
          <p:nvPr/>
        </p:nvSpPr>
        <p:spPr bwMode="auto">
          <a:xfrm>
            <a:off x="542925" y="6423025"/>
            <a:ext cx="3238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Franklin Gothic Book"/>
              </a:rPr>
              <a:t>Карикатура Тире-Боне. Троїстий союз.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з економічним та політичним розвитком Німеччини в ІІ половині ХІХ століття;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аналізувати і узагальнювати історичний матеріал,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Розуміти необхідність взаєморозуміння між народами, недопущення зазіхань на світове панування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Які чинники сприяли економічному піднесенню Німеччини?</a:t>
            </a:r>
          </a:p>
          <a:p>
            <a:pPr eaLnBrk="1" hangingPunct="1"/>
            <a:r>
              <a:rPr lang="uk-UA" smtClean="0"/>
              <a:t>Визначте особливості політичного розвитку Німеччини?</a:t>
            </a:r>
          </a:p>
          <a:p>
            <a:pPr eaLnBrk="1" hangingPunct="1"/>
            <a:r>
              <a:rPr lang="uk-UA" smtClean="0"/>
              <a:t>В чому полягала суть «світової політики» Німеччини наприкінці ХІХ століття</a:t>
            </a: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Утворення Німецької імперії. Конституція 1871р.</a:t>
            </a:r>
          </a:p>
          <a:p>
            <a:pPr eaLnBrk="1" hangingPunct="1"/>
            <a:r>
              <a:rPr lang="uk-UA" smtClean="0"/>
              <a:t>Особливості економічного розвитку.</a:t>
            </a:r>
          </a:p>
          <a:p>
            <a:pPr eaLnBrk="1" hangingPunct="1"/>
            <a:r>
              <a:rPr lang="uk-UA" smtClean="0"/>
              <a:t>Особливості політичного життя країни.</a:t>
            </a:r>
          </a:p>
          <a:p>
            <a:pPr eaLnBrk="1" hangingPunct="1"/>
            <a:r>
              <a:rPr lang="uk-UA" smtClean="0"/>
              <a:t>Внутрішня політика О.фон Бісмарка.</a:t>
            </a:r>
          </a:p>
          <a:p>
            <a:pPr eaLnBrk="1" hangingPunct="1"/>
            <a:r>
              <a:rPr lang="uk-UA" smtClean="0"/>
              <a:t>Зовнішня політика О. фон Бісмарка.</a:t>
            </a:r>
          </a:p>
          <a:p>
            <a:pPr eaLnBrk="1" hangingPunct="1"/>
            <a:r>
              <a:rPr lang="uk-UA" smtClean="0"/>
              <a:t>Перехід Німеччини до «світової політики»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Конституційна монархія;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err="1" smtClean="0"/>
              <a:t>Соціал</a:t>
            </a:r>
            <a:r>
              <a:rPr lang="uk-UA" dirty="0" smtClean="0"/>
              <a:t> – демократія;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err="1" smtClean="0"/>
              <a:t>Культуркампф</a:t>
            </a:r>
            <a:r>
              <a:rPr lang="uk-UA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Наступ на соціалістів;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Світова політика.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18.01.1871р. – проголошення Німецької імперії;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16.04.1871р. – прийняття Конституції Німецької імперії;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1873р – створення «Союзу трьох імператорів»;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1882р. – створення Троїстого союзу.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« Я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радів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вдавалося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то не </a:t>
            </a:r>
            <a:r>
              <a:rPr lang="ru-RU" dirty="0" err="1"/>
              <a:t>було</a:t>
            </a:r>
            <a:r>
              <a:rPr lang="ru-RU" dirty="0"/>
              <a:t> шляхом </a:t>
            </a:r>
            <a:r>
              <a:rPr lang="ru-RU" dirty="0" err="1"/>
              <a:t>хоча</a:t>
            </a:r>
            <a:r>
              <a:rPr lang="ru-RU" dirty="0"/>
              <a:t> б на три кроки </a:t>
            </a:r>
            <a:r>
              <a:rPr lang="ru-RU" dirty="0" err="1"/>
              <a:t>наблизитися</a:t>
            </a:r>
            <a:r>
              <a:rPr lang="ru-RU" dirty="0"/>
              <a:t> до </a:t>
            </a:r>
            <a:r>
              <a:rPr lang="ru-RU" dirty="0" err="1"/>
              <a:t>об»єднання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».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 </a:t>
            </a:r>
            <a:r>
              <a:rPr lang="ru-RU" dirty="0" err="1"/>
              <a:t>О.Бісмарк</a:t>
            </a:r>
            <a:r>
              <a:rPr lang="ru-RU" dirty="0"/>
              <a:t> для </a:t>
            </a:r>
            <a:r>
              <a:rPr lang="ru-RU" dirty="0" err="1"/>
              <a:t>об»єднання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Яким</a:t>
            </a:r>
            <a:r>
              <a:rPr lang="ru-RU" dirty="0"/>
              <a:t> шляхом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об»єднання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 результаті яких подій відбулося остаточне </a:t>
            </a:r>
            <a:r>
              <a:rPr lang="uk-UA" dirty="0" err="1" smtClean="0"/>
              <a:t>об»єднання</a:t>
            </a:r>
            <a:r>
              <a:rPr lang="uk-UA" dirty="0" smtClean="0"/>
              <a:t> Німеччини?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681038"/>
            <a:ext cx="910748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Утворення Німецької імперії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Яка подія зображена на картині?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Коли відбулося проголошення Німецької імперії?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Що являла собою Німецька імперія за формою державного устрою?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Яка провідна країна світу також була федерацією?</a:t>
            </a: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5913" y="1341438"/>
            <a:ext cx="4191000" cy="3100387"/>
          </a:xfrm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25" y="4508500"/>
            <a:ext cx="11334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597400"/>
            <a:ext cx="18621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250825" y="59324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Девіз</a:t>
            </a:r>
          </a:p>
          <a:p>
            <a:pPr algn="ctr"/>
            <a:r>
              <a:rPr lang="en-US">
                <a:latin typeface="Franklin Gothic Book"/>
              </a:rPr>
              <a:t>Gott mit uns</a:t>
            </a:r>
          </a:p>
          <a:p>
            <a:pPr algn="ctr"/>
            <a:r>
              <a:rPr lang="en-US">
                <a:latin typeface="Franklin Gothic Book"/>
              </a:rPr>
              <a:t>(</a:t>
            </a:r>
            <a:r>
              <a:rPr lang="ru-RU">
                <a:latin typeface="Franklin Gothic Book"/>
              </a:rPr>
              <a:t>німецька: "З нами Бог”)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Вищі органи влади Німецької імперії за Конституцією 1817р.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8400" y="1557338"/>
            <a:ext cx="2592388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ІМПЕРАТОР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( тільки король Пруссії)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8400" y="2997200"/>
            <a:ext cx="27352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РЕЙХСКАНЦЛЕР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державний канцлер із Пруссії)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838" y="4581525"/>
            <a:ext cx="2808287" cy="93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ПАРЛАМЕНТ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вищий представницький орган 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913" y="5805488"/>
            <a:ext cx="25923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Бундесрат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союзна рада 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3663" y="5805488"/>
            <a:ext cx="2449512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Рейхстаг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державні збори, 400 </a:t>
            </a:r>
            <a:r>
              <a:rPr lang="uk-UA" dirty="0" err="1"/>
              <a:t>чол</a:t>
            </a:r>
            <a:r>
              <a:rPr lang="uk-UA" dirty="0"/>
              <a:t>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>
            <a:off x="5003800" y="2349500"/>
            <a:ext cx="0" cy="5746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5076825" y="3860800"/>
            <a:ext cx="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7" idx="3"/>
          </p:cNvCxnSpPr>
          <p:nvPr/>
        </p:nvCxnSpPr>
        <p:spPr>
          <a:xfrm>
            <a:off x="6588125" y="5049838"/>
            <a:ext cx="1584325" cy="75565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7" idx="1"/>
          </p:cNvCxnSpPr>
          <p:nvPr/>
        </p:nvCxnSpPr>
        <p:spPr>
          <a:xfrm rot="10800000" flipV="1">
            <a:off x="1908175" y="5049838"/>
            <a:ext cx="1871663" cy="75565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250825" y="1700213"/>
            <a:ext cx="2808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16 квітня 1871р. – прийняття Конституції Німецької імперії.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Повноваження вищих органів влади Німеччини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773238"/>
          <a:ext cx="8424862" cy="4576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570"/>
                <a:gridCol w="586736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 влади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Повноваження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Імператор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Право законодавчої ініціативи;</a:t>
                      </a:r>
                      <a:r>
                        <a:rPr lang="uk-UA" baseline="0" dirty="0" smtClean="0"/>
                        <a:t> п</a:t>
                      </a:r>
                      <a:r>
                        <a:rPr lang="uk-UA" dirty="0" smtClean="0"/>
                        <a:t>ризначав рейхсканцлера;</a:t>
                      </a:r>
                      <a:r>
                        <a:rPr lang="uk-UA" baseline="0" dirty="0" smtClean="0"/>
                        <a:t> с</a:t>
                      </a:r>
                      <a:r>
                        <a:rPr lang="uk-UA" dirty="0" smtClean="0"/>
                        <a:t>кликав</a:t>
                      </a:r>
                      <a:r>
                        <a:rPr lang="uk-UA" baseline="0" dirty="0" smtClean="0"/>
                        <a:t> і розпускав парламент;</a:t>
                      </a:r>
                    </a:p>
                    <a:p>
                      <a:r>
                        <a:rPr lang="uk-UA" baseline="0" dirty="0" smtClean="0"/>
                        <a:t>вирішував питання війни і миру, командував збройними силами країни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Рейхсканцлер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Вирішував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найважливіші питання внутрішньої і зовнішньої політики;</a:t>
                      </a:r>
                      <a:r>
                        <a:rPr lang="uk-UA" baseline="0" dirty="0" smtClean="0"/>
                        <a:t>  </a:t>
                      </a:r>
                      <a:r>
                        <a:rPr lang="uk-UA" dirty="0" smtClean="0"/>
                        <a:t>голова Бундесрату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Бундесрат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Складався з представників урядів усіх німецьких земель;</a:t>
                      </a:r>
                    </a:p>
                    <a:p>
                      <a:r>
                        <a:rPr lang="uk-UA" dirty="0" smtClean="0"/>
                        <a:t>Затверджував закони, вирішував питання оборони країни, зовнішньої політики, цивільного законодавства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Рейхстаг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депутати обрилася на 5 років;</a:t>
                      </a:r>
                      <a:r>
                        <a:rPr lang="uk-UA" baseline="0" dirty="0" smtClean="0"/>
                        <a:t> законодавча ініціатива, обговорення законопроектів, затвердження бюджету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26" name="Text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Визначте форму державного правління Німеччини за Конституцією 1871року?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397</TotalTime>
  <Words>841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Franklin Gothic Medium</vt:lpstr>
      <vt:lpstr>Franklin Gothic Book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50</cp:revision>
  <dcterms:modified xsi:type="dcterms:W3CDTF">2012-04-22T11:12:31Z</dcterms:modified>
</cp:coreProperties>
</file>