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CF45653-420A-4467-A38B-176B4CF476C8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B12511-FE36-42FF-8C32-0E1DB4BD11D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uk.wikipedia.org/wiki/%D0%91%D1%96%D0%BB%D0%BE%D1%80%D1%83%D1%81%D1%8C#cite_note-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3429000"/>
            <a:ext cx="6480048" cy="2301240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rgbClr val="C00000"/>
                </a:solidFill>
                <a:effectLst/>
              </a:rPr>
              <a:t>Б</a:t>
            </a:r>
            <a:r>
              <a:rPr lang="uk-UA" b="0" dirty="0" err="1" smtClean="0">
                <a:solidFill>
                  <a:srgbClr val="C00000"/>
                </a:solidFill>
                <a:effectLst/>
              </a:rPr>
              <a:t>ілорусь</a:t>
            </a:r>
            <a:r>
              <a:rPr lang="uk-UA" b="0" dirty="0" smtClean="0">
                <a:solidFill>
                  <a:srgbClr val="C00000"/>
                </a:solidFill>
                <a:effectLst/>
              </a:rPr>
              <a:t> після розпаду СРСР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620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98072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З початку президентства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err="1"/>
              <a:t>Лукашенка</a:t>
            </a:r>
            <a:r>
              <a:rPr lang="ru-RU" dirty="0"/>
              <a:t>, </a:t>
            </a:r>
            <a:r>
              <a:rPr lang="ru-RU" dirty="0" err="1"/>
              <a:t>Білорусь</a:t>
            </a:r>
            <a:r>
              <a:rPr lang="ru-RU" dirty="0"/>
              <a:t> </a:t>
            </a:r>
            <a:r>
              <a:rPr lang="ru-RU" dirty="0" err="1"/>
              <a:t>рухалась</a:t>
            </a:r>
            <a:r>
              <a:rPr lang="ru-RU" dirty="0"/>
              <a:t> у </a:t>
            </a:r>
            <a:r>
              <a:rPr lang="ru-RU" dirty="0" err="1"/>
              <a:t>російському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, з </a:t>
            </a:r>
            <a:r>
              <a:rPr lang="ru-RU" dirty="0" err="1"/>
              <a:t>офіційною</a:t>
            </a:r>
            <a:r>
              <a:rPr lang="ru-RU" dirty="0"/>
              <a:t> метою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союзу </a:t>
            </a:r>
            <a:r>
              <a:rPr lang="ru-RU" dirty="0" err="1"/>
              <a:t>двох</a:t>
            </a:r>
            <a:r>
              <a:rPr lang="ru-RU" dirty="0"/>
              <a:t> держав. </a:t>
            </a:r>
            <a:r>
              <a:rPr lang="ru-RU" dirty="0" err="1"/>
              <a:t>Відносини</a:t>
            </a:r>
            <a:r>
              <a:rPr lang="ru-RU" dirty="0"/>
              <a:t> з </a:t>
            </a:r>
            <a:r>
              <a:rPr lang="ru-RU" dirty="0" err="1"/>
              <a:t>країнами</a:t>
            </a:r>
            <a:r>
              <a:rPr lang="ru-RU" dirty="0"/>
              <a:t> — членами ЄС і НАТО є </a:t>
            </a:r>
            <a:r>
              <a:rPr lang="ru-RU" dirty="0" err="1"/>
              <a:t>складними</a:t>
            </a:r>
            <a:r>
              <a:rPr lang="ru-RU" dirty="0"/>
              <a:t>. </a:t>
            </a:r>
            <a:r>
              <a:rPr lang="ru-RU" dirty="0" err="1"/>
              <a:t>Євросоюз</a:t>
            </a:r>
            <a:r>
              <a:rPr lang="ru-RU" dirty="0"/>
              <a:t> і США заборонили </a:t>
            </a:r>
            <a:r>
              <a:rPr lang="ru-RU" dirty="0" err="1"/>
              <a:t>в'їзд</a:t>
            </a:r>
            <a:r>
              <a:rPr lang="ru-RU" dirty="0"/>
              <a:t> в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членам </a:t>
            </a:r>
            <a:r>
              <a:rPr lang="ru-RU" dirty="0" err="1"/>
              <a:t>білоруського</a:t>
            </a:r>
            <a:r>
              <a:rPr lang="ru-RU" dirty="0"/>
              <a:t> уряду.</a:t>
            </a:r>
            <a:r>
              <a:rPr lang="ru-RU" baseline="30000" dirty="0">
                <a:hlinkClick r:id="rId2"/>
              </a:rPr>
              <a:t>[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21430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Білорусь</a:t>
            </a:r>
            <a:r>
              <a:rPr lang="ru-RU" dirty="0" smtClean="0"/>
              <a:t> є членом</a:t>
            </a:r>
            <a:r>
              <a:rPr lang="ru-RU" dirty="0"/>
              <a:t> ООН, ЮНЕСКО, ЮНІДО, МОП, ВООЗ, СНД, ОБСЄ.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85" y="2852936"/>
            <a:ext cx="1905000" cy="1895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8225" y="474841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Герб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358" y="2270988"/>
            <a:ext cx="4178084" cy="35656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91248" y="583662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Карта Білорусі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7893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71414"/>
            <a:ext cx="3312368" cy="1143000"/>
          </a:xfrm>
        </p:spPr>
        <p:txBody>
          <a:bodyPr>
            <a:noAutofit/>
          </a:bodyPr>
          <a:lstStyle/>
          <a:p>
            <a:pPr algn="ctr"/>
            <a:r>
              <a:rPr lang="uk-UA" sz="2000" dirty="0"/>
              <a:t>25 серпня1991 р. Верховна Рада Білорусі проголосила незалежність країни від СРСР. 19 </a:t>
            </a:r>
            <a:r>
              <a:rPr lang="uk-UA" sz="2000" dirty="0" err="1"/>
              <a:t>вересн</a:t>
            </a:r>
            <a:r>
              <a:rPr lang="uk-UA" sz="2000" dirty="0"/>
              <a:t>я 1991 р. Білоруську Радянську Соціалістичну Республіку перейменовано в Республіку Білорусь.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5617152" cy="33188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4664"/>
            <a:ext cx="4000500" cy="2476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50887"/>
            <a:ext cx="2929086" cy="218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58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6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З</a:t>
            </a:r>
            <a:r>
              <a:rPr lang="uk-UA" sz="3200" dirty="0" smtClean="0"/>
              <a:t>агальні </a:t>
            </a:r>
            <a:r>
              <a:rPr lang="uk-UA" sz="3200" dirty="0"/>
              <a:t>показники економічного </a:t>
            </a:r>
            <a:r>
              <a:rPr lang="uk-UA" sz="3200" dirty="0" smtClean="0"/>
              <a:t>розвитку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Обсяги </a:t>
            </a:r>
            <a:r>
              <a:rPr lang="uk-UA" dirty="0"/>
              <a:t>промислового виробництва скоротилися на 39%, інвестицій - на 54%, торгівлі - на 67%. </a:t>
            </a:r>
            <a:endParaRPr lang="uk-U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Ш</a:t>
            </a:r>
            <a:r>
              <a:rPr lang="uk-UA" dirty="0" smtClean="0"/>
              <a:t>видкий ріст </a:t>
            </a:r>
            <a:r>
              <a:rPr lang="uk-UA" dirty="0"/>
              <a:t>інфляції і безробіття (в середині 1999 року було зареєстровано 96,9 тис. </a:t>
            </a:r>
            <a:r>
              <a:rPr lang="uk-UA" dirty="0" smtClean="0"/>
              <a:t>безробітних).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Зростанням </a:t>
            </a:r>
            <a:r>
              <a:rPr lang="uk-UA" dirty="0"/>
              <a:t>дефіциту державного бюджету і платіжного </a:t>
            </a:r>
            <a:r>
              <a:rPr lang="uk-UA" dirty="0" smtClean="0"/>
              <a:t>балансу.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Послаблення </a:t>
            </a:r>
            <a:r>
              <a:rPr lang="uk-UA" dirty="0"/>
              <a:t>підприємницького сектора і </a:t>
            </a:r>
            <a:r>
              <a:rPr lang="uk-UA" dirty="0" smtClean="0"/>
              <a:t>нестабільність банківського </a:t>
            </a:r>
            <a:r>
              <a:rPr lang="uk-UA" dirty="0"/>
              <a:t>сектора </a:t>
            </a:r>
            <a:r>
              <a:rPr lang="uk-UA" dirty="0" smtClean="0"/>
              <a:t>економіки.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Державний </a:t>
            </a:r>
            <a:r>
              <a:rPr lang="uk-UA" dirty="0"/>
              <a:t>контроль за </a:t>
            </a:r>
            <a:r>
              <a:rPr lang="uk-UA" dirty="0" smtClean="0"/>
              <a:t>цінами.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Держава </a:t>
            </a:r>
            <a:r>
              <a:rPr lang="uk-UA" dirty="0"/>
              <a:t>зберігає контроль над обмінним курсом валют для підприємств та </a:t>
            </a:r>
            <a:r>
              <a:rPr lang="uk-UA" dirty="0" smtClean="0"/>
              <a:t>організацій.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В</a:t>
            </a:r>
            <a:r>
              <a:rPr lang="uk-UA" dirty="0" smtClean="0"/>
              <a:t>наслідок </a:t>
            </a:r>
            <a:r>
              <a:rPr lang="uk-UA" dirty="0"/>
              <a:t>економічної кризи в Росії у 1998 році Білорусь зазнала великих збитків у промисловості, торгівлі і сільському </a:t>
            </a:r>
            <a:r>
              <a:rPr lang="uk-UA" dirty="0" smtClean="0"/>
              <a:t>господарстві.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Сільське господарство Білорусі, володіючи лише 1,6% розораних земель колишнього Радянського Союзу, давало 33% всієї картоплі, 13% м'яса і 15% молока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Дезінтеграція Радянського </a:t>
            </a:r>
            <a:r>
              <a:rPr lang="uk-UA" dirty="0"/>
              <a:t>Союзу паралізувала білоруську економіку, оскільки значна її частка залежала від стабільного постачання деталями і комплектуючими з інших радянських </a:t>
            </a:r>
            <a:r>
              <a:rPr lang="uk-UA" dirty="0" smtClean="0"/>
              <a:t>республік.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596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45024"/>
            <a:ext cx="5328592" cy="620688"/>
          </a:xfrm>
        </p:spPr>
        <p:txBody>
          <a:bodyPr>
            <a:noAutofit/>
          </a:bodyPr>
          <a:lstStyle/>
          <a:p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>Глава держави - президент, який обирається загальним голосуванням на 5-річний строк </a:t>
            </a:r>
            <a:r>
              <a:rPr lang="uk-UA" sz="1800" dirty="0" smtClean="0"/>
              <a:t>при </a:t>
            </a:r>
            <a:r>
              <a:rPr lang="uk-UA" sz="1800" dirty="0"/>
              <a:t>таємному голосуванні. Президентом може бути обраний громадянин республіки не молодше 35 років,  який постійно проживає в республіці не менше десяти років безпосередньо перед виборами. Президент за згодою Палати представників призначає на посаду прем'єр-міністра, визначає структуру уряду, призначає на посаду і звільняє з посади заступників прем'єр-міністра, міністрів і інших членів уряду, приймає рішення про відставку уряду. За згодою Ради республіки  призначає голів Конституційного суду, Верховного суду і Вищого господарського суду. Президент є Головнокомандувачем збройними силами.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0503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latin typeface="+mj-lt"/>
              </a:rPr>
              <a:t>Державний </a:t>
            </a:r>
            <a:r>
              <a:rPr lang="uk-UA" sz="2800" dirty="0">
                <a:latin typeface="+mj-lt"/>
              </a:rPr>
              <a:t>устрій</a:t>
            </a:r>
            <a:endParaRPr lang="ru-RU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5" y="69269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Республіка Білорусь (коротка назва Білорусь) - унітарна демократична соціальна правова держава. Діє конституція від 15 березня 1994 р. зі змінами і </a:t>
            </a:r>
            <a:r>
              <a:rPr lang="uk-UA" dirty="0" err="1"/>
              <a:t>доповненями</a:t>
            </a:r>
            <a:r>
              <a:rPr lang="uk-UA" dirty="0"/>
              <a:t>, прийнятими на референдумах 24 листопада 1996 р. і 17 жовтня 2004 р. 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46245"/>
            <a:ext cx="3019691" cy="481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838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1143000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Законодавча влада </a:t>
            </a:r>
            <a:r>
              <a:rPr lang="uk-UA" sz="1600" dirty="0" smtClean="0"/>
              <a:t>- </a:t>
            </a:r>
            <a:r>
              <a:rPr lang="uk-UA" sz="1600" dirty="0"/>
              <a:t>Національні збори (двопалатний парламент). Складається з Ради республіки (64 місця: 56 депутатів обираються таємним голосуванням місцевими радами депутатів по 8 від кожної з шести областей і міста Мінська і ще  8 призначаються президентом) та Палати представників - 110 місць. Обрання депутатів Палати представників здійснюється на основі загального, вільного, рівного і  прямого виборчого права шляхом при  таємному голосуванні за мажоритарною системою. Строк повноважень парламенту - 4 роки.</a:t>
            </a:r>
            <a:r>
              <a:rPr lang="ru-RU" sz="1100" dirty="0"/>
              <a:t/>
            </a:r>
            <a:br>
              <a:rPr lang="ru-RU" sz="1100" dirty="0"/>
            </a:br>
            <a:endParaRPr lang="ru-RU" sz="11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04864"/>
            <a:ext cx="3278857" cy="37510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4824" y="6005985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Володимир Павлович АНДРЕЙЧЕНКО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42" y="2123530"/>
            <a:ext cx="2880320" cy="38505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20549" y="6005985"/>
            <a:ext cx="3082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Анатолій Миколайович РУБІНОВ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9888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3356992"/>
            <a:ext cx="3888432" cy="1143000"/>
          </a:xfrm>
        </p:spPr>
        <p:txBody>
          <a:bodyPr>
            <a:noAutofit/>
          </a:bodyPr>
          <a:lstStyle/>
          <a:p>
            <a:pPr algn="ctr"/>
            <a:r>
              <a:rPr lang="uk-UA" sz="1800" dirty="0"/>
              <a:t>Виконавчу владу здійснює уряд - Рада міністрів Республіки Білорусь. Уряд у своїй діяльності підзвітний президенту і відповідальний перед парламентом Республіки Білорусь. Уряд складається з прем'єр-міністра, який призначається президентом республіки за погодженням з Палатою представників, його заступників і міністрів. У склад уряду можуть входити і керівники інших республіканських органів державного управління.  Уряд сформовано 28-30 грудня 2010 р. 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8640"/>
            <a:ext cx="4032448" cy="59658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33265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Виконавча влада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6129511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Михайло </a:t>
            </a:r>
            <a:r>
              <a:rPr lang="ru-RU" dirty="0" err="1" smtClean="0"/>
              <a:t>Володимирович</a:t>
            </a:r>
            <a:r>
              <a:rPr lang="ru-RU" dirty="0" smtClean="0"/>
              <a:t> МЯСНИКОВИЧ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724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С</a:t>
            </a:r>
            <a:r>
              <a:rPr lang="ru-RU" sz="3600" dirty="0" smtClean="0"/>
              <a:t>истема </a:t>
            </a:r>
            <a:r>
              <a:rPr lang="uk-UA" sz="3600" dirty="0"/>
              <a:t>примусу та переконання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111" y="1052736"/>
            <a:ext cx="911188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Збройні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Білорусі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у 1991 </a:t>
            </a:r>
            <a:r>
              <a:rPr lang="ru-RU" dirty="0" err="1"/>
              <a:t>році</a:t>
            </a:r>
            <a:r>
              <a:rPr lang="ru-RU" dirty="0"/>
              <a:t>. 20 </a:t>
            </a:r>
            <a:r>
              <a:rPr lang="ru-RU" dirty="0" err="1"/>
              <a:t>березня</a:t>
            </a:r>
            <a:r>
              <a:rPr lang="ru-RU" dirty="0"/>
              <a:t> 1992 року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постанова уряду «Про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сил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Білорусь</a:t>
            </a:r>
            <a:r>
              <a:rPr lang="ru-RU" dirty="0"/>
              <a:t>». </a:t>
            </a:r>
            <a:r>
              <a:rPr lang="ru-RU" dirty="0" err="1"/>
              <a:t>Цього</a:t>
            </a:r>
            <a:r>
              <a:rPr lang="ru-RU" dirty="0"/>
              <a:t> ж дня парламент </a:t>
            </a:r>
            <a:r>
              <a:rPr lang="ru-RU" dirty="0" err="1"/>
              <a:t>прийняв</a:t>
            </a:r>
            <a:r>
              <a:rPr lang="ru-RU" dirty="0"/>
              <a:t> закон «Про </a:t>
            </a:r>
            <a:r>
              <a:rPr lang="ru-RU" dirty="0" err="1"/>
              <a:t>Збройні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Білорусь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 err="1"/>
              <a:t>білоруській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є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: </a:t>
            </a:r>
            <a:r>
              <a:rPr lang="ru-RU" dirty="0" err="1"/>
              <a:t>Сухопутні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та </a:t>
            </a:r>
            <a:r>
              <a:rPr lang="ru-RU" dirty="0" err="1"/>
              <a:t>Військово-повітряні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та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протиповітряної</a:t>
            </a:r>
            <a:r>
              <a:rPr lang="ru-RU" dirty="0"/>
              <a:t> оборони.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білоруської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становить 65 тис., з них 15 тис. — </a:t>
            </a:r>
            <a:r>
              <a:rPr lang="ru-RU" dirty="0" err="1"/>
              <a:t>громадянський</a:t>
            </a:r>
            <a:r>
              <a:rPr lang="ru-RU" dirty="0"/>
              <a:t> персонал. Станом на </a:t>
            </a:r>
            <a:r>
              <a:rPr lang="ru-RU" dirty="0" err="1"/>
              <a:t>кінець</a:t>
            </a:r>
            <a:r>
              <a:rPr lang="ru-RU" dirty="0"/>
              <a:t> 2006 року на </a:t>
            </a:r>
            <a:r>
              <a:rPr lang="ru-RU" dirty="0" err="1"/>
              <a:t>контрактній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проходив службу 23,1 % </a:t>
            </a:r>
            <a:r>
              <a:rPr lang="ru-RU" dirty="0" err="1"/>
              <a:t>військовослужбовців</a:t>
            </a:r>
            <a:r>
              <a:rPr lang="ru-RU" dirty="0"/>
              <a:t>. </a:t>
            </a:r>
            <a:r>
              <a:rPr lang="ru-RU" dirty="0" err="1"/>
              <a:t>Білоруська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в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навчаннях</a:t>
            </a:r>
            <a:r>
              <a:rPr lang="ru-RU" dirty="0"/>
              <a:t>, як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(«Неман — 2001», «Березина-2002», «</a:t>
            </a:r>
            <a:r>
              <a:rPr lang="ru-RU" dirty="0" err="1"/>
              <a:t>Чисте</a:t>
            </a:r>
            <a:r>
              <a:rPr lang="ru-RU" dirty="0"/>
              <a:t> небо-2003», «Щит Союзу — 2006», «</a:t>
            </a:r>
            <a:r>
              <a:rPr lang="ru-RU" dirty="0" err="1"/>
              <a:t>Захід</a:t>
            </a:r>
            <a:r>
              <a:rPr lang="ru-RU" dirty="0"/>
              <a:t> — 2009»), так і за </a:t>
            </a:r>
            <a:r>
              <a:rPr lang="ru-RU" dirty="0" err="1"/>
              <a:t>її</a:t>
            </a:r>
            <a:r>
              <a:rPr lang="ru-RU" dirty="0"/>
              <a:t> межами (</a:t>
            </a:r>
            <a:r>
              <a:rPr lang="ru-RU" dirty="0" err="1"/>
              <a:t>Бойова</a:t>
            </a:r>
            <a:r>
              <a:rPr lang="ru-RU" dirty="0"/>
              <a:t> </a:t>
            </a:r>
            <a:r>
              <a:rPr lang="ru-RU" dirty="0" err="1"/>
              <a:t>співдружність</a:t>
            </a:r>
            <a:r>
              <a:rPr lang="ru-RU" dirty="0" smtClean="0"/>
              <a:t>).</a:t>
            </a:r>
          </a:p>
          <a:p>
            <a:pPr algn="ctr"/>
            <a:endParaRPr lang="ru-RU" sz="2000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Склад </a:t>
            </a:r>
            <a:r>
              <a:rPr lang="ru-RU" sz="2000" dirty="0" err="1" smtClean="0">
                <a:solidFill>
                  <a:srgbClr val="FF0000"/>
                </a:solidFill>
              </a:rPr>
              <a:t>армії</a:t>
            </a:r>
            <a:r>
              <a:rPr lang="ru-RU" sz="2000" dirty="0" smtClean="0">
                <a:solidFill>
                  <a:srgbClr val="FF0000"/>
                </a:solidFill>
              </a:rPr>
              <a:t> станом на 1992 </a:t>
            </a:r>
            <a:r>
              <a:rPr lang="ru-RU" sz="2000" dirty="0" err="1" smtClean="0">
                <a:solidFill>
                  <a:srgbClr val="FF0000"/>
                </a:solidFill>
              </a:rPr>
              <a:t>рік</a:t>
            </a:r>
            <a:r>
              <a:rPr lang="ru-RU" sz="2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2000" dirty="0" smtClean="0"/>
              <a:t>2900 </a:t>
            </a:r>
            <a:r>
              <a:rPr lang="ru-RU" sz="2000" dirty="0" err="1"/>
              <a:t>танків</a:t>
            </a:r>
            <a:endParaRPr lang="ru-RU" sz="2000" dirty="0"/>
          </a:p>
          <a:p>
            <a:pPr algn="ctr"/>
            <a:r>
              <a:rPr lang="ru-RU" sz="2000" dirty="0"/>
              <a:t>3000 </a:t>
            </a:r>
            <a:r>
              <a:rPr lang="ru-RU" sz="2000" dirty="0" err="1"/>
              <a:t>бойових</a:t>
            </a:r>
            <a:r>
              <a:rPr lang="ru-RU" sz="2000" dirty="0"/>
              <a:t> машин</a:t>
            </a:r>
          </a:p>
          <a:p>
            <a:pPr algn="ctr"/>
            <a:r>
              <a:rPr lang="ru-RU" sz="2000" dirty="0"/>
              <a:t>1500 </a:t>
            </a:r>
            <a:r>
              <a:rPr lang="ru-RU" sz="2000" dirty="0" err="1"/>
              <a:t>артилерійських</a:t>
            </a:r>
            <a:r>
              <a:rPr lang="ru-RU" sz="2000" dirty="0"/>
              <a:t> систем</a:t>
            </a:r>
          </a:p>
          <a:p>
            <a:pPr algn="ctr"/>
            <a:r>
              <a:rPr lang="ru-RU" sz="2000" dirty="0"/>
              <a:t>150 </a:t>
            </a:r>
            <a:r>
              <a:rPr lang="ru-RU" sz="2000" dirty="0" err="1"/>
              <a:t>бойових</a:t>
            </a:r>
            <a:r>
              <a:rPr lang="ru-RU" sz="2000" dirty="0"/>
              <a:t> </a:t>
            </a:r>
            <a:r>
              <a:rPr lang="ru-RU" sz="2000" dirty="0" err="1"/>
              <a:t>літаків</a:t>
            </a:r>
            <a:endParaRPr lang="ru-RU" sz="2000" dirty="0"/>
          </a:p>
          <a:p>
            <a:pPr algn="ctr"/>
            <a:r>
              <a:rPr lang="ru-RU" sz="2000" dirty="0"/>
              <a:t>60 </a:t>
            </a:r>
            <a:r>
              <a:rPr lang="ru-RU" sz="2000" dirty="0" err="1"/>
              <a:t>ударних</a:t>
            </a:r>
            <a:r>
              <a:rPr lang="ru-RU" sz="2000" dirty="0"/>
              <a:t> </a:t>
            </a:r>
            <a:r>
              <a:rPr lang="ru-RU" sz="2000" dirty="0" err="1"/>
              <a:t>гвинтокрилів</a:t>
            </a:r>
            <a:endParaRPr lang="ru-RU" sz="2000" dirty="0"/>
          </a:p>
          <a:p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564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6629470" cy="1143000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rgbClr val="FF0000"/>
                </a:solidFill>
              </a:rPr>
              <a:t>У </a:t>
            </a:r>
            <a:r>
              <a:rPr lang="ru-RU" sz="1600" dirty="0" err="1">
                <a:solidFill>
                  <a:srgbClr val="FF0000"/>
                </a:solidFill>
              </a:rPr>
              <a:t>липні</a:t>
            </a:r>
            <a:r>
              <a:rPr lang="ru-RU" sz="1600" dirty="0">
                <a:solidFill>
                  <a:srgbClr val="FF0000"/>
                </a:solidFill>
              </a:rPr>
              <a:t> 1994</a:t>
            </a:r>
            <a:r>
              <a:rPr lang="ru-RU" sz="1600" dirty="0"/>
              <a:t> року </a:t>
            </a:r>
            <a:r>
              <a:rPr lang="ru-RU" sz="1600" dirty="0" err="1"/>
              <a:t>відбулися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 Президента. У </a:t>
            </a:r>
            <a:r>
              <a:rPr lang="ru-RU" sz="1600" dirty="0" err="1"/>
              <a:t>результаті</a:t>
            </a:r>
            <a:r>
              <a:rPr lang="ru-RU" sz="1600" dirty="0"/>
              <a:t> всенародного </a:t>
            </a:r>
            <a:r>
              <a:rPr lang="ru-RU" sz="1600" dirty="0" err="1"/>
              <a:t>голосування</a:t>
            </a:r>
            <a:r>
              <a:rPr lang="ru-RU" sz="1600" dirty="0"/>
              <a:t> першим Президентом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Білорусь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 smtClean="0"/>
              <a:t>обраний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Олександр</a:t>
            </a:r>
            <a:r>
              <a:rPr lang="ru-RU" sz="1600" dirty="0" smtClean="0"/>
              <a:t> </a:t>
            </a:r>
            <a:r>
              <a:rPr lang="ru-RU" sz="1600" dirty="0"/>
              <a:t>Лукашенко.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</a:rPr>
              <a:t>У </a:t>
            </a:r>
            <a:r>
              <a:rPr lang="ru-RU" sz="1600" dirty="0" err="1">
                <a:solidFill>
                  <a:srgbClr val="FF0000"/>
                </a:solidFill>
              </a:rPr>
              <a:t>вересні</a:t>
            </a:r>
            <a:r>
              <a:rPr lang="ru-RU" sz="1600" dirty="0">
                <a:solidFill>
                  <a:srgbClr val="FF0000"/>
                </a:solidFill>
              </a:rPr>
              <a:t> 2001</a:t>
            </a:r>
            <a:r>
              <a:rPr lang="ru-RU" sz="1600" dirty="0"/>
              <a:t> року </a:t>
            </a:r>
            <a:r>
              <a:rPr lang="ru-RU" sz="1600" dirty="0" err="1"/>
              <a:t>відбулися</a:t>
            </a:r>
            <a:r>
              <a:rPr lang="ru-RU" sz="1600" dirty="0"/>
              <a:t> </a:t>
            </a:r>
            <a:r>
              <a:rPr lang="ru-RU" sz="1600" dirty="0" err="1"/>
              <a:t>другі</a:t>
            </a:r>
            <a:r>
              <a:rPr lang="ru-RU" sz="1600" dirty="0"/>
              <a:t> </a:t>
            </a:r>
            <a:r>
              <a:rPr lang="ru-RU" sz="1600" dirty="0" err="1"/>
              <a:t>президентські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, у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О. Лукашенко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обраний</a:t>
            </a:r>
            <a:r>
              <a:rPr lang="ru-RU" sz="1600" dirty="0"/>
              <a:t> Президентом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Білорусь</a:t>
            </a:r>
            <a:r>
              <a:rPr lang="ru-RU" sz="1600" dirty="0"/>
              <a:t> на </a:t>
            </a:r>
            <a:r>
              <a:rPr lang="ru-RU" sz="1600" dirty="0" err="1"/>
              <a:t>другий</a:t>
            </a:r>
            <a:r>
              <a:rPr lang="ru-RU" sz="1600" dirty="0"/>
              <a:t> </a:t>
            </a:r>
            <a:r>
              <a:rPr lang="ru-RU" sz="1600" dirty="0" err="1"/>
              <a:t>термін</a:t>
            </a:r>
            <a:r>
              <a:rPr lang="ru-RU" sz="1600" dirty="0"/>
              <a:t>. У </a:t>
            </a:r>
            <a:r>
              <a:rPr lang="ru-RU" sz="1600" dirty="0" err="1"/>
              <a:t>жовтні</a:t>
            </a:r>
            <a:r>
              <a:rPr lang="ru-RU" sz="1600" dirty="0"/>
              <a:t> 2004 року на </a:t>
            </a:r>
            <a:r>
              <a:rPr lang="ru-RU" sz="1600" dirty="0" err="1"/>
              <a:t>референдумі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скасовано</a:t>
            </a:r>
            <a:r>
              <a:rPr lang="ru-RU" sz="1600" dirty="0"/>
              <a:t> </a:t>
            </a:r>
            <a:r>
              <a:rPr lang="ru-RU" sz="1600" dirty="0" err="1"/>
              <a:t>обмеження</a:t>
            </a:r>
            <a:r>
              <a:rPr lang="ru-RU" sz="1600" dirty="0"/>
              <a:t> у два </a:t>
            </a:r>
            <a:r>
              <a:rPr lang="ru-RU" sz="1600" dirty="0" err="1"/>
              <a:t>терміни</a:t>
            </a:r>
            <a:r>
              <a:rPr lang="ru-RU" sz="1600" dirty="0"/>
              <a:t> </a:t>
            </a:r>
            <a:r>
              <a:rPr lang="ru-RU" sz="1600" dirty="0" err="1"/>
              <a:t>перебування</a:t>
            </a:r>
            <a:r>
              <a:rPr lang="ru-RU" sz="1600" dirty="0"/>
              <a:t> на </a:t>
            </a:r>
            <a:r>
              <a:rPr lang="ru-RU" sz="1600" dirty="0" err="1"/>
              <a:t>посаді</a:t>
            </a:r>
            <a:r>
              <a:rPr lang="ru-RU" sz="1600" dirty="0"/>
              <a:t> </a:t>
            </a:r>
            <a:r>
              <a:rPr lang="ru-RU" sz="1600" dirty="0" smtClean="0"/>
              <a:t>президента.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>
                <a:solidFill>
                  <a:srgbClr val="FF0000"/>
                </a:solidFill>
              </a:rPr>
              <a:t>19 </a:t>
            </a:r>
            <a:r>
              <a:rPr lang="ru-RU" sz="1600" dirty="0" err="1">
                <a:solidFill>
                  <a:srgbClr val="FF0000"/>
                </a:solidFill>
              </a:rPr>
              <a:t>березня</a:t>
            </a:r>
            <a:r>
              <a:rPr lang="ru-RU" sz="1600" dirty="0">
                <a:solidFill>
                  <a:srgbClr val="FF0000"/>
                </a:solidFill>
              </a:rPr>
              <a:t> 2006</a:t>
            </a:r>
            <a:r>
              <a:rPr lang="ru-RU" sz="1600" dirty="0"/>
              <a:t> в </a:t>
            </a:r>
            <a:r>
              <a:rPr lang="ru-RU" sz="1600" dirty="0" err="1"/>
              <a:t>Білорусі</a:t>
            </a:r>
            <a:r>
              <a:rPr lang="ru-RU" sz="1600" dirty="0"/>
              <a:t> </a:t>
            </a:r>
            <a:r>
              <a:rPr lang="ru-RU" sz="1600" dirty="0" err="1"/>
              <a:t>пройшли</a:t>
            </a:r>
            <a:r>
              <a:rPr lang="ru-RU" sz="1600" dirty="0"/>
              <a:t> </a:t>
            </a:r>
            <a:r>
              <a:rPr lang="ru-RU" sz="1600" dirty="0" err="1"/>
              <a:t>президентські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, на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знову</a:t>
            </a:r>
            <a:r>
              <a:rPr lang="ru-RU" sz="1600" dirty="0"/>
              <a:t> </a:t>
            </a:r>
            <a:r>
              <a:rPr lang="ru-RU" sz="1600" dirty="0" err="1"/>
              <a:t>переміг</a:t>
            </a:r>
            <a:r>
              <a:rPr lang="ru-RU" sz="1600" dirty="0"/>
              <a:t> </a:t>
            </a:r>
            <a:r>
              <a:rPr lang="ru-RU" sz="1600" dirty="0" err="1"/>
              <a:t>Олександр</a:t>
            </a:r>
            <a:r>
              <a:rPr lang="ru-RU" sz="1600" dirty="0"/>
              <a:t> Лукашенко.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>
                <a:solidFill>
                  <a:srgbClr val="FF0000"/>
                </a:solidFill>
              </a:rPr>
              <a:t>19 </a:t>
            </a:r>
            <a:r>
              <a:rPr lang="ru-RU" sz="1600" dirty="0" err="1" smtClean="0">
                <a:solidFill>
                  <a:srgbClr val="FF0000"/>
                </a:solidFill>
              </a:rPr>
              <a:t>грудня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0000"/>
                </a:solidFill>
              </a:rPr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2010 </a:t>
            </a:r>
            <a:r>
              <a:rPr lang="ru-RU" sz="1600" dirty="0" smtClean="0"/>
              <a:t>року </a:t>
            </a:r>
            <a:r>
              <a:rPr lang="ru-RU" sz="1600" dirty="0" err="1"/>
              <a:t>відбулися</a:t>
            </a:r>
            <a:r>
              <a:rPr lang="ru-RU" sz="1600" dirty="0"/>
              <a:t> </a:t>
            </a:r>
            <a:r>
              <a:rPr lang="ru-RU" sz="1600" dirty="0" err="1"/>
              <a:t>чергові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 президента </a:t>
            </a:r>
            <a:r>
              <a:rPr lang="ru-RU" sz="1600" dirty="0" err="1"/>
              <a:t>Білорусі</a:t>
            </a:r>
            <a:r>
              <a:rPr lang="ru-RU" sz="1600" dirty="0"/>
              <a:t>, на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офіційно</a:t>
            </a:r>
            <a:r>
              <a:rPr lang="ru-RU" sz="1600" dirty="0"/>
              <a:t> </a:t>
            </a:r>
            <a:r>
              <a:rPr lang="ru-RU" sz="1600" dirty="0" err="1"/>
              <a:t>вчетверте</a:t>
            </a:r>
            <a:r>
              <a:rPr lang="ru-RU" sz="1600" dirty="0"/>
              <a:t> </a:t>
            </a:r>
            <a:r>
              <a:rPr lang="ru-RU" sz="1600" dirty="0" err="1"/>
              <a:t>поспіль</a:t>
            </a:r>
            <a:r>
              <a:rPr lang="ru-RU" sz="1600" dirty="0"/>
              <a:t> </a:t>
            </a:r>
            <a:r>
              <a:rPr lang="ru-RU" sz="1600" dirty="0" err="1"/>
              <a:t>переміг</a:t>
            </a:r>
            <a:r>
              <a:rPr lang="ru-RU" sz="1600" dirty="0"/>
              <a:t> Лукашенко.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98" y="3063559"/>
            <a:ext cx="4452608" cy="36584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683" y="4302388"/>
            <a:ext cx="2880320" cy="144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75959" y="328498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Герб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5959" y="57425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Прапор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486" y="721833"/>
            <a:ext cx="1905266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985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uk-UA" dirty="0" smtClean="0"/>
              <a:t>Політика Лукашенка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1751" y="1150361"/>
            <a:ext cx="46805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Економічна політика Лукашенка зупинила економічну кризу і занепад, від якого потерпали постсоціалістичні країни, що трансформували свої економіки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і </a:t>
            </a:r>
            <a:r>
              <a:rPr lang="ru-RU" dirty="0" err="1"/>
              <a:t>опіку</a:t>
            </a:r>
            <a:r>
              <a:rPr lang="ru-RU" dirty="0"/>
              <a:t> та не </a:t>
            </a:r>
            <a:r>
              <a:rPr lang="ru-RU" dirty="0" err="1"/>
              <a:t>зупиняли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Обмежені </a:t>
            </a:r>
            <a:r>
              <a:rPr lang="uk-UA" dirty="0"/>
              <a:t>політичні і деякі особисті свободи. </a:t>
            </a:r>
            <a:endParaRPr lang="uk-U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Знищувалась незалежна преса. </a:t>
            </a:r>
            <a:endParaRPr lang="uk-U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Переслідувались політичні опоненти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Н</a:t>
            </a:r>
            <a:r>
              <a:rPr lang="uk-UA" dirty="0" smtClean="0"/>
              <a:t>адання </a:t>
            </a:r>
            <a:r>
              <a:rPr lang="uk-UA" dirty="0"/>
              <a:t>російській мові статусу державної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Лукашенко згортає </a:t>
            </a:r>
            <a:r>
              <a:rPr lang="uk-UA" dirty="0"/>
              <a:t>багато важливих </a:t>
            </a:r>
            <a:r>
              <a:rPr lang="uk-UA" dirty="0" smtClean="0"/>
              <a:t>ринкових перетворень.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Встановлює </a:t>
            </a:r>
            <a:r>
              <a:rPr lang="uk-UA" dirty="0"/>
              <a:t>свій контроль над механізмом вільного ціноутворення товарів «першої необхідності». </a:t>
            </a:r>
            <a:endParaRPr lang="uk-UA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635" y="1150361"/>
            <a:ext cx="4228094" cy="281597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107947"/>
            <a:ext cx="3635896" cy="261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6559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</TotalTime>
  <Words>614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Білорусь після розпаду СРСР</vt:lpstr>
      <vt:lpstr>25 серпня1991 р. Верховна Рада Білорусі проголосила незалежність країни від СРСР. 19 вересня 1991 р. Білоруську Радянську Соціалістичну Республіку перейменовано в Республіку Білорусь.</vt:lpstr>
      <vt:lpstr>Загальні показники економічного розвитку</vt:lpstr>
      <vt:lpstr>    Глава держави - президент, який обирається загальним голосуванням на 5-річний строк при таємному голосуванні. Президентом може бути обраний громадянин республіки не молодше 35 років,  який постійно проживає в республіці не менше десяти років безпосередньо перед виборами. Президент за згодою Палати представників призначає на посаду прем'єр-міністра, визначає структуру уряду, призначає на посаду і звільняє з посади заступників прем'єр-міністра, міністрів і інших членів уряду, приймає рішення про відставку уряду. За згодою Ради республіки  призначає голів Конституційного суду, Верховного суду і Вищого господарського суду. Президент є Головнокомандувачем збройними силами.   </vt:lpstr>
      <vt:lpstr>Законодавча влада - Національні збори (двопалатний парламент). Складається з Ради республіки (64 місця: 56 депутатів обираються таємним голосуванням місцевими радами депутатів по 8 від кожної з шести областей і міста Мінська і ще  8 призначаються президентом) та Палати представників - 110 місць. Обрання депутатів Палати представників здійснюється на основі загального, вільного, рівного і  прямого виборчого права шляхом при  таємному голосуванні за мажоритарною системою. Строк повноважень парламенту - 4 роки. </vt:lpstr>
      <vt:lpstr>Виконавчу владу здійснює уряд - Рада міністрів Республіки Білорусь. Уряд у своїй діяльності підзвітний президенту і відповідальний перед парламентом Республіки Білорусь. Уряд складається з прем'єр-міністра, який призначається президентом республіки за погодженням з Палатою представників, його заступників і міністрів. У склад уряду можуть входити і керівники інших республіканських органів державного управління.  Уряд сформовано 28-30 грудня 2010 р.    </vt:lpstr>
      <vt:lpstr>Система примусу та переконання</vt:lpstr>
      <vt:lpstr>У липні 1994 року відбулися вибори Президента. У результаті всенародного голосування першим Президентом Республіки Білорусь був обраний Олександр Лукашенко.  У вересні 2001 року відбулися другі президентські вибори, у результаті яких О. Лукашенко був обраний Президентом Республіки Білорусь на другий термін. У жовтні 2004 року на референдумі було скасовано обмеження у два терміни перебування на посаді президента. 19 березня 2006 в Білорусі пройшли президентські вибори, на яких знову переміг Олександр Лукашенко.  19 грудня  2010 року відбулися чергові вибори президента Білорусі, на яких офіційно вчетверте поспіль переміг Лукашенко.</vt:lpstr>
      <vt:lpstr>Політика Лукашенка</vt:lpstr>
      <vt:lpstr>Зовнішня політика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Білорусія після розпаду СРСР</dc:title>
  <dc:creator>admin</dc:creator>
  <cp:lastModifiedBy>admin</cp:lastModifiedBy>
  <cp:revision>16</cp:revision>
  <dcterms:created xsi:type="dcterms:W3CDTF">2015-02-01T08:06:24Z</dcterms:created>
  <dcterms:modified xsi:type="dcterms:W3CDTF">2015-02-01T09:49:32Z</dcterms:modified>
</cp:coreProperties>
</file>