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handoutMasterIdLst>
    <p:handoutMasterId r:id="rId34"/>
  </p:handoutMasterIdLst>
  <p:sldIdLst>
    <p:sldId id="256" r:id="rId2"/>
    <p:sldId id="292" r:id="rId3"/>
    <p:sldId id="271" r:id="rId4"/>
    <p:sldId id="269" r:id="rId5"/>
    <p:sldId id="304" r:id="rId6"/>
    <p:sldId id="270" r:id="rId7"/>
    <p:sldId id="264" r:id="rId8"/>
    <p:sldId id="263" r:id="rId9"/>
    <p:sldId id="293" r:id="rId10"/>
    <p:sldId id="275" r:id="rId11"/>
    <p:sldId id="274" r:id="rId12"/>
    <p:sldId id="296" r:id="rId13"/>
    <p:sldId id="294" r:id="rId14"/>
    <p:sldId id="277" r:id="rId15"/>
    <p:sldId id="295" r:id="rId16"/>
    <p:sldId id="305" r:id="rId17"/>
    <p:sldId id="303" r:id="rId18"/>
    <p:sldId id="284" r:id="rId19"/>
    <p:sldId id="297" r:id="rId20"/>
    <p:sldId id="285" r:id="rId21"/>
    <p:sldId id="300" r:id="rId22"/>
    <p:sldId id="286" r:id="rId23"/>
    <p:sldId id="287" r:id="rId24"/>
    <p:sldId id="299" r:id="rId25"/>
    <p:sldId id="288" r:id="rId26"/>
    <p:sldId id="289" r:id="rId27"/>
    <p:sldId id="290" r:id="rId28"/>
    <p:sldId id="291" r:id="rId29"/>
    <p:sldId id="302" r:id="rId30"/>
    <p:sldId id="273" r:id="rId31"/>
    <p:sldId id="301"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436"/>
    <a:srgbClr val="7E6942"/>
    <a:srgbClr val="2D817F"/>
    <a:srgbClr val="74CECE"/>
    <a:srgbClr val="D9D400"/>
    <a:srgbClr val="73696E"/>
    <a:srgbClr val="735964"/>
    <a:srgbClr val="A8A2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9618" autoAdjust="0"/>
  </p:normalViewPr>
  <p:slideViewPr>
    <p:cSldViewPr>
      <p:cViewPr>
        <p:scale>
          <a:sx n="66" d="100"/>
          <a:sy n="66" d="100"/>
        </p:scale>
        <p:origin x="-1128"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06/relationships/legacyDocTextInfo" Target="legacyDocTextInfo.bin"/><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3.vml.rels><?xml version="1.0" encoding="UTF-8" standalone="yes"?>
<Relationships xmlns="http://schemas.openxmlformats.org/package/2006/relationships"><Relationship Id="rId8" Type="http://schemas.microsoft.com/office/2006/relationships/legacyDiagramText" Target="legacyDiagramText15.bin"/><Relationship Id="rId13" Type="http://schemas.microsoft.com/office/2006/relationships/legacyDiagramText" Target="legacyDiagramText20.bin"/><Relationship Id="rId3" Type="http://schemas.microsoft.com/office/2006/relationships/legacyDiagramText" Target="legacyDiagramText10.bin"/><Relationship Id="rId7" Type="http://schemas.microsoft.com/office/2006/relationships/legacyDiagramText" Target="legacyDiagramText14.bin"/><Relationship Id="rId12" Type="http://schemas.microsoft.com/office/2006/relationships/legacyDiagramText" Target="legacyDiagramText19.bin"/><Relationship Id="rId17" Type="http://schemas.microsoft.com/office/2006/relationships/legacyDiagramText" Target="legacyDiagramText24.bin"/><Relationship Id="rId2" Type="http://schemas.microsoft.com/office/2006/relationships/legacyDiagramText" Target="legacyDiagramText9.bin"/><Relationship Id="rId16" Type="http://schemas.microsoft.com/office/2006/relationships/legacyDiagramText" Target="legacyDiagramText23.bin"/><Relationship Id="rId1" Type="http://schemas.microsoft.com/office/2006/relationships/legacyDiagramText" Target="legacyDiagramText8.bin"/><Relationship Id="rId6" Type="http://schemas.microsoft.com/office/2006/relationships/legacyDiagramText" Target="legacyDiagramText13.bin"/><Relationship Id="rId11" Type="http://schemas.microsoft.com/office/2006/relationships/legacyDiagramText" Target="legacyDiagramText18.bin"/><Relationship Id="rId5" Type="http://schemas.microsoft.com/office/2006/relationships/legacyDiagramText" Target="legacyDiagramText12.bin"/><Relationship Id="rId15" Type="http://schemas.microsoft.com/office/2006/relationships/legacyDiagramText" Target="legacyDiagramText22.bin"/><Relationship Id="rId10" Type="http://schemas.microsoft.com/office/2006/relationships/legacyDiagramText" Target="legacyDiagramText17.bin"/><Relationship Id="rId4" Type="http://schemas.microsoft.com/office/2006/relationships/legacyDiagramText" Target="legacyDiagramText11.bin"/><Relationship Id="rId9" Type="http://schemas.microsoft.com/office/2006/relationships/legacyDiagramText" Target="legacyDiagramText16.bin"/><Relationship Id="rId14" Type="http://schemas.microsoft.com/office/2006/relationships/legacyDiagramText" Target="legacyDiagramText21.bin"/></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Трипільська археологічна культура</a:t>
            </a:r>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6DDEE62D-8A44-41BD-B9AC-8ACF684DAC92}" type="datetime1">
              <a:rPr lang="ru-RU"/>
              <a:pPr>
                <a:defRPr/>
              </a:pPr>
              <a:t>12.06.2011</a:t>
            </a:fld>
            <a:endParaRPr lang="ru-RU"/>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ru-RU"/>
              <a:t>6 клас, тема 1. Урок 4</a:t>
            </a:r>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57280A-3D88-45B8-9284-25CDF41A4C68}"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Трипільська археологічна культура</a:t>
            </a:r>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5A3563D-7C0F-46B5-AB44-16E6FC965982}" type="datetime1">
              <a:rPr lang="ru-RU"/>
              <a:pPr>
                <a:defRPr/>
              </a:pPr>
              <a:t>12.06.2011</a:t>
            </a:fld>
            <a:endParaRPr lang="ru-RU"/>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ru-RU"/>
              <a:t>6 клас, тема 1. Урок 4</a:t>
            </a:r>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883CC1-BA6C-469D-B0AA-4BDCC7C6672E}" type="slidenum">
              <a:rPr lang="ru-RU"/>
              <a:pPr>
                <a:defRPr/>
              </a:pPr>
              <a:t>‹#›</a:t>
            </a:fld>
            <a:endParaRPr lang="ru-RU"/>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erehid.org.ua/n10/4.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rypillya.kiev.ua/rekon_kost.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5843" name="Rectangle 6"/>
          <p:cNvSpPr>
            <a:spLocks noGrp="1" noChangeArrowheads="1"/>
          </p:cNvSpPr>
          <p:nvPr>
            <p:ph type="ftr" sz="quarter" idx="4"/>
          </p:nvPr>
        </p:nvSpPr>
        <p:spPr>
          <a:noFill/>
        </p:spPr>
        <p:txBody>
          <a:bodyPr/>
          <a:lstStyle/>
          <a:p>
            <a:r>
              <a:rPr lang="ru-RU" smtClean="0"/>
              <a:t>6 клас, тема 1. Урок 4</a:t>
            </a:r>
          </a:p>
        </p:txBody>
      </p:sp>
      <p:sp>
        <p:nvSpPr>
          <p:cNvPr id="35844" name="Rectangle 7"/>
          <p:cNvSpPr>
            <a:spLocks noGrp="1" noChangeArrowheads="1"/>
          </p:cNvSpPr>
          <p:nvPr>
            <p:ph type="sldNum" sz="quarter" idx="5"/>
          </p:nvPr>
        </p:nvSpPr>
        <p:spPr>
          <a:noFill/>
        </p:spPr>
        <p:txBody>
          <a:bodyPr/>
          <a:lstStyle/>
          <a:p>
            <a:fld id="{DA0C2055-E64F-477A-936E-532509D4B9E6}" type="slidenum">
              <a:rPr lang="ru-RU" smtClean="0"/>
              <a:pPr/>
              <a:t>1</a:t>
            </a:fld>
            <a:endParaRPr lang="ru-RU" smtClean="0"/>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5059" name="Rectangle 6"/>
          <p:cNvSpPr>
            <a:spLocks noGrp="1" noChangeArrowheads="1"/>
          </p:cNvSpPr>
          <p:nvPr>
            <p:ph type="ftr" sz="quarter" idx="4"/>
          </p:nvPr>
        </p:nvSpPr>
        <p:spPr>
          <a:noFill/>
        </p:spPr>
        <p:txBody>
          <a:bodyPr/>
          <a:lstStyle/>
          <a:p>
            <a:r>
              <a:rPr lang="ru-RU" smtClean="0"/>
              <a:t>6 клас, тема 1. Урок 4</a:t>
            </a:r>
          </a:p>
        </p:txBody>
      </p:sp>
      <p:sp>
        <p:nvSpPr>
          <p:cNvPr id="45060" name="Rectangle 7"/>
          <p:cNvSpPr>
            <a:spLocks noGrp="1" noChangeArrowheads="1"/>
          </p:cNvSpPr>
          <p:nvPr>
            <p:ph type="sldNum" sz="quarter" idx="5"/>
          </p:nvPr>
        </p:nvSpPr>
        <p:spPr>
          <a:noFill/>
        </p:spPr>
        <p:txBody>
          <a:bodyPr/>
          <a:lstStyle/>
          <a:p>
            <a:fld id="{87868B1D-BC6D-4900-B6FA-602B9DC6260E}" type="slidenum">
              <a:rPr lang="ru-RU" smtClean="0"/>
              <a:pPr/>
              <a:t>10</a:t>
            </a:fld>
            <a:endParaRPr lang="ru-RU" smtClean="0"/>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6083" name="Rectangle 6"/>
          <p:cNvSpPr>
            <a:spLocks noGrp="1" noChangeArrowheads="1"/>
          </p:cNvSpPr>
          <p:nvPr>
            <p:ph type="ftr" sz="quarter" idx="4"/>
          </p:nvPr>
        </p:nvSpPr>
        <p:spPr>
          <a:noFill/>
        </p:spPr>
        <p:txBody>
          <a:bodyPr/>
          <a:lstStyle/>
          <a:p>
            <a:r>
              <a:rPr lang="ru-RU" smtClean="0"/>
              <a:t>6 клас, тема 1. Урок 4</a:t>
            </a:r>
          </a:p>
        </p:txBody>
      </p:sp>
      <p:sp>
        <p:nvSpPr>
          <p:cNvPr id="46084" name="Rectangle 7"/>
          <p:cNvSpPr>
            <a:spLocks noGrp="1" noChangeArrowheads="1"/>
          </p:cNvSpPr>
          <p:nvPr>
            <p:ph type="sldNum" sz="quarter" idx="5"/>
          </p:nvPr>
        </p:nvSpPr>
        <p:spPr>
          <a:noFill/>
        </p:spPr>
        <p:txBody>
          <a:bodyPr/>
          <a:lstStyle/>
          <a:p>
            <a:fld id="{FCF51A9C-460D-4D98-B47C-AF7BBC695CB4}" type="slidenum">
              <a:rPr lang="ru-RU" smtClean="0"/>
              <a:pPr/>
              <a:t>11</a:t>
            </a:fld>
            <a:endParaRPr lang="ru-RU" smtClean="0"/>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p:spPr>
        <p:txBody>
          <a:bodyPr/>
          <a:lstStyle/>
          <a:p>
            <a:pPr eaLnBrk="1" hangingPunct="1"/>
            <a:r>
              <a:rPr lang="uk-UA" b="1" smtClean="0"/>
              <a:t>Середньотрипільські</a:t>
            </a:r>
            <a:r>
              <a:rPr lang="uk-UA" smtClean="0"/>
              <a:t> поселення (3600—3150 рр. до н. е.) характеризуються збільшенням території і відповідно кількості населення. Вони будувалися на зручних для оборони місцях і мали великі (багатосімейні) та малі (односімейні) житла. Їхнє планування відзначалося колоподібною, радіальною структурою. Входи споруд були орієнтовані на геометричний центр поселення. Між розташованими у вигляді кількох кіл будівлями пролягали кільцеві проходи. Зовнішнє коло утворювалося з великих будинків глухими (затильними) стінами назовні, які правили за своєрідний захисний мур. Довкола поселення укріплювалися ще й валами та ровами. Отже, у поєднанні з особливостями рельєфу, які сприяли виділенню городищ з оточуючого природного середовища та посиленню їх обороноздатності, планувальний принцип трипільських населених пунктів середнього етапу їхнього розвитку було зорієнтовано на закриті форми і простори. При цьому центральний майдан поселення виконував ритуально-символічну, об’єднуючу функцію. </a:t>
            </a:r>
            <a:endParaRPr lang="uk-UA" sz="1400" smtClean="0"/>
          </a:p>
          <a:p>
            <a:pPr eaLnBrk="1" hangingPunct="1"/>
            <a:endParaRPr lang="uk-UA" sz="1400" smtClean="0"/>
          </a:p>
          <a:p>
            <a:pPr eaLnBrk="1" hangingPunct="1"/>
            <a:r>
              <a:rPr lang="uk-UA" sz="1400" smtClean="0"/>
              <a:t>“ТРИПІЛЬСЬКІ ВИТОКИ МІСТОБУДІВНИХ ТРАДИЦІЙ У ДАВНІХ СЛОВ’ЯН</a:t>
            </a:r>
            <a:r>
              <a:rPr lang="ru-RU" sz="1400" smtClean="0"/>
              <a:t>» </a:t>
            </a:r>
            <a:br>
              <a:rPr lang="ru-RU" sz="1400" smtClean="0"/>
            </a:br>
            <a:r>
              <a:rPr lang="uk-UA" sz="1400" smtClean="0"/>
              <a:t>архітектори-містобудівники</a:t>
            </a:r>
            <a:r>
              <a:rPr lang="ru-RU" sz="1400" smtClean="0"/>
              <a:t> </a:t>
            </a:r>
            <a:r>
              <a:rPr lang="uk-UA" sz="1400" b="1" smtClean="0"/>
              <a:t>Сєдак І.М., Сєдак О.І.</a:t>
            </a:r>
          </a:p>
          <a:p>
            <a:pPr eaLnBrk="1" hangingPunct="1"/>
            <a:r>
              <a:rPr lang="uk-UA" sz="1400" b="1" smtClean="0"/>
              <a:t>http://www.perehid.org.ua/n10/4.html</a:t>
            </a:r>
            <a:r>
              <a:rPr lang="uk-UA" sz="1400" smtClean="0"/>
              <a:t> </a:t>
            </a:r>
            <a:endParaRPr lang="ru-RU" sz="1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7107" name="Rectangle 6"/>
          <p:cNvSpPr>
            <a:spLocks noGrp="1" noChangeArrowheads="1"/>
          </p:cNvSpPr>
          <p:nvPr>
            <p:ph type="ftr" sz="quarter" idx="4"/>
          </p:nvPr>
        </p:nvSpPr>
        <p:spPr>
          <a:noFill/>
        </p:spPr>
        <p:txBody>
          <a:bodyPr/>
          <a:lstStyle/>
          <a:p>
            <a:r>
              <a:rPr lang="ru-RU" smtClean="0"/>
              <a:t>6 клас, тема 1. Урок 4</a:t>
            </a:r>
          </a:p>
        </p:txBody>
      </p:sp>
      <p:sp>
        <p:nvSpPr>
          <p:cNvPr id="47108" name="Rectangle 7"/>
          <p:cNvSpPr>
            <a:spLocks noGrp="1" noChangeArrowheads="1"/>
          </p:cNvSpPr>
          <p:nvPr>
            <p:ph type="sldNum" sz="quarter" idx="5"/>
          </p:nvPr>
        </p:nvSpPr>
        <p:spPr>
          <a:noFill/>
        </p:spPr>
        <p:txBody>
          <a:bodyPr/>
          <a:lstStyle/>
          <a:p>
            <a:fld id="{71009988-E1AF-4E66-BCDE-50BFD4053339}" type="slidenum">
              <a:rPr lang="ru-RU" smtClean="0"/>
              <a:pPr/>
              <a:t>12</a:t>
            </a:fld>
            <a:endParaRPr lang="ru-RU" smtClean="0"/>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a:ln/>
        </p:spPr>
        <p:txBody>
          <a:bodyPr/>
          <a:lstStyle/>
          <a:p>
            <a:pPr eaLnBrk="1" hangingPunct="1"/>
            <a:r>
              <a:rPr lang="uk-UA" smtClean="0"/>
              <a:t>У </a:t>
            </a:r>
            <a:r>
              <a:rPr lang="uk-UA" b="1" smtClean="0"/>
              <a:t>пізньотрипільський</a:t>
            </a:r>
            <a:r>
              <a:rPr lang="uk-UA" smtClean="0"/>
              <a:t> період (3150—2350 рр. до н. е.) площа поселень та чисельність їхнього населення ще більше зростають. Так, у Побужжі, поблизу сіл Доброводи, Тальянки, Майданецьке, Небелівка, виявлені поселення площею до 400 га і більше та з кількістю мешканців у 2—4 тис. чоловік . Вони мали розвинену систему укріплень і форму, наближену до ідеального кола (діаметром понад 1 км) або еліпсу. Таких мегаполісів не було більше ніде в усьому тогочасному світі . І, до речі, твердження офіційної науки щодо кількості їхніх мешканців виглядає вельми сумнівним. Бо з огляду на дуже високу щільність забудови (передусім житлами) цих велетнів на кожного з 2—3 тис. їхніх мешканців припадало б 1—2 тис. кв. м корисної площі. У це просто неможливо повірити. І нащо тоді потрібні такі могутні оборонні споруди?.. Одне слово, треба вважати, що кількість жителів була в кілька разів більшою, і ці мегаполіси певною мірою навіть потерпали від перенаселення .</a:t>
            </a:r>
          </a:p>
          <a:p>
            <a:pPr eaLnBrk="1" hangingPunct="1"/>
            <a:r>
              <a:rPr lang="uk-UA" smtClean="0"/>
              <a:t>Будівлі в цих стародавніх велетнях розташовувалися концентричними колами, число яких доходило до 12-ти. Кільцеві вулиці перетиналися численними радіальними, котрі сходилися до великого майдану в центрі поселення (вочевидь, на цих майданах відбувалися родові збори). Вулиці утворювали квартали з житловими будинками. Між будинками існував певний простір, на якому розміщувалися прибудинкові ділянки або господарчі споруди. Усі поселення мали єдину, тобто типову, композиційно-планувальну структуру. Житла також були однотипними (окрім будинків у зовнішньому колі, які були у 2—3 рази більшими). </a:t>
            </a:r>
            <a:br>
              <a:rPr lang="uk-UA" smtClean="0"/>
            </a:br>
            <a:r>
              <a:rPr lang="uk-UA" smtClean="0"/>
              <a:t/>
            </a:r>
            <a:br>
              <a:rPr lang="uk-UA" smtClean="0"/>
            </a:br>
            <a:r>
              <a:rPr lang="uk-UA" smtClean="0"/>
              <a:t>Більшість пізньотрипільських поселень містилися на високих ділянках. Вони налічували до півсотні різних за розмірами житлових та господарчих споруд, традиційно розташованих по колу. Входи в споруди були звернені до геометричних центрів поселень. З часом площа та чисельність мешканців цих прадавніх міст зменшувалися. Це можна пояснити перенаселенням і наступною міграцією «зайвих» людей на північ і північний схід. Оселяючись в оточенні не дуже й то дружньо налаштованих чужих народів, мігранти зводили у добре захищених самою природою місцях невеликі поселення з кільканадцятьма спорудами. </a:t>
            </a:r>
          </a:p>
          <a:p>
            <a:pPr eaLnBrk="1" hangingPunct="1"/>
            <a:endParaRPr lang="uk-UA" smtClean="0"/>
          </a:p>
          <a:p>
            <a:pPr eaLnBrk="1" hangingPunct="1"/>
            <a:r>
              <a:rPr lang="uk-UA" smtClean="0"/>
              <a:t>“ТРИПІЛЬСЬКІ ВИТОКИ МІСТОБУДІВНИХ ТРАДИЦІЙ У ДАВНІХ СЛОВ’ЯН</a:t>
            </a:r>
            <a:r>
              <a:rPr lang="ru-RU" smtClean="0"/>
              <a:t>» </a:t>
            </a:r>
            <a:br>
              <a:rPr lang="ru-RU" smtClean="0"/>
            </a:br>
            <a:r>
              <a:rPr lang="uk-UA" smtClean="0"/>
              <a:t>архітектори-містобудівники</a:t>
            </a:r>
            <a:r>
              <a:rPr lang="ru-RU" smtClean="0"/>
              <a:t> </a:t>
            </a:r>
            <a:r>
              <a:rPr lang="uk-UA" b="1" smtClean="0"/>
              <a:t>Сєдак І.М., Сєдак О.І.</a:t>
            </a:r>
          </a:p>
          <a:p>
            <a:pPr eaLnBrk="1" hangingPunct="1"/>
            <a:r>
              <a:rPr lang="uk-UA" b="1" smtClean="0">
                <a:hlinkClick r:id="rId3"/>
              </a:rPr>
              <a:t>http://www.perehid.org.ua/n10/4.html</a:t>
            </a:r>
            <a:r>
              <a:rPr lang="uk-UA" smtClean="0"/>
              <a:t> </a:t>
            </a:r>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8131" name="Rectangle 6"/>
          <p:cNvSpPr>
            <a:spLocks noGrp="1" noChangeArrowheads="1"/>
          </p:cNvSpPr>
          <p:nvPr>
            <p:ph type="ftr" sz="quarter" idx="4"/>
          </p:nvPr>
        </p:nvSpPr>
        <p:spPr>
          <a:noFill/>
        </p:spPr>
        <p:txBody>
          <a:bodyPr/>
          <a:lstStyle/>
          <a:p>
            <a:r>
              <a:rPr lang="ru-RU" smtClean="0"/>
              <a:t>6 клас, тема 1. Урок 4</a:t>
            </a:r>
          </a:p>
        </p:txBody>
      </p:sp>
      <p:sp>
        <p:nvSpPr>
          <p:cNvPr id="48132" name="Rectangle 7"/>
          <p:cNvSpPr>
            <a:spLocks noGrp="1" noChangeArrowheads="1"/>
          </p:cNvSpPr>
          <p:nvPr>
            <p:ph type="sldNum" sz="quarter" idx="5"/>
          </p:nvPr>
        </p:nvSpPr>
        <p:spPr>
          <a:noFill/>
        </p:spPr>
        <p:txBody>
          <a:bodyPr/>
          <a:lstStyle/>
          <a:p>
            <a:fld id="{70D611AB-B230-45AD-946B-47EE10EB9C30}" type="slidenum">
              <a:rPr lang="ru-RU" smtClean="0"/>
              <a:pPr/>
              <a:t>13</a:t>
            </a:fld>
            <a:endParaRPr lang="ru-RU" smtClean="0"/>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p:spPr>
        <p:txBody>
          <a:bodyPr/>
          <a:lstStyle/>
          <a:p>
            <a:pPr eaLnBrk="1" hangingPunct="1">
              <a:lnSpc>
                <a:spcPct val="80000"/>
              </a:lnSpc>
            </a:pPr>
            <a:endParaRPr lang="ru-RU"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9155" name="Rectangle 6"/>
          <p:cNvSpPr>
            <a:spLocks noGrp="1" noChangeArrowheads="1"/>
          </p:cNvSpPr>
          <p:nvPr>
            <p:ph type="ftr" sz="quarter" idx="4"/>
          </p:nvPr>
        </p:nvSpPr>
        <p:spPr>
          <a:noFill/>
        </p:spPr>
        <p:txBody>
          <a:bodyPr/>
          <a:lstStyle/>
          <a:p>
            <a:r>
              <a:rPr lang="ru-RU" smtClean="0"/>
              <a:t>6 клас, тема 1. Урок 4</a:t>
            </a:r>
          </a:p>
        </p:txBody>
      </p:sp>
      <p:sp>
        <p:nvSpPr>
          <p:cNvPr id="49156" name="Rectangle 7"/>
          <p:cNvSpPr>
            <a:spLocks noGrp="1" noChangeArrowheads="1"/>
          </p:cNvSpPr>
          <p:nvPr>
            <p:ph type="sldNum" sz="quarter" idx="5"/>
          </p:nvPr>
        </p:nvSpPr>
        <p:spPr>
          <a:noFill/>
        </p:spPr>
        <p:txBody>
          <a:bodyPr/>
          <a:lstStyle/>
          <a:p>
            <a:fld id="{766A0F42-7CFB-45C9-B3B8-CF20F5871DDF}" type="slidenum">
              <a:rPr lang="ru-RU" smtClean="0"/>
              <a:pPr/>
              <a:t>14</a:t>
            </a:fld>
            <a:endParaRPr lang="ru-RU" smtClean="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0179" name="Rectangle 6"/>
          <p:cNvSpPr>
            <a:spLocks noGrp="1" noChangeArrowheads="1"/>
          </p:cNvSpPr>
          <p:nvPr>
            <p:ph type="ftr" sz="quarter" idx="4"/>
          </p:nvPr>
        </p:nvSpPr>
        <p:spPr>
          <a:noFill/>
        </p:spPr>
        <p:txBody>
          <a:bodyPr/>
          <a:lstStyle/>
          <a:p>
            <a:r>
              <a:rPr lang="ru-RU" smtClean="0"/>
              <a:t>6 клас, тема 1. Урок 4</a:t>
            </a:r>
          </a:p>
        </p:txBody>
      </p:sp>
      <p:sp>
        <p:nvSpPr>
          <p:cNvPr id="50180" name="Rectangle 7"/>
          <p:cNvSpPr>
            <a:spLocks noGrp="1" noChangeArrowheads="1"/>
          </p:cNvSpPr>
          <p:nvPr>
            <p:ph type="sldNum" sz="quarter" idx="5"/>
          </p:nvPr>
        </p:nvSpPr>
        <p:spPr>
          <a:noFill/>
        </p:spPr>
        <p:txBody>
          <a:bodyPr/>
          <a:lstStyle/>
          <a:p>
            <a:fld id="{C7A64F44-E766-4942-944C-C71C16C36095}" type="slidenum">
              <a:rPr lang="ru-RU" smtClean="0"/>
              <a:pPr/>
              <a:t>15</a:t>
            </a:fld>
            <a:endParaRPr lang="ru-RU" smtClean="0"/>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1203" name="Rectangle 6"/>
          <p:cNvSpPr>
            <a:spLocks noGrp="1" noChangeArrowheads="1"/>
          </p:cNvSpPr>
          <p:nvPr>
            <p:ph type="ftr" sz="quarter" idx="4"/>
          </p:nvPr>
        </p:nvSpPr>
        <p:spPr>
          <a:noFill/>
        </p:spPr>
        <p:txBody>
          <a:bodyPr/>
          <a:lstStyle/>
          <a:p>
            <a:r>
              <a:rPr lang="ru-RU" smtClean="0"/>
              <a:t>6 клас, тема 1. Урок 4</a:t>
            </a:r>
          </a:p>
        </p:txBody>
      </p:sp>
      <p:sp>
        <p:nvSpPr>
          <p:cNvPr id="51204" name="Rectangle 7"/>
          <p:cNvSpPr>
            <a:spLocks noGrp="1" noChangeArrowheads="1"/>
          </p:cNvSpPr>
          <p:nvPr>
            <p:ph type="sldNum" sz="quarter" idx="5"/>
          </p:nvPr>
        </p:nvSpPr>
        <p:spPr>
          <a:noFill/>
        </p:spPr>
        <p:txBody>
          <a:bodyPr/>
          <a:lstStyle/>
          <a:p>
            <a:fld id="{B294CF27-5677-41F5-9ECF-2D8D8B61CEFE}" type="slidenum">
              <a:rPr lang="ru-RU" smtClean="0"/>
              <a:pPr/>
              <a:t>16</a:t>
            </a:fld>
            <a:endParaRPr lang="ru-RU"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2227" name="Rectangle 6"/>
          <p:cNvSpPr>
            <a:spLocks noGrp="1" noChangeArrowheads="1"/>
          </p:cNvSpPr>
          <p:nvPr>
            <p:ph type="ftr" sz="quarter" idx="4"/>
          </p:nvPr>
        </p:nvSpPr>
        <p:spPr>
          <a:noFill/>
        </p:spPr>
        <p:txBody>
          <a:bodyPr/>
          <a:lstStyle/>
          <a:p>
            <a:r>
              <a:rPr lang="ru-RU" smtClean="0"/>
              <a:t>6 клас, тема 1. Урок 4</a:t>
            </a:r>
          </a:p>
        </p:txBody>
      </p:sp>
      <p:sp>
        <p:nvSpPr>
          <p:cNvPr id="52228" name="Rectangle 7"/>
          <p:cNvSpPr>
            <a:spLocks noGrp="1" noChangeArrowheads="1"/>
          </p:cNvSpPr>
          <p:nvPr>
            <p:ph type="sldNum" sz="quarter" idx="5"/>
          </p:nvPr>
        </p:nvSpPr>
        <p:spPr>
          <a:noFill/>
        </p:spPr>
        <p:txBody>
          <a:bodyPr/>
          <a:lstStyle/>
          <a:p>
            <a:fld id="{D490F26F-BCF8-4BC5-B709-A6A6459F19F2}" type="slidenum">
              <a:rPr lang="ru-RU" smtClean="0"/>
              <a:pPr/>
              <a:t>17</a:t>
            </a:fld>
            <a:endParaRPr lang="ru-RU" smtClean="0"/>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3251" name="Rectangle 6"/>
          <p:cNvSpPr>
            <a:spLocks noGrp="1" noChangeArrowheads="1"/>
          </p:cNvSpPr>
          <p:nvPr>
            <p:ph type="ftr" sz="quarter" idx="4"/>
          </p:nvPr>
        </p:nvSpPr>
        <p:spPr>
          <a:noFill/>
        </p:spPr>
        <p:txBody>
          <a:bodyPr/>
          <a:lstStyle/>
          <a:p>
            <a:r>
              <a:rPr lang="ru-RU" smtClean="0"/>
              <a:t>6 клас, тема 1. Урок 4</a:t>
            </a:r>
          </a:p>
        </p:txBody>
      </p:sp>
      <p:sp>
        <p:nvSpPr>
          <p:cNvPr id="53252" name="Rectangle 7"/>
          <p:cNvSpPr>
            <a:spLocks noGrp="1" noChangeArrowheads="1"/>
          </p:cNvSpPr>
          <p:nvPr>
            <p:ph type="sldNum" sz="quarter" idx="5"/>
          </p:nvPr>
        </p:nvSpPr>
        <p:spPr>
          <a:noFill/>
        </p:spPr>
        <p:txBody>
          <a:bodyPr/>
          <a:lstStyle/>
          <a:p>
            <a:fld id="{52731F81-68FA-42E9-A81C-D1D72E89CF10}" type="slidenum">
              <a:rPr lang="ru-RU" smtClean="0"/>
              <a:pPr/>
              <a:t>18</a:t>
            </a:fld>
            <a:endParaRPr lang="ru-RU" smtClean="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4275" name="Rectangle 6"/>
          <p:cNvSpPr>
            <a:spLocks noGrp="1" noChangeArrowheads="1"/>
          </p:cNvSpPr>
          <p:nvPr>
            <p:ph type="ftr" sz="quarter" idx="4"/>
          </p:nvPr>
        </p:nvSpPr>
        <p:spPr>
          <a:noFill/>
        </p:spPr>
        <p:txBody>
          <a:bodyPr/>
          <a:lstStyle/>
          <a:p>
            <a:r>
              <a:rPr lang="ru-RU" smtClean="0"/>
              <a:t>6 клас, тема 1. Урок 4</a:t>
            </a:r>
          </a:p>
        </p:txBody>
      </p:sp>
      <p:sp>
        <p:nvSpPr>
          <p:cNvPr id="54276" name="Rectangle 7"/>
          <p:cNvSpPr>
            <a:spLocks noGrp="1" noChangeArrowheads="1"/>
          </p:cNvSpPr>
          <p:nvPr>
            <p:ph type="sldNum" sz="quarter" idx="5"/>
          </p:nvPr>
        </p:nvSpPr>
        <p:spPr>
          <a:noFill/>
        </p:spPr>
        <p:txBody>
          <a:bodyPr/>
          <a:lstStyle/>
          <a:p>
            <a:fld id="{17EEC99A-A39D-43D1-B9D6-F517A85AD9F2}" type="slidenum">
              <a:rPr lang="ru-RU" smtClean="0"/>
              <a:pPr/>
              <a:t>19</a:t>
            </a:fld>
            <a:endParaRPr lang="ru-RU" smtClean="0"/>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6867" name="Rectangle 6"/>
          <p:cNvSpPr>
            <a:spLocks noGrp="1" noChangeArrowheads="1"/>
          </p:cNvSpPr>
          <p:nvPr>
            <p:ph type="ftr" sz="quarter" idx="4"/>
          </p:nvPr>
        </p:nvSpPr>
        <p:spPr>
          <a:noFill/>
        </p:spPr>
        <p:txBody>
          <a:bodyPr/>
          <a:lstStyle/>
          <a:p>
            <a:r>
              <a:rPr lang="ru-RU" smtClean="0"/>
              <a:t>6 клас, тема 1. Урок 4</a:t>
            </a:r>
          </a:p>
        </p:txBody>
      </p:sp>
      <p:sp>
        <p:nvSpPr>
          <p:cNvPr id="36868" name="Rectangle 7"/>
          <p:cNvSpPr>
            <a:spLocks noGrp="1" noChangeArrowheads="1"/>
          </p:cNvSpPr>
          <p:nvPr>
            <p:ph type="sldNum" sz="quarter" idx="5"/>
          </p:nvPr>
        </p:nvSpPr>
        <p:spPr>
          <a:noFill/>
        </p:spPr>
        <p:txBody>
          <a:bodyPr/>
          <a:lstStyle/>
          <a:p>
            <a:fld id="{8CDA6FCD-71CA-4718-9F2C-E82D50918F47}" type="slidenum">
              <a:rPr lang="ru-RU" smtClean="0"/>
              <a:pPr/>
              <a:t>2</a:t>
            </a:fld>
            <a:endParaRPr lang="ru-RU" smtClean="0"/>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5299" name="Rectangle 6"/>
          <p:cNvSpPr>
            <a:spLocks noGrp="1" noChangeArrowheads="1"/>
          </p:cNvSpPr>
          <p:nvPr>
            <p:ph type="ftr" sz="quarter" idx="4"/>
          </p:nvPr>
        </p:nvSpPr>
        <p:spPr>
          <a:noFill/>
        </p:spPr>
        <p:txBody>
          <a:bodyPr/>
          <a:lstStyle/>
          <a:p>
            <a:r>
              <a:rPr lang="ru-RU" smtClean="0"/>
              <a:t>6 клас, тема 1. Урок 4</a:t>
            </a:r>
          </a:p>
        </p:txBody>
      </p:sp>
      <p:sp>
        <p:nvSpPr>
          <p:cNvPr id="55300" name="Rectangle 7"/>
          <p:cNvSpPr>
            <a:spLocks noGrp="1" noChangeArrowheads="1"/>
          </p:cNvSpPr>
          <p:nvPr>
            <p:ph type="sldNum" sz="quarter" idx="5"/>
          </p:nvPr>
        </p:nvSpPr>
        <p:spPr>
          <a:noFill/>
        </p:spPr>
        <p:txBody>
          <a:bodyPr/>
          <a:lstStyle/>
          <a:p>
            <a:fld id="{4F164CC1-24D2-4008-B43D-D86A7D1DF403}" type="slidenum">
              <a:rPr lang="ru-RU" smtClean="0"/>
              <a:pPr/>
              <a:t>20</a:t>
            </a:fld>
            <a:endParaRPr lang="ru-RU" smtClean="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6323" name="Rectangle 6"/>
          <p:cNvSpPr>
            <a:spLocks noGrp="1" noChangeArrowheads="1"/>
          </p:cNvSpPr>
          <p:nvPr>
            <p:ph type="ftr" sz="quarter" idx="4"/>
          </p:nvPr>
        </p:nvSpPr>
        <p:spPr>
          <a:noFill/>
        </p:spPr>
        <p:txBody>
          <a:bodyPr/>
          <a:lstStyle/>
          <a:p>
            <a:r>
              <a:rPr lang="ru-RU" smtClean="0"/>
              <a:t>6 клас, тема 1. Урок 4</a:t>
            </a:r>
          </a:p>
        </p:txBody>
      </p:sp>
      <p:sp>
        <p:nvSpPr>
          <p:cNvPr id="56324" name="Rectangle 7"/>
          <p:cNvSpPr>
            <a:spLocks noGrp="1" noChangeArrowheads="1"/>
          </p:cNvSpPr>
          <p:nvPr>
            <p:ph type="sldNum" sz="quarter" idx="5"/>
          </p:nvPr>
        </p:nvSpPr>
        <p:spPr>
          <a:noFill/>
        </p:spPr>
        <p:txBody>
          <a:bodyPr/>
          <a:lstStyle/>
          <a:p>
            <a:fld id="{F77F3BBD-1E42-43F4-AF17-84E0E407BE8B}" type="slidenum">
              <a:rPr lang="ru-RU" smtClean="0"/>
              <a:pPr/>
              <a:t>21</a:t>
            </a:fld>
            <a:endParaRPr lang="ru-RU" smtClean="0"/>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7347" name="Rectangle 6"/>
          <p:cNvSpPr>
            <a:spLocks noGrp="1" noChangeArrowheads="1"/>
          </p:cNvSpPr>
          <p:nvPr>
            <p:ph type="ftr" sz="quarter" idx="4"/>
          </p:nvPr>
        </p:nvSpPr>
        <p:spPr>
          <a:noFill/>
        </p:spPr>
        <p:txBody>
          <a:bodyPr/>
          <a:lstStyle/>
          <a:p>
            <a:r>
              <a:rPr lang="ru-RU" smtClean="0"/>
              <a:t>6 клас, тема 1. Урок 4</a:t>
            </a:r>
          </a:p>
        </p:txBody>
      </p:sp>
      <p:sp>
        <p:nvSpPr>
          <p:cNvPr id="57348" name="Rectangle 7"/>
          <p:cNvSpPr>
            <a:spLocks noGrp="1" noChangeArrowheads="1"/>
          </p:cNvSpPr>
          <p:nvPr>
            <p:ph type="sldNum" sz="quarter" idx="5"/>
          </p:nvPr>
        </p:nvSpPr>
        <p:spPr>
          <a:noFill/>
        </p:spPr>
        <p:txBody>
          <a:bodyPr/>
          <a:lstStyle/>
          <a:p>
            <a:fld id="{81D1B66D-52A3-4F1E-A0BD-9184D23ED5D6}" type="slidenum">
              <a:rPr lang="ru-RU" smtClean="0"/>
              <a:pPr/>
              <a:t>22</a:t>
            </a:fld>
            <a:endParaRPr lang="ru-RU" smtClean="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8371" name="Rectangle 6"/>
          <p:cNvSpPr>
            <a:spLocks noGrp="1" noChangeArrowheads="1"/>
          </p:cNvSpPr>
          <p:nvPr>
            <p:ph type="ftr" sz="quarter" idx="4"/>
          </p:nvPr>
        </p:nvSpPr>
        <p:spPr>
          <a:noFill/>
        </p:spPr>
        <p:txBody>
          <a:bodyPr/>
          <a:lstStyle/>
          <a:p>
            <a:r>
              <a:rPr lang="ru-RU" smtClean="0"/>
              <a:t>6 клас, тема 1. Урок 4</a:t>
            </a:r>
          </a:p>
        </p:txBody>
      </p:sp>
      <p:sp>
        <p:nvSpPr>
          <p:cNvPr id="58372" name="Rectangle 7"/>
          <p:cNvSpPr>
            <a:spLocks noGrp="1" noChangeArrowheads="1"/>
          </p:cNvSpPr>
          <p:nvPr>
            <p:ph type="sldNum" sz="quarter" idx="5"/>
          </p:nvPr>
        </p:nvSpPr>
        <p:spPr>
          <a:noFill/>
        </p:spPr>
        <p:txBody>
          <a:bodyPr/>
          <a:lstStyle/>
          <a:p>
            <a:fld id="{C3E74666-BEC3-49EE-9A42-976188FFA2FF}" type="slidenum">
              <a:rPr lang="ru-RU" smtClean="0"/>
              <a:pPr/>
              <a:t>23</a:t>
            </a:fld>
            <a:endParaRPr lang="ru-RU" smtClean="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9395" name="Rectangle 6"/>
          <p:cNvSpPr>
            <a:spLocks noGrp="1" noChangeArrowheads="1"/>
          </p:cNvSpPr>
          <p:nvPr>
            <p:ph type="ftr" sz="quarter" idx="4"/>
          </p:nvPr>
        </p:nvSpPr>
        <p:spPr>
          <a:noFill/>
        </p:spPr>
        <p:txBody>
          <a:bodyPr/>
          <a:lstStyle/>
          <a:p>
            <a:r>
              <a:rPr lang="ru-RU" smtClean="0"/>
              <a:t>6 клас, тема 1. Урок 4</a:t>
            </a:r>
          </a:p>
        </p:txBody>
      </p:sp>
      <p:sp>
        <p:nvSpPr>
          <p:cNvPr id="59396" name="Rectangle 7"/>
          <p:cNvSpPr>
            <a:spLocks noGrp="1" noChangeArrowheads="1"/>
          </p:cNvSpPr>
          <p:nvPr>
            <p:ph type="sldNum" sz="quarter" idx="5"/>
          </p:nvPr>
        </p:nvSpPr>
        <p:spPr>
          <a:noFill/>
        </p:spPr>
        <p:txBody>
          <a:bodyPr/>
          <a:lstStyle/>
          <a:p>
            <a:fld id="{3330B99B-C785-4978-BF91-F573EC38C422}" type="slidenum">
              <a:rPr lang="ru-RU" smtClean="0"/>
              <a:pPr/>
              <a:t>24</a:t>
            </a:fld>
            <a:endParaRPr lang="ru-RU" smtClean="0"/>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pPr eaLnBrk="1" hangingPunct="1"/>
            <a:r>
              <a:rPr lang="uk-UA" sz="1100" smtClean="0"/>
              <a:t>Надзвичайно</a:t>
            </a:r>
            <a:r>
              <a:rPr lang="uk-UA" smtClean="0"/>
              <a:t> різноманітний та багатоплановий матеріал щодо прядіння, ткацтва та різновидів текстильних виробів дають знахідки енеолітичної трипільської культури (кінець V — 1 пол. II тис. до н.е.) Найпоширенішими знахідками, які свідчать про це ремесло, є керамічні прясла до веретена та відтяжки до вертикального ткацького верстата. В ранньому Трипіллі вони ще не відомі, а на пам'ятках середнього і пізнього періодів їх знаходять часто. На пізньотрипільських поселеннях Вінниччини виявлено унікальні відбитки тканин, які виконано на </a:t>
            </a:r>
            <a:r>
              <a:rPr lang="uk-UA" b="1" smtClean="0"/>
              <a:t>вертикальному ткацькому верстаті</a:t>
            </a:r>
            <a:r>
              <a:rPr lang="uk-UA" smtClean="0"/>
              <a:t> або </a:t>
            </a:r>
            <a:r>
              <a:rPr lang="uk-UA" b="1" smtClean="0"/>
              <a:t>в'язані шпицями і гачком</a:t>
            </a:r>
            <a:r>
              <a:rPr lang="uk-UA" smtClean="0"/>
              <a:t>. Ці відбитки — результат нововведення у гончарному виробництві трипільців. Гончарі під денця майбутніх посудин підкладали шматки старих, зношених, часто зашитих тканин, оберігаючи денця горщика від прилипання до підставки, на якій його формували. Відбитки свідчать, що трипільці були вправними ткачами. Найчисельнішу групу відбитків складають тканини, виконані технікою килимового переплетення. Також знаходять відбитки тканин, виконані технікою простого полотняного переплетення та плетені шпицями і гачком. Можна уявити, що трипільці брали для прядіння різноманітну сировину, можливо, то була вовна та рослинні волокна (конопля або льон). Знахідки відбитків тканин, зшитих із двох шматків або залатані, свідчать про те, що тканини високо цінували, а їх залишки використовували до повного зношення. Це було зумовлено складним та довготривалим процесом прядіння і ткацтва, які в часі в домашніх умовах потребували більше двох років (від посіву конопель і до часу виготовлення тканини і пошиття з неї нової речі.</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0419" name="Rectangle 6"/>
          <p:cNvSpPr>
            <a:spLocks noGrp="1" noChangeArrowheads="1"/>
          </p:cNvSpPr>
          <p:nvPr>
            <p:ph type="ftr" sz="quarter" idx="4"/>
          </p:nvPr>
        </p:nvSpPr>
        <p:spPr>
          <a:noFill/>
        </p:spPr>
        <p:txBody>
          <a:bodyPr/>
          <a:lstStyle/>
          <a:p>
            <a:r>
              <a:rPr lang="ru-RU" smtClean="0"/>
              <a:t>6 клас, тема 1. Урок 4</a:t>
            </a:r>
          </a:p>
        </p:txBody>
      </p:sp>
      <p:sp>
        <p:nvSpPr>
          <p:cNvPr id="60420" name="Rectangle 7"/>
          <p:cNvSpPr>
            <a:spLocks noGrp="1" noChangeArrowheads="1"/>
          </p:cNvSpPr>
          <p:nvPr>
            <p:ph type="sldNum" sz="quarter" idx="5"/>
          </p:nvPr>
        </p:nvSpPr>
        <p:spPr>
          <a:noFill/>
        </p:spPr>
        <p:txBody>
          <a:bodyPr/>
          <a:lstStyle/>
          <a:p>
            <a:fld id="{550AE31A-C350-4FD2-8AAE-B8FED54EF567}" type="slidenum">
              <a:rPr lang="ru-RU" smtClean="0"/>
              <a:pPr/>
              <a:t>25</a:t>
            </a:fld>
            <a:endParaRPr lang="ru-RU" smtClean="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1443" name="Rectangle 6"/>
          <p:cNvSpPr>
            <a:spLocks noGrp="1" noChangeArrowheads="1"/>
          </p:cNvSpPr>
          <p:nvPr>
            <p:ph type="ftr" sz="quarter" idx="4"/>
          </p:nvPr>
        </p:nvSpPr>
        <p:spPr>
          <a:noFill/>
        </p:spPr>
        <p:txBody>
          <a:bodyPr/>
          <a:lstStyle/>
          <a:p>
            <a:r>
              <a:rPr lang="ru-RU" smtClean="0"/>
              <a:t>6 клас, тема 1. Урок 4</a:t>
            </a:r>
          </a:p>
        </p:txBody>
      </p:sp>
      <p:sp>
        <p:nvSpPr>
          <p:cNvPr id="61444" name="Rectangle 7"/>
          <p:cNvSpPr>
            <a:spLocks noGrp="1" noChangeArrowheads="1"/>
          </p:cNvSpPr>
          <p:nvPr>
            <p:ph type="sldNum" sz="quarter" idx="5"/>
          </p:nvPr>
        </p:nvSpPr>
        <p:spPr>
          <a:noFill/>
        </p:spPr>
        <p:txBody>
          <a:bodyPr/>
          <a:lstStyle/>
          <a:p>
            <a:fld id="{AA1EC417-0762-45A1-8F56-7B06938A49B9}" type="slidenum">
              <a:rPr lang="ru-RU" smtClean="0"/>
              <a:pPr/>
              <a:t>26</a:t>
            </a:fld>
            <a:endParaRPr lang="ru-RU" smtClean="0"/>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p:spPr>
        <p:txBody>
          <a:bodyPr/>
          <a:lstStyle/>
          <a:p>
            <a:pPr eaLnBrk="1" hangingPunct="1"/>
            <a:r>
              <a:rPr lang="uk-UA" sz="1000" smtClean="0"/>
              <a:t>Формування стилістики трипільського орнаменту з його духовно-символічним змістом відбилося на всіх видах художньої діяльності людини і, насамперед, у мистецтві оформлення одягу - вишивки, аплікації, розпису. </a:t>
            </a:r>
            <a:br>
              <a:rPr lang="uk-UA" sz="1000" smtClean="0"/>
            </a:br>
            <a:r>
              <a:rPr lang="uk-UA" sz="1000" smtClean="0"/>
              <a:t>Жіночий одяг часів трипільської культури був різноманітним і багато декорованим. Про це свідчать археологічні знахідки, серед яких виділяються жіночі теракоти трьох видів: оголені з розписом, оголені з елементами одягу і одягнені. Надзвичайно пластичні форми з підкреслено характерними особливостями силуетів одягу на них дають можливість модулювати форми одягу, які існували на той час. </a:t>
            </a:r>
          </a:p>
          <a:p>
            <a:pPr eaLnBrk="1" hangingPunct="1"/>
            <a:r>
              <a:rPr lang="uk-UA" sz="1000" smtClean="0"/>
              <a:t>Енеолітичний одяг часів Трипільської культури був багато насичений розписом. Декор заповнював майже весь силует вбрання, що само по собі не потребувало додаткових прикрашувань. Тому за археологічними матеріалами цього часу майже немає прикрас або вони незначні. В основному це нечисленні мідні браслети, талісмани і зразки з черепашок, що в цілому не заважали декоративності розпису. Вони виконували функцію оберегів. Різноманітне взуття, дивовижні зачіски та головні убори в поєднанні з багатодекорованим одягом, створювали підкреслено-пластичні силуети, унікальні і самобутні комплекси вбрання, що складалися на території України у V-ІІІ тис. до н.е., раніше Єгипетської культури.</a:t>
            </a:r>
          </a:p>
          <a:p>
            <a:pPr eaLnBrk="1" hangingPunct="1"/>
            <a:r>
              <a:rPr lang="uk-UA" sz="1000" b="1" i="1" smtClean="0"/>
              <a:t>“Вбрання племен трипільської культури”</a:t>
            </a:r>
            <a:r>
              <a:rPr lang="ru-RU" sz="1000" smtClean="0"/>
              <a:t> , </a:t>
            </a:r>
          </a:p>
          <a:p>
            <a:pPr eaLnBrk="1" hangingPunct="1"/>
            <a:r>
              <a:rPr lang="uk-UA" sz="1000" i="1" smtClean="0"/>
              <a:t>Член Спілки художників України, Художник-етнограф Зінаїда Васіна</a:t>
            </a:r>
          </a:p>
          <a:p>
            <a:pPr eaLnBrk="1" hangingPunct="1"/>
            <a:r>
              <a:rPr lang="uk-UA" sz="1000" smtClean="0">
                <a:hlinkClick r:id="rId3"/>
              </a:rPr>
              <a:t>http://www.trypillya.kiev.ua/rekon_kost.htm</a:t>
            </a:r>
            <a:r>
              <a:rPr lang="uk-UA" sz="1000" smtClean="0"/>
              <a:t>  </a:t>
            </a:r>
            <a:r>
              <a:rPr lang="ru-RU" sz="100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2467" name="Rectangle 6"/>
          <p:cNvSpPr>
            <a:spLocks noGrp="1" noChangeArrowheads="1"/>
          </p:cNvSpPr>
          <p:nvPr>
            <p:ph type="ftr" sz="quarter" idx="4"/>
          </p:nvPr>
        </p:nvSpPr>
        <p:spPr>
          <a:noFill/>
        </p:spPr>
        <p:txBody>
          <a:bodyPr/>
          <a:lstStyle/>
          <a:p>
            <a:r>
              <a:rPr lang="ru-RU" smtClean="0"/>
              <a:t>6 клас, тема 1. Урок 4</a:t>
            </a:r>
          </a:p>
        </p:txBody>
      </p:sp>
      <p:sp>
        <p:nvSpPr>
          <p:cNvPr id="62468" name="Rectangle 7"/>
          <p:cNvSpPr>
            <a:spLocks noGrp="1" noChangeArrowheads="1"/>
          </p:cNvSpPr>
          <p:nvPr>
            <p:ph type="sldNum" sz="quarter" idx="5"/>
          </p:nvPr>
        </p:nvSpPr>
        <p:spPr>
          <a:noFill/>
        </p:spPr>
        <p:txBody>
          <a:bodyPr/>
          <a:lstStyle/>
          <a:p>
            <a:fld id="{9AEEAB99-324C-4658-8EA8-53A1D955F9B2}" type="slidenum">
              <a:rPr lang="ru-RU" smtClean="0"/>
              <a:pPr/>
              <a:t>27</a:t>
            </a:fld>
            <a:endParaRPr lang="ru-RU" smtClean="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3491" name="Rectangle 6"/>
          <p:cNvSpPr>
            <a:spLocks noGrp="1" noChangeArrowheads="1"/>
          </p:cNvSpPr>
          <p:nvPr>
            <p:ph type="ftr" sz="quarter" idx="4"/>
          </p:nvPr>
        </p:nvSpPr>
        <p:spPr>
          <a:noFill/>
        </p:spPr>
        <p:txBody>
          <a:bodyPr/>
          <a:lstStyle/>
          <a:p>
            <a:r>
              <a:rPr lang="ru-RU" smtClean="0"/>
              <a:t>6 клас, тема 1. Урок 4</a:t>
            </a:r>
          </a:p>
        </p:txBody>
      </p:sp>
      <p:sp>
        <p:nvSpPr>
          <p:cNvPr id="63492" name="Rectangle 7"/>
          <p:cNvSpPr>
            <a:spLocks noGrp="1" noChangeArrowheads="1"/>
          </p:cNvSpPr>
          <p:nvPr>
            <p:ph type="sldNum" sz="quarter" idx="5"/>
          </p:nvPr>
        </p:nvSpPr>
        <p:spPr>
          <a:noFill/>
        </p:spPr>
        <p:txBody>
          <a:bodyPr/>
          <a:lstStyle/>
          <a:p>
            <a:fld id="{EDB2D22C-3A6F-493C-BC91-23AE3146920C}" type="slidenum">
              <a:rPr lang="ru-RU" smtClean="0"/>
              <a:pPr/>
              <a:t>28</a:t>
            </a:fld>
            <a:endParaRPr lang="ru-RU" smtClean="0"/>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4515" name="Rectangle 6"/>
          <p:cNvSpPr>
            <a:spLocks noGrp="1" noChangeArrowheads="1"/>
          </p:cNvSpPr>
          <p:nvPr>
            <p:ph type="ftr" sz="quarter" idx="4"/>
          </p:nvPr>
        </p:nvSpPr>
        <p:spPr>
          <a:noFill/>
        </p:spPr>
        <p:txBody>
          <a:bodyPr/>
          <a:lstStyle/>
          <a:p>
            <a:r>
              <a:rPr lang="ru-RU" smtClean="0"/>
              <a:t>6 клас, тема 1. Урок 4</a:t>
            </a:r>
          </a:p>
        </p:txBody>
      </p:sp>
      <p:sp>
        <p:nvSpPr>
          <p:cNvPr id="64516" name="Rectangle 7"/>
          <p:cNvSpPr>
            <a:spLocks noGrp="1" noChangeArrowheads="1"/>
          </p:cNvSpPr>
          <p:nvPr>
            <p:ph type="sldNum" sz="quarter" idx="5"/>
          </p:nvPr>
        </p:nvSpPr>
        <p:spPr>
          <a:noFill/>
        </p:spPr>
        <p:txBody>
          <a:bodyPr/>
          <a:lstStyle/>
          <a:p>
            <a:fld id="{BEFB9B9C-13DF-4E22-9C3A-7DC1E79F8CFF}" type="slidenum">
              <a:rPr lang="ru-RU" smtClean="0"/>
              <a:pPr/>
              <a:t>29</a:t>
            </a:fld>
            <a:endParaRPr lang="ru-RU" smtClean="0"/>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7891" name="Rectangle 6"/>
          <p:cNvSpPr>
            <a:spLocks noGrp="1" noChangeArrowheads="1"/>
          </p:cNvSpPr>
          <p:nvPr>
            <p:ph type="ftr" sz="quarter" idx="4"/>
          </p:nvPr>
        </p:nvSpPr>
        <p:spPr>
          <a:noFill/>
        </p:spPr>
        <p:txBody>
          <a:bodyPr/>
          <a:lstStyle/>
          <a:p>
            <a:r>
              <a:rPr lang="ru-RU" smtClean="0"/>
              <a:t>6 клас, тема 1. Урок 4</a:t>
            </a:r>
          </a:p>
        </p:txBody>
      </p:sp>
      <p:sp>
        <p:nvSpPr>
          <p:cNvPr id="37892" name="Rectangle 7"/>
          <p:cNvSpPr>
            <a:spLocks noGrp="1" noChangeArrowheads="1"/>
          </p:cNvSpPr>
          <p:nvPr>
            <p:ph type="sldNum" sz="quarter" idx="5"/>
          </p:nvPr>
        </p:nvSpPr>
        <p:spPr>
          <a:noFill/>
        </p:spPr>
        <p:txBody>
          <a:bodyPr/>
          <a:lstStyle/>
          <a:p>
            <a:fld id="{B833AF86-AA02-4B89-80BD-34DAAF69A55D}" type="slidenum">
              <a:rPr lang="ru-RU" smtClean="0"/>
              <a:pPr/>
              <a:t>3</a:t>
            </a:fld>
            <a:endParaRPr lang="ru-RU" smtClean="0"/>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5539" name="Rectangle 6"/>
          <p:cNvSpPr>
            <a:spLocks noGrp="1" noChangeArrowheads="1"/>
          </p:cNvSpPr>
          <p:nvPr>
            <p:ph type="ftr" sz="quarter" idx="4"/>
          </p:nvPr>
        </p:nvSpPr>
        <p:spPr>
          <a:noFill/>
        </p:spPr>
        <p:txBody>
          <a:bodyPr/>
          <a:lstStyle/>
          <a:p>
            <a:r>
              <a:rPr lang="ru-RU" smtClean="0"/>
              <a:t>6 клас, тема 1. Урок 4</a:t>
            </a:r>
          </a:p>
        </p:txBody>
      </p:sp>
      <p:sp>
        <p:nvSpPr>
          <p:cNvPr id="65540" name="Rectangle 7"/>
          <p:cNvSpPr>
            <a:spLocks noGrp="1" noChangeArrowheads="1"/>
          </p:cNvSpPr>
          <p:nvPr>
            <p:ph type="sldNum" sz="quarter" idx="5"/>
          </p:nvPr>
        </p:nvSpPr>
        <p:spPr>
          <a:noFill/>
        </p:spPr>
        <p:txBody>
          <a:bodyPr/>
          <a:lstStyle/>
          <a:p>
            <a:fld id="{6D53E7C5-2B4F-4F96-A225-3A50218AA406}" type="slidenum">
              <a:rPr lang="ru-RU" smtClean="0"/>
              <a:pPr/>
              <a:t>30</a:t>
            </a:fld>
            <a:endParaRPr lang="ru-RU" smtClean="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6563" name="Rectangle 6"/>
          <p:cNvSpPr>
            <a:spLocks noGrp="1" noChangeArrowheads="1"/>
          </p:cNvSpPr>
          <p:nvPr>
            <p:ph type="ftr" sz="quarter" idx="4"/>
          </p:nvPr>
        </p:nvSpPr>
        <p:spPr>
          <a:noFill/>
        </p:spPr>
        <p:txBody>
          <a:bodyPr/>
          <a:lstStyle/>
          <a:p>
            <a:r>
              <a:rPr lang="ru-RU" smtClean="0"/>
              <a:t>6 клас, тема 1. Урок 4</a:t>
            </a:r>
          </a:p>
        </p:txBody>
      </p:sp>
      <p:sp>
        <p:nvSpPr>
          <p:cNvPr id="66564" name="Rectangle 7"/>
          <p:cNvSpPr>
            <a:spLocks noGrp="1" noChangeArrowheads="1"/>
          </p:cNvSpPr>
          <p:nvPr>
            <p:ph type="sldNum" sz="quarter" idx="5"/>
          </p:nvPr>
        </p:nvSpPr>
        <p:spPr>
          <a:noFill/>
        </p:spPr>
        <p:txBody>
          <a:bodyPr/>
          <a:lstStyle/>
          <a:p>
            <a:fld id="{EA1D0FD9-CCFC-4009-B899-B33ECFBAFBA9}" type="slidenum">
              <a:rPr lang="ru-RU" smtClean="0"/>
              <a:pPr/>
              <a:t>31</a:t>
            </a:fld>
            <a:endParaRPr lang="ru-RU" smtClean="0"/>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8915" name="Rectangle 6"/>
          <p:cNvSpPr>
            <a:spLocks noGrp="1" noChangeArrowheads="1"/>
          </p:cNvSpPr>
          <p:nvPr>
            <p:ph type="ftr" sz="quarter" idx="4"/>
          </p:nvPr>
        </p:nvSpPr>
        <p:spPr>
          <a:noFill/>
        </p:spPr>
        <p:txBody>
          <a:bodyPr/>
          <a:lstStyle/>
          <a:p>
            <a:r>
              <a:rPr lang="ru-RU" smtClean="0"/>
              <a:t>6 клас, тема 1. Урок 4</a:t>
            </a:r>
          </a:p>
        </p:txBody>
      </p:sp>
      <p:sp>
        <p:nvSpPr>
          <p:cNvPr id="38916" name="Rectangle 7"/>
          <p:cNvSpPr>
            <a:spLocks noGrp="1" noChangeArrowheads="1"/>
          </p:cNvSpPr>
          <p:nvPr>
            <p:ph type="sldNum" sz="quarter" idx="5"/>
          </p:nvPr>
        </p:nvSpPr>
        <p:spPr>
          <a:noFill/>
        </p:spPr>
        <p:txBody>
          <a:bodyPr/>
          <a:lstStyle/>
          <a:p>
            <a:fld id="{B029CFE4-7B2B-4EEF-BB6E-3C6AB619C74B}" type="slidenum">
              <a:rPr lang="ru-RU" smtClean="0"/>
              <a:pPr/>
              <a:t>4</a:t>
            </a:fld>
            <a:endParaRPr lang="ru-RU" smtClean="0"/>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p:spPr>
        <p:txBody>
          <a:bodyPr/>
          <a:lstStyle/>
          <a:p>
            <a:pPr eaLnBrk="1" hangingPunct="1"/>
            <a:r>
              <a:rPr lang="uk-UA" sz="1400" smtClean="0"/>
              <a:t>110 років тому видатний археолог Вікентій Хвойко на Київщині відкрив поселення найдавніших землеробів, культуру яких назвав на честь села Трипілля. </a:t>
            </a:r>
          </a:p>
          <a:p>
            <a:pPr eaLnBrk="1" hangingPunct="1"/>
            <a:r>
              <a:rPr lang="uk-UA" sz="1400" smtClean="0"/>
              <a:t>Найкращі її пам’ятки зосереджені зараз на Черкащині. Там, у селі Тальянки - виявили найбільше поселення із відомих, біля с.Майданецьке.</a:t>
            </a:r>
          </a:p>
          <a:p>
            <a:pPr eaLnBrk="1" hangingPunct="1"/>
            <a:r>
              <a:rPr lang="uk-UA" sz="1400" smtClean="0"/>
              <a:t>Саме сюди, у Тальянки, приїхали триполезнавці на міжнародну конференцію.</a:t>
            </a:r>
          </a:p>
          <a:p>
            <a:pPr eaLnBrk="1" hangingPunct="1"/>
            <a:r>
              <a:rPr lang="uk-UA" sz="1400" smtClean="0"/>
              <a:t>У 2002 році тут розпорядженням українського уряду був відкритий єдиний у Європі державний історико-культурний заповідник «Трипільська культура», до якого включені 12 сіл у Тальнівському, Уманському й Звенигородському районах. Учені сподіваються, що це допоможе призупинити процес руйнування пам'ятників археології, що часто знищуються під час сільськогосподарських робіт.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9939" name="Rectangle 6"/>
          <p:cNvSpPr>
            <a:spLocks noGrp="1" noChangeArrowheads="1"/>
          </p:cNvSpPr>
          <p:nvPr>
            <p:ph type="ftr" sz="quarter" idx="4"/>
          </p:nvPr>
        </p:nvSpPr>
        <p:spPr>
          <a:noFill/>
        </p:spPr>
        <p:txBody>
          <a:bodyPr/>
          <a:lstStyle/>
          <a:p>
            <a:r>
              <a:rPr lang="ru-RU" smtClean="0"/>
              <a:t>6 клас, тема 1. Урок 4</a:t>
            </a:r>
          </a:p>
        </p:txBody>
      </p:sp>
      <p:sp>
        <p:nvSpPr>
          <p:cNvPr id="39940" name="Rectangle 7"/>
          <p:cNvSpPr>
            <a:spLocks noGrp="1" noChangeArrowheads="1"/>
          </p:cNvSpPr>
          <p:nvPr>
            <p:ph type="sldNum" sz="quarter" idx="5"/>
          </p:nvPr>
        </p:nvSpPr>
        <p:spPr>
          <a:noFill/>
        </p:spPr>
        <p:txBody>
          <a:bodyPr/>
          <a:lstStyle/>
          <a:p>
            <a:fld id="{1D3AD269-0E0A-4071-A631-7B480BA659A7}" type="slidenum">
              <a:rPr lang="ru-RU" smtClean="0"/>
              <a:pPr/>
              <a:t>5</a:t>
            </a:fld>
            <a:endParaRPr lang="ru-RU" smtClean="0"/>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0963" name="Rectangle 6"/>
          <p:cNvSpPr>
            <a:spLocks noGrp="1" noChangeArrowheads="1"/>
          </p:cNvSpPr>
          <p:nvPr>
            <p:ph type="ftr" sz="quarter" idx="4"/>
          </p:nvPr>
        </p:nvSpPr>
        <p:spPr>
          <a:noFill/>
        </p:spPr>
        <p:txBody>
          <a:bodyPr/>
          <a:lstStyle/>
          <a:p>
            <a:r>
              <a:rPr lang="ru-RU" smtClean="0"/>
              <a:t>6 клас, тема 1. Урок 4</a:t>
            </a:r>
          </a:p>
        </p:txBody>
      </p:sp>
      <p:sp>
        <p:nvSpPr>
          <p:cNvPr id="40964" name="Rectangle 7"/>
          <p:cNvSpPr>
            <a:spLocks noGrp="1" noChangeArrowheads="1"/>
          </p:cNvSpPr>
          <p:nvPr>
            <p:ph type="sldNum" sz="quarter" idx="5"/>
          </p:nvPr>
        </p:nvSpPr>
        <p:spPr>
          <a:noFill/>
        </p:spPr>
        <p:txBody>
          <a:bodyPr/>
          <a:lstStyle/>
          <a:p>
            <a:fld id="{6734573C-DA98-435B-9049-A242A9CE259E}" type="slidenum">
              <a:rPr lang="ru-RU" smtClean="0"/>
              <a:pPr/>
              <a:t>6</a:t>
            </a:fld>
            <a:endParaRPr lang="ru-RU" smtClean="0"/>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1987" name="Rectangle 6"/>
          <p:cNvSpPr>
            <a:spLocks noGrp="1" noChangeArrowheads="1"/>
          </p:cNvSpPr>
          <p:nvPr>
            <p:ph type="ftr" sz="quarter" idx="4"/>
          </p:nvPr>
        </p:nvSpPr>
        <p:spPr>
          <a:noFill/>
        </p:spPr>
        <p:txBody>
          <a:bodyPr/>
          <a:lstStyle/>
          <a:p>
            <a:r>
              <a:rPr lang="ru-RU" smtClean="0"/>
              <a:t>6 клас, тема 1. Урок 4</a:t>
            </a:r>
          </a:p>
        </p:txBody>
      </p:sp>
      <p:sp>
        <p:nvSpPr>
          <p:cNvPr id="41988" name="Rectangle 7"/>
          <p:cNvSpPr>
            <a:spLocks noGrp="1" noChangeArrowheads="1"/>
          </p:cNvSpPr>
          <p:nvPr>
            <p:ph type="sldNum" sz="quarter" idx="5"/>
          </p:nvPr>
        </p:nvSpPr>
        <p:spPr>
          <a:noFill/>
        </p:spPr>
        <p:txBody>
          <a:bodyPr/>
          <a:lstStyle/>
          <a:p>
            <a:fld id="{C8794114-D193-41C6-8A5C-F7714AAA8052}" type="slidenum">
              <a:rPr lang="ru-RU" smtClean="0"/>
              <a:pPr/>
              <a:t>7</a:t>
            </a:fld>
            <a:endParaRPr lang="ru-RU" smtClean="0"/>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buClr>
                <a:srgbClr val="D9D400"/>
              </a:buClr>
            </a:pPr>
            <a:r>
              <a:rPr lang="uk-UA" b="1" smtClean="0"/>
              <a:t>Енеоліт – (від лат. </a:t>
            </a:r>
            <a:r>
              <a:rPr lang="uk-UA" smtClean="0"/>
              <a:t>аcneus – мідний та грецьк. líthos — камінь), або </a:t>
            </a:r>
            <a:r>
              <a:rPr lang="uk-UA" b="1" smtClean="0"/>
              <a:t>халколіт</a:t>
            </a:r>
            <a:r>
              <a:rPr lang="uk-UA" smtClean="0"/>
              <a:t> (від грецьк. chalkós —мідь та líthos — камінь), або </a:t>
            </a:r>
            <a:r>
              <a:rPr lang="uk-UA" b="1" smtClean="0"/>
              <a:t>мідний вік</a:t>
            </a:r>
            <a:r>
              <a:rPr lang="uk-UA" smtClean="0"/>
              <a:t> - перехідний період від кам'яного віку до епохи бронзи, коли людина навчилась обробляти перший метал – </a:t>
            </a:r>
            <a:r>
              <a:rPr lang="uk-UA" b="1" smtClean="0"/>
              <a:t>мідь</a:t>
            </a:r>
            <a:endParaRPr lang="ru-RU"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3011" name="Rectangle 6"/>
          <p:cNvSpPr>
            <a:spLocks noGrp="1" noChangeArrowheads="1"/>
          </p:cNvSpPr>
          <p:nvPr>
            <p:ph type="ftr" sz="quarter" idx="4"/>
          </p:nvPr>
        </p:nvSpPr>
        <p:spPr>
          <a:noFill/>
        </p:spPr>
        <p:txBody>
          <a:bodyPr/>
          <a:lstStyle/>
          <a:p>
            <a:r>
              <a:rPr lang="ru-RU" smtClean="0"/>
              <a:t>6 клас, тема 1. Урок 4</a:t>
            </a:r>
          </a:p>
        </p:txBody>
      </p:sp>
      <p:sp>
        <p:nvSpPr>
          <p:cNvPr id="43012" name="Rectangle 7"/>
          <p:cNvSpPr>
            <a:spLocks noGrp="1" noChangeArrowheads="1"/>
          </p:cNvSpPr>
          <p:nvPr>
            <p:ph type="sldNum" sz="quarter" idx="5"/>
          </p:nvPr>
        </p:nvSpPr>
        <p:spPr>
          <a:noFill/>
        </p:spPr>
        <p:txBody>
          <a:bodyPr/>
          <a:lstStyle/>
          <a:p>
            <a:fld id="{D4417003-9F7D-4396-A7D1-2931F6CC5782}" type="slidenum">
              <a:rPr lang="ru-RU" smtClean="0"/>
              <a:pPr/>
              <a:t>8</a:t>
            </a:fld>
            <a:endParaRPr lang="ru-RU" smtClean="0"/>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4035" name="Rectangle 6"/>
          <p:cNvSpPr>
            <a:spLocks noGrp="1" noChangeArrowheads="1"/>
          </p:cNvSpPr>
          <p:nvPr>
            <p:ph type="ftr" sz="quarter" idx="4"/>
          </p:nvPr>
        </p:nvSpPr>
        <p:spPr>
          <a:noFill/>
        </p:spPr>
        <p:txBody>
          <a:bodyPr/>
          <a:lstStyle/>
          <a:p>
            <a:r>
              <a:rPr lang="ru-RU" smtClean="0"/>
              <a:t>6 клас, тема 1. Урок 4</a:t>
            </a:r>
          </a:p>
        </p:txBody>
      </p:sp>
      <p:sp>
        <p:nvSpPr>
          <p:cNvPr id="44036" name="Rectangle 7"/>
          <p:cNvSpPr>
            <a:spLocks noGrp="1" noChangeArrowheads="1"/>
          </p:cNvSpPr>
          <p:nvPr>
            <p:ph type="sldNum" sz="quarter" idx="5"/>
          </p:nvPr>
        </p:nvSpPr>
        <p:spPr>
          <a:noFill/>
        </p:spPr>
        <p:txBody>
          <a:bodyPr/>
          <a:lstStyle/>
          <a:p>
            <a:fld id="{A15AC79B-23DA-44D5-9BEF-495C62BB8438}" type="slidenum">
              <a:rPr lang="ru-RU" smtClean="0"/>
              <a:pPr/>
              <a:t>9</a:t>
            </a:fld>
            <a:endParaRPr lang="ru-RU" smtClean="0"/>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r>
              <a:rPr lang="uk-UA" smtClean="0"/>
              <a:t>Більшість вчених гадає, що трипільська к</a:t>
            </a:r>
            <a:r>
              <a:rPr lang="uk-UA" sz="1000" smtClean="0"/>
              <a:t>ультура зароджується у Східній Румунії наприкінці V тис. до н. є., і її представники рухаються по Дністру, Бугу на схід, у сторону не освоєних земель, тобто, на територію теперішньої України.</a:t>
            </a:r>
            <a:r>
              <a:rPr lang="uk-UA" smtClean="0"/>
              <a:t> Спираючись на аналіз скелетних решток, вони схиляються до ідентифікації трипільців з середземноморською расою, можливо – вірменоїдним антропологічним типом, поширеним серед давніх мешканців Східного Середземномор'я і Малої та Передньої Азії. </a:t>
            </a:r>
          </a:p>
          <a:p>
            <a:pPr eaLnBrk="1" hangingPunct="1"/>
            <a:endParaRPr lang="uk-UA" smtClean="0"/>
          </a:p>
          <a:p>
            <a:pPr eaLnBrk="1" hangingPunct="1"/>
            <a:r>
              <a:rPr lang="uk-UA" smtClean="0"/>
              <a:t>В. В. Хвойка вважав, що трипільська </a:t>
            </a:r>
            <a:r>
              <a:rPr lang="uk-UA" sz="1000" smtClean="0"/>
              <a:t>культура</a:t>
            </a:r>
            <a:r>
              <a:rPr lang="uk-UA" smtClean="0"/>
              <a:t> </a:t>
            </a:r>
            <a:r>
              <a:rPr lang="uk-UA" sz="1000" smtClean="0"/>
              <a:t>автохтонна (місцева), що її залишили пращури слов'ян — арійські племена, які були першими землеробами на теренах Середнього Придніпров'я і мешкали тут упродовж тисячоліть, утримали “краї предків до сьогодення”</a:t>
            </a:r>
            <a:endParaRPr lang="ru-RU" sz="1000" smtClean="0"/>
          </a:p>
          <a:p>
            <a:pPr eaLnBrk="1" hangingPunct="1"/>
            <a:r>
              <a:rPr lang="uk-UA" smtClean="0"/>
              <a:t>Він висунув гіпотезу, згідно з якою “народ, що створив ці пам’ятки, не міг зникнути безслідно і був ніхто інший, як гілка арійського племені, котрій по праву належить ім’я протослов’ян і нащадки котрої й донині населяють південно-західну Росію” (тобто Україну, яку в часи Російської імперії називали південно-західною Росією). У праці “До питання про слов’ян” (1902) він заявляв, що у Середньому Придніпров’ї “з незапам’ятних часів протягом цілих віків жив осілий землеробський народ арійського походження, у якому я вбачаю тільки наших предків-слов’ян, і, крім того, вважаю його терен європейською прабатьківщиною”.</a:t>
            </a:r>
            <a:r>
              <a:rPr lang="uk-UA" sz="1000" smtClean="0"/>
              <a:t> </a:t>
            </a:r>
          </a:p>
          <a:p>
            <a:pPr eaLnBrk="1" hangingPunct="1"/>
            <a:endParaRPr lang="uk-UA" sz="1000" smtClean="0"/>
          </a:p>
          <a:p>
            <a:pPr eaLnBrk="1" hangingPunct="1"/>
            <a:endParaRPr lang="ru-RU" sz="1000" smtClean="0"/>
          </a:p>
          <a:p>
            <a:pPr eaLnBrk="1" hangingPunct="1"/>
            <a:endParaRPr lang="ru-RU"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389D68-C182-42B4-AD50-3B29A3D2221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E202539-26CA-4DAD-AEC3-DA7F520B5A0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D7C4AA-906F-4DA8-B91C-5F7D97E10DA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ADBE2FA-4A4D-4C6A-BA1D-E7150E09BA7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083B0110-992F-4D4C-BC3A-FCAB7087E583}"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8035346-3339-434F-A097-50830EF0216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98E5CD0D-77BF-4EA6-BE84-EDF6DDFDE83E}"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AC8A90-D996-463E-A022-74F5FFCF0EF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0E6F6F8-9AC4-4139-8F2F-B3DF2D4A782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F9A294-42A3-42A3-9B9D-C80E59B5DBF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A08966C-1474-4D4E-AA4C-02107ED13DF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BEC5231-A456-4322-BED2-102BA00C2E5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74225C5-3DF5-480D-B3E9-BE85C946BEA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5D04CCE-DFA7-45A2-B9A6-284A3414D36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08979C0-91C7-481B-81E4-36F3D778D52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F7C64A6-3C69-423F-8AA6-63E75F4862F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9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59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D090B77-6000-4D1D-8B8F-1A4B4398AD1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png"/><Relationship Id="rId7" Type="http://schemas.openxmlformats.org/officeDocument/2006/relationships/hyperlink" Target="http://www.trypillia.com/img/articles/ru4-4.jpg"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2.jpeg"/><Relationship Id="rId5" Type="http://schemas.openxmlformats.org/officeDocument/2006/relationships/hyperlink" Target="http://www.trypillia.com/img/articles/ru4-2.jpg" TargetMode="External"/><Relationship Id="rId10" Type="http://schemas.openxmlformats.org/officeDocument/2006/relationships/image" Target="../media/image44.jpeg"/><Relationship Id="rId4" Type="http://schemas.openxmlformats.org/officeDocument/2006/relationships/image" Target="../media/image13.jpeg"/><Relationship Id="rId9" Type="http://schemas.openxmlformats.org/officeDocument/2006/relationships/hyperlink" Target="http://www.trypillia.com/img/articles/ru4-3.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5.pn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trypillia.com/img/museum/tools/t08.jpg" TargetMode="External"/><Relationship Id="rId4" Type="http://schemas.openxmlformats.org/officeDocument/2006/relationships/image" Target="../media/image13.jpe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1.jpeg"/><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50.jpeg"/><Relationship Id="rId5" Type="http://schemas.openxmlformats.org/officeDocument/2006/relationships/image" Target="../media/image13.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13.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8" Type="http://schemas.openxmlformats.org/officeDocument/2006/relationships/hyperlink" Target="http://www.trypillya.kiev.ua/publications/lystivky/lystivky_b/b.jpg" TargetMode="External"/><Relationship Id="rId13" Type="http://schemas.openxmlformats.org/officeDocument/2006/relationships/image" Target="../media/image59.jpeg"/><Relationship Id="rId3" Type="http://schemas.openxmlformats.org/officeDocument/2006/relationships/image" Target="../media/image13.jpeg"/><Relationship Id="rId7" Type="http://schemas.openxmlformats.org/officeDocument/2006/relationships/image" Target="../media/image56.jpeg"/><Relationship Id="rId12" Type="http://schemas.openxmlformats.org/officeDocument/2006/relationships/hyperlink" Target="http://www.trypillya.kiev.ua/publications/lystivky/lystivky_b/10.jpg" TargetMode="External"/><Relationship Id="rId17" Type="http://schemas.openxmlformats.org/officeDocument/2006/relationships/image" Target="../media/image61.jpeg"/><Relationship Id="rId2" Type="http://schemas.openxmlformats.org/officeDocument/2006/relationships/notesSlide" Target="../notesSlides/notesSlide23.xml"/><Relationship Id="rId16" Type="http://schemas.openxmlformats.org/officeDocument/2006/relationships/hyperlink" Target="http://www.trypillya.kiev.ua/publications/lystivky/lystivky_b/8.jpg" TargetMode="External"/><Relationship Id="rId1" Type="http://schemas.openxmlformats.org/officeDocument/2006/relationships/slideLayout" Target="../slideLayouts/slideLayout2.xml"/><Relationship Id="rId6" Type="http://schemas.openxmlformats.org/officeDocument/2006/relationships/hyperlink" Target="http://www.trypillya.kiev.ua/publications/lystivky/lystivky_b/c.jpg" TargetMode="External"/><Relationship Id="rId11" Type="http://schemas.openxmlformats.org/officeDocument/2006/relationships/image" Target="../media/image58.jpeg"/><Relationship Id="rId5" Type="http://schemas.openxmlformats.org/officeDocument/2006/relationships/image" Target="../media/image55.jpeg"/><Relationship Id="rId15" Type="http://schemas.openxmlformats.org/officeDocument/2006/relationships/image" Target="../media/image60.jpeg"/><Relationship Id="rId10" Type="http://schemas.openxmlformats.org/officeDocument/2006/relationships/hyperlink" Target="http://www.trypillya.kiev.ua/publications/lystivky/lystivky_b/a.jpg" TargetMode="External"/><Relationship Id="rId4" Type="http://schemas.openxmlformats.org/officeDocument/2006/relationships/hyperlink" Target="http://www.trypillya.kiev.ua/publications/lystivky/lystivky_b/e.jpg" TargetMode="External"/><Relationship Id="rId9" Type="http://schemas.openxmlformats.org/officeDocument/2006/relationships/image" Target="../media/image57.jpeg"/><Relationship Id="rId14" Type="http://schemas.openxmlformats.org/officeDocument/2006/relationships/hyperlink" Target="http://www.trypillya.kiev.ua/publications/lystivky/lystivky_b/1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http://www.trypillya.kiev.ua/kostum/untitled-1.jpg" TargetMode="External"/><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5.png"/><Relationship Id="rId4" Type="http://schemas.openxmlformats.org/officeDocument/2006/relationships/image" Target="../media/image70.jpeg"/></Relationships>
</file>

<file path=ppt/slides/_rels/slide2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notesSlide" Target="../notesSlides/notesSlide28.xml"/><Relationship Id="rId7" Type="http://schemas.openxmlformats.org/officeDocument/2006/relationships/hyperlink" Target="http://www.trypillya.kiev.ua/suvenir_b/39.jpg"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2.jpeg"/><Relationship Id="rId5" Type="http://schemas.openxmlformats.org/officeDocument/2006/relationships/oleObject" Target="../embeddings/_____Microsoft_Office_Excel_97-20031.xls"/><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15.png"/><Relationship Id="rId7" Type="http://schemas.openxmlformats.org/officeDocument/2006/relationships/image" Target="../media/image76.wmf"/><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13.jpeg"/><Relationship Id="rId9" Type="http://schemas.openxmlformats.org/officeDocument/2006/relationships/image" Target="../media/image78.wm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1.gif"/><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file:///C:\Users\admin\AppData\Local\Opera\Opera\temporary_downloads\&#1061;&#1074;&#1086;&#1081;&#1082;&#1072;.doc"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slide" Target="slide3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трипильци_Ан Буртовий 1995"/>
          <p:cNvPicPr>
            <a:picLocks noChangeAspect="1" noChangeArrowheads="1"/>
          </p:cNvPicPr>
          <p:nvPr/>
        </p:nvPicPr>
        <p:blipFill>
          <a:blip r:embed="rId3" cstate="email">
            <a:lum bright="12000" contrast="6000"/>
          </a:blip>
          <a:srcRect/>
          <a:stretch>
            <a:fillRect/>
          </a:stretch>
        </p:blipFill>
        <p:spPr bwMode="auto">
          <a:xfrm>
            <a:off x="1746250" y="908050"/>
            <a:ext cx="2827338" cy="4103688"/>
          </a:xfrm>
          <a:prstGeom prst="rect">
            <a:avLst/>
          </a:prstGeom>
          <a:noFill/>
          <a:effectLst>
            <a:outerShdw dist="107763" dir="8100000" algn="ctr" rotWithShape="0">
              <a:srgbClr val="A8A2A5">
                <a:alpha val="50000"/>
              </a:srgbClr>
            </a:outerShdw>
          </a:effectLst>
        </p:spPr>
      </p:pic>
      <p:pic>
        <p:nvPicPr>
          <p:cNvPr id="6148" name="Picture 8" descr="06041005e"/>
          <p:cNvPicPr>
            <a:picLocks noChangeAspect="1" noChangeArrowheads="1"/>
          </p:cNvPicPr>
          <p:nvPr/>
        </p:nvPicPr>
        <p:blipFill>
          <a:blip r:embed="rId4" cstate="email"/>
          <a:srcRect/>
          <a:stretch>
            <a:fillRect/>
          </a:stretch>
        </p:blipFill>
        <p:spPr bwMode="auto">
          <a:xfrm>
            <a:off x="0" y="0"/>
            <a:ext cx="1631950" cy="6858000"/>
          </a:xfrm>
          <a:prstGeom prst="rect">
            <a:avLst/>
          </a:prstGeom>
          <a:noFill/>
          <a:ln w="9525">
            <a:noFill/>
            <a:miter lim="800000"/>
            <a:headEnd/>
            <a:tailEnd/>
          </a:ln>
        </p:spPr>
      </p:pic>
      <p:sp>
        <p:nvSpPr>
          <p:cNvPr id="2059" name="WordArt 11" descr="триполье"/>
          <p:cNvSpPr>
            <a:spLocks noChangeArrowheads="1" noChangeShapeType="1" noTextEdit="1"/>
          </p:cNvSpPr>
          <p:nvPr/>
        </p:nvSpPr>
        <p:spPr bwMode="auto">
          <a:xfrm>
            <a:off x="4859338" y="1773238"/>
            <a:ext cx="3743325" cy="19431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ru-RU" sz="3600" kern="10" dirty="0" err="1">
                <a:ln w="9525">
                  <a:round/>
                  <a:headEnd/>
                  <a:tailEnd/>
                </a:ln>
                <a:blipFill dpi="0" rotWithShape="0">
                  <a:blip r:embed="rId5"/>
                  <a:srcRect/>
                  <a:stretch>
                    <a:fillRect/>
                  </a:stretch>
                </a:blipFill>
                <a:latin typeface="Times New Roman"/>
                <a:cs typeface="Times New Roman"/>
              </a:rPr>
              <a:t>Трипільська</a:t>
            </a:r>
            <a:endParaRPr lang="ru-RU" sz="3600" kern="10" dirty="0">
              <a:ln w="9525">
                <a:round/>
                <a:headEnd/>
                <a:tailEnd/>
              </a:ln>
              <a:blipFill dpi="0" rotWithShape="0">
                <a:blip r:embed="rId5"/>
                <a:srcRect/>
                <a:stretch>
                  <a:fillRect/>
                </a:stretch>
              </a:blipFill>
              <a:latin typeface="Times New Roman"/>
              <a:cs typeface="Times New Roman"/>
            </a:endParaRPr>
          </a:p>
          <a:p>
            <a:pPr algn="ctr"/>
            <a:r>
              <a:rPr lang="ru-RU" sz="3600" kern="10" dirty="0" err="1">
                <a:ln w="9525">
                  <a:round/>
                  <a:headEnd/>
                  <a:tailEnd/>
                </a:ln>
                <a:blipFill dpi="0" rotWithShape="0">
                  <a:blip r:embed="rId5"/>
                  <a:srcRect/>
                  <a:stretch>
                    <a:fillRect/>
                  </a:stretch>
                </a:blipFill>
                <a:latin typeface="Times New Roman"/>
                <a:cs typeface="Times New Roman"/>
              </a:rPr>
              <a:t>археологічна</a:t>
            </a:r>
            <a:endParaRPr lang="ru-RU" sz="3600" kern="10" dirty="0">
              <a:ln w="9525">
                <a:round/>
                <a:headEnd/>
                <a:tailEnd/>
              </a:ln>
              <a:blipFill dpi="0" rotWithShape="0">
                <a:blip r:embed="rId5"/>
                <a:srcRect/>
                <a:stretch>
                  <a:fillRect/>
                </a:stretch>
              </a:blipFill>
              <a:latin typeface="Times New Roman"/>
              <a:cs typeface="Times New Roman"/>
            </a:endParaRPr>
          </a:p>
          <a:p>
            <a:pPr algn="ctr"/>
            <a:r>
              <a:rPr lang="ru-RU" sz="3600" kern="10" dirty="0">
                <a:ln w="9525">
                  <a:round/>
                  <a:headEnd/>
                  <a:tailEnd/>
                </a:ln>
                <a:blipFill dpi="0" rotWithShape="0">
                  <a:blip r:embed="rId5"/>
                  <a:srcRect/>
                  <a:stretch>
                    <a:fillRect/>
                  </a:stretch>
                </a:blipFill>
                <a:latin typeface="Times New Roman"/>
                <a:cs typeface="Times New Roman"/>
              </a:rPr>
              <a:t>культура</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plus(in)">
                                      <p:cBhvr>
                                        <p:cTn id="7" dur="2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692275" y="274638"/>
            <a:ext cx="7451725" cy="850900"/>
          </a:xfrm>
        </p:spPr>
        <p:txBody>
          <a:bodyPr/>
          <a:lstStyle/>
          <a:p>
            <a:pPr eaLnBrk="1" hangingPunct="1"/>
            <a:r>
              <a:rPr lang="uk-UA" sz="3600" smtClean="0"/>
              <a:t>Трипільські поселення. </a:t>
            </a:r>
            <a:br>
              <a:rPr lang="uk-UA" sz="3600" smtClean="0"/>
            </a:br>
            <a:r>
              <a:rPr lang="uk-UA" sz="3200" smtClean="0"/>
              <a:t>Ранній етап (4000—3600 рр. до н. е.)</a:t>
            </a:r>
            <a:endParaRPr lang="ru-RU" sz="3200" smtClean="0"/>
          </a:p>
        </p:txBody>
      </p:sp>
      <p:sp>
        <p:nvSpPr>
          <p:cNvPr id="110595" name="Rectangle 3"/>
          <p:cNvSpPr>
            <a:spLocks noGrp="1" noChangeArrowheads="1"/>
          </p:cNvSpPr>
          <p:nvPr>
            <p:ph type="body" idx="1"/>
          </p:nvPr>
        </p:nvSpPr>
        <p:spPr>
          <a:xfrm>
            <a:off x="1692275" y="1412875"/>
            <a:ext cx="6994525" cy="3960813"/>
          </a:xfrm>
        </p:spPr>
        <p:txBody>
          <a:bodyPr/>
          <a:lstStyle/>
          <a:p>
            <a:pPr marL="0" indent="0" eaLnBrk="1" hangingPunct="1">
              <a:lnSpc>
                <a:spcPct val="80000"/>
              </a:lnSpc>
              <a:buFontTx/>
              <a:buNone/>
            </a:pPr>
            <a:r>
              <a:rPr lang="uk-UA" sz="2200" b="1" u="sng" smtClean="0"/>
              <a:t>Поселення</a:t>
            </a:r>
            <a:r>
              <a:rPr lang="uk-UA" sz="2200" smtClean="0"/>
              <a:t>:</a:t>
            </a:r>
          </a:p>
          <a:p>
            <a:pPr marL="0" indent="0" eaLnBrk="1" hangingPunct="1">
              <a:lnSpc>
                <a:spcPct val="80000"/>
              </a:lnSpc>
              <a:buFontTx/>
              <a:buBlip>
                <a:blip r:embed="rId3"/>
              </a:buBlip>
            </a:pPr>
            <a:r>
              <a:rPr lang="uk-UA" sz="2200" smtClean="0"/>
              <a:t>мали як чітке, заздалегідь продумане, так і довільне, «стихійне» планування; </a:t>
            </a:r>
          </a:p>
          <a:p>
            <a:pPr marL="0" indent="0" eaLnBrk="1" hangingPunct="1">
              <a:lnSpc>
                <a:spcPct val="80000"/>
              </a:lnSpc>
              <a:buFontTx/>
              <a:buBlip>
                <a:blip r:embed="rId3"/>
              </a:buBlip>
            </a:pPr>
            <a:r>
              <a:rPr lang="uk-UA" sz="2200" smtClean="0"/>
              <a:t>зводилися на надзаплавних терасах у вигляді декількох рядів споруд уздовж схилу балки; </a:t>
            </a:r>
          </a:p>
          <a:p>
            <a:pPr marL="0" indent="0" eaLnBrk="1" hangingPunct="1">
              <a:lnSpc>
                <a:spcPct val="80000"/>
              </a:lnSpc>
              <a:buFontTx/>
              <a:buBlip>
                <a:blip r:embed="rId3"/>
              </a:buBlip>
            </a:pPr>
            <a:r>
              <a:rPr lang="uk-UA" sz="2200" smtClean="0"/>
              <a:t>були невеликі, забудовані наземними і напівземлянковими житлами; складалися з 10 – 15 хат розмірами від 12 до 150 кв.м, де мешкали по 40-60 осіб; </a:t>
            </a:r>
          </a:p>
          <a:p>
            <a:pPr marL="0" indent="0" eaLnBrk="1" hangingPunct="1">
              <a:lnSpc>
                <a:spcPct val="80000"/>
              </a:lnSpc>
              <a:buFontTx/>
              <a:buBlip>
                <a:blip r:embed="rId3"/>
              </a:buBlip>
            </a:pPr>
            <a:r>
              <a:rPr lang="uk-UA" sz="2200" smtClean="0"/>
              <a:t>приклад чіткого плану - Беркашівське поселення, де 6 розміщених на відстані 15—18 м один від одного будинків охоплювали схили пагорба і творили таким чином коло діаметром понад 50 м</a:t>
            </a:r>
          </a:p>
        </p:txBody>
      </p:sp>
      <p:pic>
        <p:nvPicPr>
          <p:cNvPr id="14340" name="Picture 4"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pic>
        <p:nvPicPr>
          <p:cNvPr id="110598" name="Picture 6" descr="212157571_трипольское жилище"/>
          <p:cNvPicPr>
            <a:picLocks noChangeAspect="1" noChangeArrowheads="1"/>
          </p:cNvPicPr>
          <p:nvPr/>
        </p:nvPicPr>
        <p:blipFill>
          <a:blip r:embed="rId5" cstate="email"/>
          <a:srcRect/>
          <a:stretch>
            <a:fillRect/>
          </a:stretch>
        </p:blipFill>
        <p:spPr bwMode="auto">
          <a:xfrm>
            <a:off x="3851275" y="5260975"/>
            <a:ext cx="5292725" cy="1597025"/>
          </a:xfrm>
          <a:prstGeom prst="rect">
            <a:avLst/>
          </a:prstGeom>
          <a:noFill/>
          <a:effectLst>
            <a:outerShdw dist="107763" dir="13500000" algn="ctr" rotWithShape="0">
              <a:srgbClr val="808080">
                <a:alpha val="50000"/>
              </a:srgbClr>
            </a:outerShdw>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1000" fill="hold"/>
                                        <p:tgtEl>
                                          <p:spTgt spid="110594"/>
                                        </p:tgtEl>
                                        <p:attrNameLst>
                                          <p:attrName>ppt_w</p:attrName>
                                        </p:attrNameLst>
                                      </p:cBhvr>
                                      <p:tavLst>
                                        <p:tav tm="0">
                                          <p:val>
                                            <p:strVal val="#ppt_w+.3"/>
                                          </p:val>
                                        </p:tav>
                                        <p:tav tm="100000">
                                          <p:val>
                                            <p:strVal val="#ppt_w"/>
                                          </p:val>
                                        </p:tav>
                                      </p:tavLst>
                                    </p:anim>
                                    <p:anim calcmode="lin" valueType="num">
                                      <p:cBhvr>
                                        <p:cTn id="8" dur="1000" fill="hold"/>
                                        <p:tgtEl>
                                          <p:spTgt spid="110594"/>
                                        </p:tgtEl>
                                        <p:attrNameLst>
                                          <p:attrName>ppt_h</p:attrName>
                                        </p:attrNameLst>
                                      </p:cBhvr>
                                      <p:tavLst>
                                        <p:tav tm="0">
                                          <p:val>
                                            <p:strVal val="#ppt_h"/>
                                          </p:val>
                                        </p:tav>
                                        <p:tav tm="100000">
                                          <p:val>
                                            <p:strVal val="#ppt_h"/>
                                          </p:val>
                                        </p:tav>
                                      </p:tavLst>
                                    </p:anim>
                                    <p:animEffect transition="in" filter="fade">
                                      <p:cBhvr>
                                        <p:cTn id="9" dur="1000"/>
                                        <p:tgtEl>
                                          <p:spTgt spid="11059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0595">
                                            <p:txEl>
                                              <p:pRg st="0" end="0"/>
                                            </p:txEl>
                                          </p:spTgt>
                                        </p:tgtEl>
                                        <p:attrNameLst>
                                          <p:attrName>style.visibility</p:attrName>
                                        </p:attrNameLst>
                                      </p:cBhvr>
                                      <p:to>
                                        <p:strVal val="visible"/>
                                      </p:to>
                                    </p:set>
                                    <p:anim calcmode="lin" valueType="num">
                                      <p:cBhvr>
                                        <p:cTn id="13" dur="1000" fill="hold"/>
                                        <p:tgtEl>
                                          <p:spTgt spid="11059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1059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10595">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 calcmode="lin" valueType="num">
                                      <p:cBhvr>
                                        <p:cTn id="19" dur="1000" fill="hold"/>
                                        <p:tgtEl>
                                          <p:spTgt spid="11059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1059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10595">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10595">
                                            <p:txEl>
                                              <p:pRg st="2" end="2"/>
                                            </p:txEl>
                                          </p:spTgt>
                                        </p:tgtEl>
                                        <p:attrNameLst>
                                          <p:attrName>style.visibility</p:attrName>
                                        </p:attrNameLst>
                                      </p:cBhvr>
                                      <p:to>
                                        <p:strVal val="visible"/>
                                      </p:to>
                                    </p:set>
                                    <p:anim calcmode="lin" valueType="num">
                                      <p:cBhvr>
                                        <p:cTn id="25" dur="1000" fill="hold"/>
                                        <p:tgtEl>
                                          <p:spTgt spid="110595">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1059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10595">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10595">
                                            <p:txEl>
                                              <p:pRg st="3" end="3"/>
                                            </p:txEl>
                                          </p:spTgt>
                                        </p:tgtEl>
                                        <p:attrNameLst>
                                          <p:attrName>style.visibility</p:attrName>
                                        </p:attrNameLst>
                                      </p:cBhvr>
                                      <p:to>
                                        <p:strVal val="visible"/>
                                      </p:to>
                                    </p:set>
                                    <p:anim calcmode="lin" valueType="num">
                                      <p:cBhvr>
                                        <p:cTn id="31" dur="1000" fill="hold"/>
                                        <p:tgtEl>
                                          <p:spTgt spid="110595">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1059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10595">
                                            <p:txEl>
                                              <p:pRg st="3" end="3"/>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110595">
                                            <p:txEl>
                                              <p:pRg st="4" end="4"/>
                                            </p:txEl>
                                          </p:spTgt>
                                        </p:tgtEl>
                                        <p:attrNameLst>
                                          <p:attrName>style.visibility</p:attrName>
                                        </p:attrNameLst>
                                      </p:cBhvr>
                                      <p:to>
                                        <p:strVal val="visible"/>
                                      </p:to>
                                    </p:set>
                                    <p:anim calcmode="lin" valueType="num">
                                      <p:cBhvr>
                                        <p:cTn id="37" dur="1000" fill="hold"/>
                                        <p:tgtEl>
                                          <p:spTgt spid="110595">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110595">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692275" y="274638"/>
            <a:ext cx="7451725" cy="1143000"/>
          </a:xfrm>
        </p:spPr>
        <p:txBody>
          <a:bodyPr/>
          <a:lstStyle/>
          <a:p>
            <a:pPr eaLnBrk="1" hangingPunct="1"/>
            <a:r>
              <a:rPr lang="uk-UA" sz="3600" smtClean="0"/>
              <a:t>Трипільські поселення.</a:t>
            </a:r>
            <a:r>
              <a:rPr lang="uk-UA" sz="4000" smtClean="0"/>
              <a:t> </a:t>
            </a:r>
            <a:r>
              <a:rPr lang="uk-UA" sz="3200" smtClean="0"/>
              <a:t>Середній етап (3600—3150 рр. до н. е.</a:t>
            </a:r>
            <a:r>
              <a:rPr lang="ru-RU" sz="3200" smtClean="0"/>
              <a:t>)</a:t>
            </a:r>
          </a:p>
        </p:txBody>
      </p:sp>
      <p:sp>
        <p:nvSpPr>
          <p:cNvPr id="108547" name="Rectangle 3"/>
          <p:cNvSpPr>
            <a:spLocks noGrp="1" noChangeArrowheads="1"/>
          </p:cNvSpPr>
          <p:nvPr>
            <p:ph type="body" idx="1"/>
          </p:nvPr>
        </p:nvSpPr>
        <p:spPr>
          <a:xfrm>
            <a:off x="1692275" y="1557338"/>
            <a:ext cx="6911975" cy="2879725"/>
          </a:xfrm>
        </p:spPr>
        <p:txBody>
          <a:bodyPr/>
          <a:lstStyle/>
          <a:p>
            <a:pPr marL="266700" indent="-266700" eaLnBrk="1" hangingPunct="1">
              <a:lnSpc>
                <a:spcPct val="80000"/>
              </a:lnSpc>
              <a:buFontTx/>
              <a:buNone/>
            </a:pPr>
            <a:r>
              <a:rPr lang="uk-UA" sz="2000" b="1" u="sng" smtClean="0"/>
              <a:t>Поселення</a:t>
            </a:r>
            <a:r>
              <a:rPr lang="uk-UA" sz="2000" smtClean="0"/>
              <a:t>:</a:t>
            </a:r>
          </a:p>
          <a:p>
            <a:pPr marL="266700" indent="-266700" eaLnBrk="1" hangingPunct="1">
              <a:lnSpc>
                <a:spcPct val="80000"/>
              </a:lnSpc>
              <a:buFontTx/>
              <a:buBlip>
                <a:blip r:embed="rId3"/>
              </a:buBlip>
            </a:pPr>
            <a:r>
              <a:rPr lang="uk-UA" sz="2000" smtClean="0"/>
              <a:t>будувалися на зручних для оборони місцях</a:t>
            </a:r>
          </a:p>
          <a:p>
            <a:pPr marL="266700" indent="-266700" eaLnBrk="1" hangingPunct="1">
              <a:lnSpc>
                <a:spcPct val="80000"/>
              </a:lnSpc>
              <a:buFontTx/>
              <a:buBlip>
                <a:blip r:embed="rId3"/>
              </a:buBlip>
            </a:pPr>
            <a:r>
              <a:rPr lang="uk-UA" sz="2000" smtClean="0"/>
              <a:t>мали великі (багатосімейні) та малі (односімейні) житла </a:t>
            </a:r>
          </a:p>
          <a:p>
            <a:pPr marL="266700" indent="-266700" eaLnBrk="1" hangingPunct="1">
              <a:lnSpc>
                <a:spcPct val="80000"/>
              </a:lnSpc>
              <a:buFontTx/>
              <a:buBlip>
                <a:blip r:embed="rId3"/>
              </a:buBlip>
            </a:pPr>
            <a:r>
              <a:rPr lang="uk-UA" sz="2000" smtClean="0"/>
              <a:t>планування відзначалося колоподібною, радіальною структурою</a:t>
            </a:r>
          </a:p>
          <a:p>
            <a:pPr marL="266700" indent="-266700" eaLnBrk="1" hangingPunct="1">
              <a:lnSpc>
                <a:spcPct val="80000"/>
              </a:lnSpc>
              <a:buFontTx/>
              <a:buBlip>
                <a:blip r:embed="rId3"/>
              </a:buBlip>
            </a:pPr>
            <a:r>
              <a:rPr lang="uk-UA" sz="2000" smtClean="0"/>
              <a:t>між розташованими у вигляді кількох кіл будівлями пролягали кільцеві проходи</a:t>
            </a:r>
          </a:p>
          <a:p>
            <a:pPr marL="266700" indent="-266700" eaLnBrk="1" hangingPunct="1">
              <a:lnSpc>
                <a:spcPct val="80000"/>
              </a:lnSpc>
              <a:buFontTx/>
              <a:buBlip>
                <a:blip r:embed="rId3"/>
              </a:buBlip>
            </a:pPr>
            <a:r>
              <a:rPr lang="uk-UA" sz="2000" smtClean="0"/>
              <a:t>входи споруд були орієнтовані на геометричний центр поселення</a:t>
            </a:r>
          </a:p>
        </p:txBody>
      </p:sp>
      <p:pic>
        <p:nvPicPr>
          <p:cNvPr id="15364" name="Picture 4"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pic>
        <p:nvPicPr>
          <p:cNvPr id="108552" name="Picture 8" descr="kartina-6-1_славянское городище"/>
          <p:cNvPicPr>
            <a:picLocks noChangeAspect="1" noChangeArrowheads="1"/>
          </p:cNvPicPr>
          <p:nvPr/>
        </p:nvPicPr>
        <p:blipFill>
          <a:blip r:embed="rId5" cstate="email"/>
          <a:srcRect/>
          <a:stretch>
            <a:fillRect/>
          </a:stretch>
        </p:blipFill>
        <p:spPr bwMode="auto">
          <a:xfrm>
            <a:off x="5561013" y="4481513"/>
            <a:ext cx="3563937" cy="2357437"/>
          </a:xfrm>
          <a:prstGeom prst="rect">
            <a:avLst/>
          </a:prstGeom>
          <a:noFill/>
          <a:effectLst>
            <a:outerShdw dist="107763" dir="13500000" algn="ctr" rotWithShape="0">
              <a:srgbClr val="808080">
                <a:alpha val="50000"/>
              </a:srgbClr>
            </a:outerShdw>
          </a:effectLst>
        </p:spPr>
      </p:pic>
      <p:sp>
        <p:nvSpPr>
          <p:cNvPr id="108553" name="Text Box 9"/>
          <p:cNvSpPr txBox="1">
            <a:spLocks noChangeArrowheads="1"/>
          </p:cNvSpPr>
          <p:nvPr/>
        </p:nvSpPr>
        <p:spPr bwMode="auto">
          <a:xfrm>
            <a:off x="1692275" y="4437063"/>
            <a:ext cx="3887788" cy="2352675"/>
          </a:xfrm>
          <a:prstGeom prst="rect">
            <a:avLst/>
          </a:prstGeom>
          <a:noFill/>
          <a:ln w="9525">
            <a:noFill/>
            <a:miter lim="800000"/>
            <a:headEnd/>
            <a:tailEnd/>
          </a:ln>
        </p:spPr>
        <p:txBody>
          <a:bodyPr lIns="90000" tIns="46800" rIns="90000" bIns="46800">
            <a:spAutoFit/>
          </a:bodyPr>
          <a:lstStyle/>
          <a:p>
            <a:pPr marL="266700" indent="-266700">
              <a:lnSpc>
                <a:spcPct val="80000"/>
              </a:lnSpc>
              <a:spcBef>
                <a:spcPct val="20000"/>
              </a:spcBef>
              <a:buFontTx/>
              <a:buBlip>
                <a:blip r:embed="rId3"/>
              </a:buBlip>
            </a:pPr>
            <a:r>
              <a:rPr lang="uk-UA" sz="2000"/>
              <a:t>центральний майдан поселення виконував ритуально-символічну, об’єднуючу функцію</a:t>
            </a:r>
          </a:p>
          <a:p>
            <a:pPr marL="266700" indent="-266700">
              <a:lnSpc>
                <a:spcPct val="80000"/>
              </a:lnSpc>
              <a:spcBef>
                <a:spcPct val="20000"/>
              </a:spcBef>
              <a:buFontTx/>
              <a:buBlip>
                <a:blip r:embed="rId3"/>
              </a:buBlip>
            </a:pPr>
            <a:r>
              <a:rPr lang="uk-UA" sz="2000"/>
              <a:t>зовнішнє коло утворювалося з великих будинків глухими (затильними) стінами назовні, які правили за своєрідний захисний мур</a:t>
            </a:r>
            <a:endParaRPr lang="ru-RU" sz="200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strVal val="#ppt_w+.3"/>
                                          </p:val>
                                        </p:tav>
                                        <p:tav tm="100000">
                                          <p:val>
                                            <p:strVal val="#ppt_w"/>
                                          </p:val>
                                        </p:tav>
                                      </p:tavLst>
                                    </p:anim>
                                    <p:anim calcmode="lin" valueType="num">
                                      <p:cBhvr>
                                        <p:cTn id="8" dur="1000" fill="hold"/>
                                        <p:tgtEl>
                                          <p:spTgt spid="108546"/>
                                        </p:tgtEl>
                                        <p:attrNameLst>
                                          <p:attrName>ppt_h</p:attrName>
                                        </p:attrNameLst>
                                      </p:cBhvr>
                                      <p:tavLst>
                                        <p:tav tm="0">
                                          <p:val>
                                            <p:strVal val="#ppt_h"/>
                                          </p:val>
                                        </p:tav>
                                        <p:tav tm="100000">
                                          <p:val>
                                            <p:strVal val="#ppt_h"/>
                                          </p:val>
                                        </p:tav>
                                      </p:tavLst>
                                    </p:anim>
                                    <p:animEffect transition="in" filter="fade">
                                      <p:cBhvr>
                                        <p:cTn id="9" dur="1000"/>
                                        <p:tgtEl>
                                          <p:spTgt spid="10854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p:cTn id="13" dur="1000" fill="hold"/>
                                        <p:tgtEl>
                                          <p:spTgt spid="108547">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0854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08547">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p:cTn id="19" dur="1000" fill="hold"/>
                                        <p:tgtEl>
                                          <p:spTgt spid="10854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854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8547">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8547">
                                            <p:txEl>
                                              <p:pRg st="2" end="2"/>
                                            </p:txEl>
                                          </p:spTgt>
                                        </p:tgtEl>
                                        <p:attrNameLst>
                                          <p:attrName>style.visibility</p:attrName>
                                        </p:attrNameLst>
                                      </p:cBhvr>
                                      <p:to>
                                        <p:strVal val="visible"/>
                                      </p:to>
                                    </p:set>
                                    <p:anim calcmode="lin" valueType="num">
                                      <p:cBhvr>
                                        <p:cTn id="25" dur="1000" fill="hold"/>
                                        <p:tgtEl>
                                          <p:spTgt spid="108547">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08547">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08547">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08547">
                                            <p:txEl>
                                              <p:pRg st="3" end="3"/>
                                            </p:txEl>
                                          </p:spTgt>
                                        </p:tgtEl>
                                        <p:attrNameLst>
                                          <p:attrName>style.visibility</p:attrName>
                                        </p:attrNameLst>
                                      </p:cBhvr>
                                      <p:to>
                                        <p:strVal val="visible"/>
                                      </p:to>
                                    </p:set>
                                    <p:anim calcmode="lin" valueType="num">
                                      <p:cBhvr>
                                        <p:cTn id="31" dur="1000" fill="hold"/>
                                        <p:tgtEl>
                                          <p:spTgt spid="108547">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08547">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08547">
                                            <p:txEl>
                                              <p:pRg st="3" end="3"/>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108547">
                                            <p:txEl>
                                              <p:pRg st="4" end="4"/>
                                            </p:txEl>
                                          </p:spTgt>
                                        </p:tgtEl>
                                        <p:attrNameLst>
                                          <p:attrName>style.visibility</p:attrName>
                                        </p:attrNameLst>
                                      </p:cBhvr>
                                      <p:to>
                                        <p:strVal val="visible"/>
                                      </p:to>
                                    </p:set>
                                    <p:anim calcmode="lin" valueType="num">
                                      <p:cBhvr>
                                        <p:cTn id="37" dur="1000" fill="hold"/>
                                        <p:tgtEl>
                                          <p:spTgt spid="108547">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108547">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08547">
                                            <p:txEl>
                                              <p:pRg st="4" end="4"/>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108547">
                                            <p:txEl>
                                              <p:pRg st="5" end="5"/>
                                            </p:txEl>
                                          </p:spTgt>
                                        </p:tgtEl>
                                        <p:attrNameLst>
                                          <p:attrName>style.visibility</p:attrName>
                                        </p:attrNameLst>
                                      </p:cBhvr>
                                      <p:to>
                                        <p:strVal val="visible"/>
                                      </p:to>
                                    </p:set>
                                    <p:anim calcmode="lin" valueType="num">
                                      <p:cBhvr>
                                        <p:cTn id="43" dur="1000" fill="hold"/>
                                        <p:tgtEl>
                                          <p:spTgt spid="108547">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108547">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108547">
                                            <p:txEl>
                                              <p:pRg st="5" end="5"/>
                                            </p:txEl>
                                          </p:spTgt>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08553">
                                            <p:txEl>
                                              <p:pRg st="0" end="0"/>
                                            </p:txEl>
                                          </p:spTgt>
                                        </p:tgtEl>
                                        <p:attrNameLst>
                                          <p:attrName>style.visibility</p:attrName>
                                        </p:attrNameLst>
                                      </p:cBhvr>
                                      <p:to>
                                        <p:strVal val="visible"/>
                                      </p:to>
                                    </p:set>
                                    <p:anim calcmode="lin" valueType="num">
                                      <p:cBhvr>
                                        <p:cTn id="49" dur="1000" fill="hold"/>
                                        <p:tgtEl>
                                          <p:spTgt spid="108553">
                                            <p:txEl>
                                              <p:pRg st="0" end="0"/>
                                            </p:txEl>
                                          </p:spTgt>
                                        </p:tgtEl>
                                        <p:attrNameLst>
                                          <p:attrName>ppt_w</p:attrName>
                                        </p:attrNameLst>
                                      </p:cBhvr>
                                      <p:tavLst>
                                        <p:tav tm="0">
                                          <p:val>
                                            <p:strVal val="#ppt_w+.3"/>
                                          </p:val>
                                        </p:tav>
                                        <p:tav tm="100000">
                                          <p:val>
                                            <p:strVal val="#ppt_w"/>
                                          </p:val>
                                        </p:tav>
                                      </p:tavLst>
                                    </p:anim>
                                    <p:anim calcmode="lin" valueType="num">
                                      <p:cBhvr>
                                        <p:cTn id="50" dur="1000" fill="hold"/>
                                        <p:tgtEl>
                                          <p:spTgt spid="108553">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108553">
                                            <p:txEl>
                                              <p:pRg st="0" end="0"/>
                                            </p:txEl>
                                          </p:spTgt>
                                        </p:tgtEl>
                                      </p:cBhvr>
                                    </p:animEffect>
                                  </p:child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08553">
                                            <p:txEl>
                                              <p:pRg st="1" end="1"/>
                                            </p:txEl>
                                          </p:spTgt>
                                        </p:tgtEl>
                                        <p:attrNameLst>
                                          <p:attrName>style.visibility</p:attrName>
                                        </p:attrNameLst>
                                      </p:cBhvr>
                                      <p:to>
                                        <p:strVal val="visible"/>
                                      </p:to>
                                    </p:set>
                                    <p:anim calcmode="lin" valueType="num">
                                      <p:cBhvr>
                                        <p:cTn id="55" dur="1000" fill="hold"/>
                                        <p:tgtEl>
                                          <p:spTgt spid="108553">
                                            <p:txEl>
                                              <p:pRg st="1" end="1"/>
                                            </p:txEl>
                                          </p:spTgt>
                                        </p:tgtEl>
                                        <p:attrNameLst>
                                          <p:attrName>ppt_w</p:attrName>
                                        </p:attrNameLst>
                                      </p:cBhvr>
                                      <p:tavLst>
                                        <p:tav tm="0">
                                          <p:val>
                                            <p:strVal val="#ppt_w+.3"/>
                                          </p:val>
                                        </p:tav>
                                        <p:tav tm="100000">
                                          <p:val>
                                            <p:strVal val="#ppt_w"/>
                                          </p:val>
                                        </p:tav>
                                      </p:tavLst>
                                    </p:anim>
                                    <p:anim calcmode="lin" valueType="num">
                                      <p:cBhvr>
                                        <p:cTn id="56" dur="1000" fill="hold"/>
                                        <p:tgtEl>
                                          <p:spTgt spid="108553">
                                            <p:txEl>
                                              <p:pRg st="1" end="1"/>
                                            </p:txEl>
                                          </p:spTgt>
                                        </p:tgtEl>
                                        <p:attrNameLst>
                                          <p:attrName>ppt_h</p:attrName>
                                        </p:attrNameLst>
                                      </p:cBhvr>
                                      <p:tavLst>
                                        <p:tav tm="0">
                                          <p:val>
                                            <p:strVal val="#ppt_h"/>
                                          </p:val>
                                        </p:tav>
                                        <p:tav tm="100000">
                                          <p:val>
                                            <p:strVal val="#ppt_h"/>
                                          </p:val>
                                        </p:tav>
                                      </p:tavLst>
                                    </p:anim>
                                    <p:animEffect transition="in" filter="fade">
                                      <p:cBhvr>
                                        <p:cTn id="57" dur="1000"/>
                                        <p:tgtEl>
                                          <p:spTgt spid="1085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06041005e"/>
          <p:cNvPicPr>
            <a:picLocks noGrp="1" noChangeAspect="1" noChangeArrowheads="1"/>
          </p:cNvPicPr>
          <p:nvPr>
            <p:ph idx="4294967295"/>
          </p:nvPr>
        </p:nvPicPr>
        <p:blipFill>
          <a:blip r:embed="rId3" cstate="email"/>
          <a:srcRect/>
          <a:stretch>
            <a:fillRect/>
          </a:stretch>
        </p:blipFill>
        <p:spPr>
          <a:xfrm>
            <a:off x="12700" y="0"/>
            <a:ext cx="1622425" cy="6873875"/>
          </a:xfrm>
        </p:spPr>
      </p:pic>
      <p:pic>
        <p:nvPicPr>
          <p:cNvPr id="16387" name="Picture 8" descr="poselennya черкаси"/>
          <p:cNvPicPr>
            <a:picLocks noChangeAspect="1" noChangeArrowheads="1"/>
          </p:cNvPicPr>
          <p:nvPr/>
        </p:nvPicPr>
        <p:blipFill>
          <a:blip r:embed="rId4" cstate="email"/>
          <a:srcRect/>
          <a:stretch>
            <a:fillRect/>
          </a:stretch>
        </p:blipFill>
        <p:spPr bwMode="auto">
          <a:xfrm>
            <a:off x="0" y="3790950"/>
            <a:ext cx="5219700" cy="3067050"/>
          </a:xfrm>
          <a:prstGeom prst="rect">
            <a:avLst/>
          </a:prstGeom>
          <a:noFill/>
          <a:ln w="9525">
            <a:noFill/>
            <a:miter lim="800000"/>
            <a:headEnd/>
            <a:tailEnd/>
          </a:ln>
        </p:spPr>
      </p:pic>
      <p:sp>
        <p:nvSpPr>
          <p:cNvPr id="158722" name="Rectangle 2"/>
          <p:cNvSpPr>
            <a:spLocks noGrp="1" noChangeArrowheads="1"/>
          </p:cNvSpPr>
          <p:nvPr>
            <p:ph type="title"/>
          </p:nvPr>
        </p:nvSpPr>
        <p:spPr>
          <a:xfrm>
            <a:off x="1692275" y="274638"/>
            <a:ext cx="7200900" cy="1143000"/>
          </a:xfrm>
        </p:spPr>
        <p:txBody>
          <a:bodyPr/>
          <a:lstStyle/>
          <a:p>
            <a:pPr eaLnBrk="1" hangingPunct="1"/>
            <a:r>
              <a:rPr lang="uk-UA" sz="3600" smtClean="0"/>
              <a:t>Трипільські поселення.</a:t>
            </a:r>
            <a:r>
              <a:rPr lang="uk-UA" sz="4000" smtClean="0"/>
              <a:t> </a:t>
            </a:r>
            <a:br>
              <a:rPr lang="uk-UA" sz="4000" smtClean="0"/>
            </a:br>
            <a:r>
              <a:rPr lang="uk-UA" sz="3200" smtClean="0"/>
              <a:t>Пізній етап (3150—2350 рр. до н. е.)</a:t>
            </a:r>
            <a:endParaRPr lang="ru-RU" sz="3200" smtClean="0"/>
          </a:p>
        </p:txBody>
      </p:sp>
      <p:sp>
        <p:nvSpPr>
          <p:cNvPr id="158723" name="Rectangle 3"/>
          <p:cNvSpPr>
            <a:spLocks noGrp="1" noChangeArrowheads="1"/>
          </p:cNvSpPr>
          <p:nvPr>
            <p:ph type="body" idx="1"/>
          </p:nvPr>
        </p:nvSpPr>
        <p:spPr>
          <a:xfrm>
            <a:off x="1692275" y="1557338"/>
            <a:ext cx="6911975" cy="2232025"/>
          </a:xfrm>
        </p:spPr>
        <p:txBody>
          <a:bodyPr/>
          <a:lstStyle/>
          <a:p>
            <a:pPr marL="266700" indent="-266700" eaLnBrk="1" hangingPunct="1">
              <a:lnSpc>
                <a:spcPct val="80000"/>
              </a:lnSpc>
              <a:buFontTx/>
              <a:buNone/>
            </a:pPr>
            <a:r>
              <a:rPr lang="uk-UA" sz="2000" b="1" u="sng" smtClean="0"/>
              <a:t>Поселення - протоміста</a:t>
            </a:r>
            <a:r>
              <a:rPr lang="uk-UA" sz="2000" smtClean="0"/>
              <a:t>:</a:t>
            </a:r>
          </a:p>
          <a:p>
            <a:pPr marL="266700" indent="-266700" eaLnBrk="1" hangingPunct="1">
              <a:lnSpc>
                <a:spcPct val="80000"/>
              </a:lnSpc>
              <a:buFontTx/>
              <a:buBlip>
                <a:blip r:embed="rId5"/>
              </a:buBlip>
            </a:pPr>
            <a:r>
              <a:rPr lang="uk-UA" sz="2000" smtClean="0"/>
              <a:t>ще більше зростають площа поселень та чисельність їхнього населення</a:t>
            </a:r>
          </a:p>
          <a:p>
            <a:pPr marL="266700" indent="-266700" eaLnBrk="1" hangingPunct="1">
              <a:lnSpc>
                <a:spcPct val="80000"/>
              </a:lnSpc>
              <a:buFontTx/>
              <a:buBlip>
                <a:blip r:embed="rId5"/>
              </a:buBlip>
            </a:pPr>
            <a:r>
              <a:rPr lang="uk-UA" sz="2000" smtClean="0"/>
              <a:t>вони мали розвинену систему укріплень і форму, наближену до ідеального кола (діаметром понад 1 км) або еліпсу </a:t>
            </a:r>
          </a:p>
          <a:p>
            <a:pPr marL="266700" indent="-266700" eaLnBrk="1" hangingPunct="1">
              <a:lnSpc>
                <a:spcPct val="80000"/>
              </a:lnSpc>
              <a:buFontTx/>
              <a:buBlip>
                <a:blip r:embed="rId5"/>
              </a:buBlip>
            </a:pPr>
            <a:r>
              <a:rPr lang="uk-UA" sz="2000" smtClean="0"/>
              <a:t>найбільші поселення виявлені на Черкащині поблизу таких сіл:</a:t>
            </a:r>
          </a:p>
        </p:txBody>
      </p:sp>
      <p:sp>
        <p:nvSpPr>
          <p:cNvPr id="158727" name="Rectangle 7"/>
          <p:cNvSpPr>
            <a:spLocks noChangeArrowheads="1"/>
          </p:cNvSpPr>
          <p:nvPr/>
        </p:nvSpPr>
        <p:spPr bwMode="auto">
          <a:xfrm>
            <a:off x="5148263" y="3840163"/>
            <a:ext cx="3816350" cy="1309687"/>
          </a:xfrm>
          <a:prstGeom prst="rect">
            <a:avLst/>
          </a:prstGeom>
          <a:noFill/>
          <a:ln w="9525">
            <a:noFill/>
            <a:miter lim="800000"/>
            <a:headEnd/>
            <a:tailEnd/>
          </a:ln>
        </p:spPr>
        <p:txBody>
          <a:bodyPr lIns="90000" tIns="0" rIns="90000" bIns="0">
            <a:spAutoFit/>
          </a:bodyPr>
          <a:lstStyle/>
          <a:p>
            <a:pPr>
              <a:buFontTx/>
              <a:buBlip>
                <a:blip r:embed="rId6"/>
              </a:buBlip>
            </a:pPr>
            <a:r>
              <a:rPr lang="uk-UA" sz="1700" b="1"/>
              <a:t> </a:t>
            </a:r>
            <a:r>
              <a:rPr lang="uk-UA" b="1"/>
              <a:t>Тальянки</a:t>
            </a:r>
            <a:r>
              <a:rPr lang="uk-UA" sz="1700"/>
              <a:t> - 450 га - у 4  !!!  рази більше за Вавилон, столицю шумерів. Одночасно в ньому проживало близько 14 тис. осіб, а жител налічувалося майже 3 тис.</a:t>
            </a:r>
          </a:p>
        </p:txBody>
      </p:sp>
      <p:sp>
        <p:nvSpPr>
          <p:cNvPr id="158729" name="Text Box 9"/>
          <p:cNvSpPr txBox="1">
            <a:spLocks noChangeArrowheads="1"/>
          </p:cNvSpPr>
          <p:nvPr/>
        </p:nvSpPr>
        <p:spPr bwMode="auto">
          <a:xfrm>
            <a:off x="5181600" y="6086475"/>
            <a:ext cx="3311525" cy="366713"/>
          </a:xfrm>
          <a:prstGeom prst="rect">
            <a:avLst/>
          </a:prstGeom>
          <a:noFill/>
          <a:ln w="9525">
            <a:noFill/>
            <a:miter lim="800000"/>
            <a:headEnd/>
            <a:tailEnd/>
          </a:ln>
        </p:spPr>
        <p:txBody>
          <a:bodyPr lIns="90000" tIns="46800" rIns="90000" bIns="46800">
            <a:spAutoFit/>
          </a:bodyPr>
          <a:lstStyle/>
          <a:p>
            <a:pPr>
              <a:buFontTx/>
              <a:buBlip>
                <a:blip r:embed="rId6"/>
              </a:buBlip>
            </a:pPr>
            <a:r>
              <a:rPr lang="uk-UA" sz="1700" b="1"/>
              <a:t> </a:t>
            </a:r>
            <a:r>
              <a:rPr lang="uk-UA" b="1"/>
              <a:t>Майданецьке</a:t>
            </a:r>
            <a:r>
              <a:rPr lang="uk-UA"/>
              <a:t> – 200 га</a:t>
            </a:r>
            <a:endParaRPr lang="uk-UA" sz="1700"/>
          </a:p>
        </p:txBody>
      </p:sp>
      <p:sp>
        <p:nvSpPr>
          <p:cNvPr id="158730" name="Rectangle 10"/>
          <p:cNvSpPr>
            <a:spLocks noChangeArrowheads="1"/>
          </p:cNvSpPr>
          <p:nvPr/>
        </p:nvSpPr>
        <p:spPr bwMode="auto">
          <a:xfrm>
            <a:off x="5162550" y="5249863"/>
            <a:ext cx="3924300" cy="792162"/>
          </a:xfrm>
          <a:prstGeom prst="rect">
            <a:avLst/>
          </a:prstGeom>
          <a:noFill/>
          <a:ln w="9525">
            <a:noFill/>
            <a:miter lim="800000"/>
            <a:headEnd/>
            <a:tailEnd/>
          </a:ln>
        </p:spPr>
        <p:txBody>
          <a:bodyPr lIns="90000" tIns="0" rIns="90000" bIns="0">
            <a:spAutoFit/>
          </a:bodyPr>
          <a:lstStyle/>
          <a:p>
            <a:pPr>
              <a:buFontTx/>
              <a:buBlip>
                <a:blip r:embed="rId6"/>
              </a:buBlip>
            </a:pPr>
            <a:r>
              <a:rPr lang="uk-UA" sz="1700" b="1"/>
              <a:t> </a:t>
            </a:r>
            <a:r>
              <a:rPr lang="uk-UA" b="1"/>
              <a:t>Доброводи</a:t>
            </a:r>
            <a:r>
              <a:rPr lang="uk-UA" sz="1700"/>
              <a:t> - 250 га, хати розміщувалися у 9 – 10 кілець, населення близько 10 – 20 тис. осіб</a:t>
            </a:r>
            <a:endParaRPr lang="ru-RU" sz="1700"/>
          </a:p>
        </p:txBody>
      </p:sp>
      <p:sp>
        <p:nvSpPr>
          <p:cNvPr id="158731" name="Rectangle 11"/>
          <p:cNvSpPr>
            <a:spLocks noChangeArrowheads="1"/>
          </p:cNvSpPr>
          <p:nvPr/>
        </p:nvSpPr>
        <p:spPr bwMode="auto">
          <a:xfrm>
            <a:off x="5181600" y="6491288"/>
            <a:ext cx="2403475" cy="366712"/>
          </a:xfrm>
          <a:prstGeom prst="rect">
            <a:avLst/>
          </a:prstGeom>
          <a:noFill/>
          <a:ln w="9525">
            <a:noFill/>
            <a:miter lim="800000"/>
            <a:headEnd/>
            <a:tailEnd/>
          </a:ln>
        </p:spPr>
        <p:txBody>
          <a:bodyPr wrap="none" lIns="90000" tIns="46800" rIns="90000" bIns="46800">
            <a:spAutoFit/>
          </a:bodyPr>
          <a:lstStyle/>
          <a:p>
            <a:pPr>
              <a:buFontTx/>
              <a:buBlip>
                <a:blip r:embed="rId6"/>
              </a:buBlip>
            </a:pPr>
            <a:r>
              <a:rPr lang="uk-UA" sz="1700" b="1"/>
              <a:t> </a:t>
            </a:r>
            <a:r>
              <a:rPr lang="uk-UA" b="1"/>
              <a:t>Небелівка</a:t>
            </a:r>
            <a:r>
              <a:rPr lang="uk-UA"/>
              <a:t> - 300 га</a:t>
            </a:r>
            <a:endParaRPr lang="ru-RU" sz="1700"/>
          </a:p>
        </p:txBody>
      </p:sp>
      <p:sp>
        <p:nvSpPr>
          <p:cNvPr id="158732" name="AutoShape 12"/>
          <p:cNvSpPr>
            <a:spLocks noChangeArrowheads="1"/>
          </p:cNvSpPr>
          <p:nvPr/>
        </p:nvSpPr>
        <p:spPr bwMode="auto">
          <a:xfrm rot="1586857">
            <a:off x="4745038" y="5373688"/>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
        <p:nvSpPr>
          <p:cNvPr id="158733" name="AutoShape 13"/>
          <p:cNvSpPr>
            <a:spLocks noChangeArrowheads="1"/>
          </p:cNvSpPr>
          <p:nvPr/>
        </p:nvSpPr>
        <p:spPr bwMode="auto">
          <a:xfrm rot="1586857">
            <a:off x="3203575" y="5300663"/>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
        <p:nvSpPr>
          <p:cNvPr id="158734" name="AutoShape 14"/>
          <p:cNvSpPr>
            <a:spLocks noChangeArrowheads="1"/>
          </p:cNvSpPr>
          <p:nvPr/>
        </p:nvSpPr>
        <p:spPr bwMode="auto">
          <a:xfrm rot="1586857">
            <a:off x="1927225" y="6184900"/>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1000" fill="hold"/>
                                        <p:tgtEl>
                                          <p:spTgt spid="158722"/>
                                        </p:tgtEl>
                                        <p:attrNameLst>
                                          <p:attrName>ppt_w</p:attrName>
                                        </p:attrNameLst>
                                      </p:cBhvr>
                                      <p:tavLst>
                                        <p:tav tm="0">
                                          <p:val>
                                            <p:strVal val="#ppt_w+.3"/>
                                          </p:val>
                                        </p:tav>
                                        <p:tav tm="100000">
                                          <p:val>
                                            <p:strVal val="#ppt_w"/>
                                          </p:val>
                                        </p:tav>
                                      </p:tavLst>
                                    </p:anim>
                                    <p:anim calcmode="lin" valueType="num">
                                      <p:cBhvr>
                                        <p:cTn id="8" dur="1000" fill="hold"/>
                                        <p:tgtEl>
                                          <p:spTgt spid="158722"/>
                                        </p:tgtEl>
                                        <p:attrNameLst>
                                          <p:attrName>ppt_h</p:attrName>
                                        </p:attrNameLst>
                                      </p:cBhvr>
                                      <p:tavLst>
                                        <p:tav tm="0">
                                          <p:val>
                                            <p:strVal val="#ppt_h"/>
                                          </p:val>
                                        </p:tav>
                                        <p:tav tm="100000">
                                          <p:val>
                                            <p:strVal val="#ppt_h"/>
                                          </p:val>
                                        </p:tav>
                                      </p:tavLst>
                                    </p:anim>
                                    <p:animEffect transition="in" filter="fade">
                                      <p:cBhvr>
                                        <p:cTn id="9" dur="1000"/>
                                        <p:tgtEl>
                                          <p:spTgt spid="15872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58723">
                                            <p:txEl>
                                              <p:pRg st="0" end="0"/>
                                            </p:txEl>
                                          </p:spTgt>
                                        </p:tgtEl>
                                        <p:attrNameLst>
                                          <p:attrName>style.visibility</p:attrName>
                                        </p:attrNameLst>
                                      </p:cBhvr>
                                      <p:to>
                                        <p:strVal val="visible"/>
                                      </p:to>
                                    </p:set>
                                    <p:anim calcmode="lin" valueType="num">
                                      <p:cBhvr>
                                        <p:cTn id="13" dur="1000" fill="hold"/>
                                        <p:tgtEl>
                                          <p:spTgt spid="15872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5872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872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58723">
                                            <p:txEl>
                                              <p:pRg st="1" end="1"/>
                                            </p:txEl>
                                          </p:spTgt>
                                        </p:tgtEl>
                                        <p:attrNameLst>
                                          <p:attrName>style.visibility</p:attrName>
                                        </p:attrNameLst>
                                      </p:cBhvr>
                                      <p:to>
                                        <p:strVal val="visible"/>
                                      </p:to>
                                    </p:set>
                                    <p:anim calcmode="lin" valueType="num">
                                      <p:cBhvr>
                                        <p:cTn id="19" dur="1000" fill="hold"/>
                                        <p:tgtEl>
                                          <p:spTgt spid="15872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5872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8723">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58723">
                                            <p:txEl>
                                              <p:pRg st="2" end="2"/>
                                            </p:txEl>
                                          </p:spTgt>
                                        </p:tgtEl>
                                        <p:attrNameLst>
                                          <p:attrName>style.visibility</p:attrName>
                                        </p:attrNameLst>
                                      </p:cBhvr>
                                      <p:to>
                                        <p:strVal val="visible"/>
                                      </p:to>
                                    </p:set>
                                    <p:anim calcmode="lin" valueType="num">
                                      <p:cBhvr>
                                        <p:cTn id="25" dur="1000" fill="hold"/>
                                        <p:tgtEl>
                                          <p:spTgt spid="15872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5872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58723">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58723">
                                            <p:txEl>
                                              <p:pRg st="3" end="3"/>
                                            </p:txEl>
                                          </p:spTgt>
                                        </p:tgtEl>
                                        <p:attrNameLst>
                                          <p:attrName>style.visibility</p:attrName>
                                        </p:attrNameLst>
                                      </p:cBhvr>
                                      <p:to>
                                        <p:strVal val="visible"/>
                                      </p:to>
                                    </p:set>
                                    <p:anim calcmode="lin" valueType="num">
                                      <p:cBhvr>
                                        <p:cTn id="31" dur="1000" fill="hold"/>
                                        <p:tgtEl>
                                          <p:spTgt spid="15872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5872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58723">
                                            <p:txEl>
                                              <p:pRg st="3" end="3"/>
                                            </p:txEl>
                                          </p:spTgt>
                                        </p:tgtEl>
                                      </p:cBhvr>
                                    </p:animEffect>
                                  </p:childTnLst>
                                </p:cTn>
                              </p:par>
                            </p:childTnLst>
                          </p:cTn>
                        </p:par>
                        <p:par>
                          <p:cTn id="34" fill="hold">
                            <p:stCondLst>
                              <p:cond delay="5000"/>
                            </p:stCondLst>
                            <p:childTnLst>
                              <p:par>
                                <p:cTn id="35" presetID="27" presetClass="emph" presetSubtype="0" fill="hold" grpId="0" nodeType="afterEffect">
                                  <p:stCondLst>
                                    <p:cond delay="0"/>
                                  </p:stCondLst>
                                  <p:childTnLst>
                                    <p:animClr clrSpc="rgb" dir="cw">
                                      <p:cBhvr override="childStyle">
                                        <p:cTn id="36" dur="250" autoRev="1" fill="hold"/>
                                        <p:tgtEl>
                                          <p:spTgt spid="158733"/>
                                        </p:tgtEl>
                                        <p:attrNameLst>
                                          <p:attrName>style.color</p:attrName>
                                        </p:attrNameLst>
                                      </p:cBhvr>
                                      <p:to>
                                        <a:schemeClr val="bg1"/>
                                      </p:to>
                                    </p:animClr>
                                    <p:animClr clrSpc="rgb" dir="cw">
                                      <p:cBhvr>
                                        <p:cTn id="37" dur="250" autoRev="1" fill="hold"/>
                                        <p:tgtEl>
                                          <p:spTgt spid="158733"/>
                                        </p:tgtEl>
                                        <p:attrNameLst>
                                          <p:attrName>fillcolor</p:attrName>
                                        </p:attrNameLst>
                                      </p:cBhvr>
                                      <p:to>
                                        <a:schemeClr val="bg1"/>
                                      </p:to>
                                    </p:animClr>
                                    <p:set>
                                      <p:cBhvr>
                                        <p:cTn id="38" dur="250" autoRev="1" fill="hold"/>
                                        <p:tgtEl>
                                          <p:spTgt spid="158733"/>
                                        </p:tgtEl>
                                        <p:attrNameLst>
                                          <p:attrName>fill.type</p:attrName>
                                        </p:attrNameLst>
                                      </p:cBhvr>
                                      <p:to>
                                        <p:strVal val="solid"/>
                                      </p:to>
                                    </p:set>
                                    <p:set>
                                      <p:cBhvr>
                                        <p:cTn id="39" dur="250" autoRev="1" fill="hold"/>
                                        <p:tgtEl>
                                          <p:spTgt spid="158733"/>
                                        </p:tgtEl>
                                        <p:attrNameLst>
                                          <p:attrName>fill.on</p:attrName>
                                        </p:attrNameLst>
                                      </p:cBhvr>
                                      <p:to>
                                        <p:strVal val="true"/>
                                      </p:to>
                                    </p:set>
                                  </p:childTnLst>
                                </p:cTn>
                              </p:par>
                            </p:childTnLst>
                          </p:cTn>
                        </p:par>
                        <p:par>
                          <p:cTn id="40" fill="hold">
                            <p:stCondLst>
                              <p:cond delay="5500"/>
                            </p:stCondLst>
                            <p:childTnLst>
                              <p:par>
                                <p:cTn id="41" presetID="6" presetClass="emph" presetSubtype="0" fill="hold" grpId="1" nodeType="afterEffect">
                                  <p:stCondLst>
                                    <p:cond delay="0"/>
                                  </p:stCondLst>
                                  <p:childTnLst>
                                    <p:animScale>
                                      <p:cBhvr>
                                        <p:cTn id="42" dur="2000" fill="hold"/>
                                        <p:tgtEl>
                                          <p:spTgt spid="158733"/>
                                        </p:tgtEl>
                                      </p:cBhvr>
                                      <p:by x="200000" y="200000"/>
                                    </p:animScale>
                                  </p:childTnLst>
                                </p:cTn>
                              </p:par>
                            </p:childTnLst>
                          </p:cTn>
                        </p:par>
                        <p:par>
                          <p:cTn id="43" fill="hold">
                            <p:stCondLst>
                              <p:cond delay="7500"/>
                            </p:stCondLst>
                            <p:childTnLst>
                              <p:par>
                                <p:cTn id="44" presetID="50" presetClass="entr" presetSubtype="0" decel="100000" fill="hold" nodeType="afterEffect">
                                  <p:stCondLst>
                                    <p:cond delay="0"/>
                                  </p:stCondLst>
                                  <p:childTnLst>
                                    <p:set>
                                      <p:cBhvr>
                                        <p:cTn id="45" dur="1" fill="hold">
                                          <p:stCondLst>
                                            <p:cond delay="0"/>
                                          </p:stCondLst>
                                        </p:cTn>
                                        <p:tgtEl>
                                          <p:spTgt spid="158727">
                                            <p:txEl>
                                              <p:pRg st="0" end="0"/>
                                            </p:txEl>
                                          </p:spTgt>
                                        </p:tgtEl>
                                        <p:attrNameLst>
                                          <p:attrName>style.visibility</p:attrName>
                                        </p:attrNameLst>
                                      </p:cBhvr>
                                      <p:to>
                                        <p:strVal val="visible"/>
                                      </p:to>
                                    </p:set>
                                    <p:anim calcmode="lin" valueType="num">
                                      <p:cBhvr>
                                        <p:cTn id="46" dur="1000" fill="hold"/>
                                        <p:tgtEl>
                                          <p:spTgt spid="158727">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158727">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158727">
                                            <p:txEl>
                                              <p:pRg st="0" end="0"/>
                                            </p:txEl>
                                          </p:spTgt>
                                        </p:tgtEl>
                                      </p:cBhvr>
                                    </p:animEffect>
                                  </p:childTnLst>
                                </p:cTn>
                              </p:par>
                            </p:childTnLst>
                          </p:cTn>
                        </p:par>
                        <p:par>
                          <p:cTn id="49" fill="hold">
                            <p:stCondLst>
                              <p:cond delay="8500"/>
                            </p:stCondLst>
                            <p:childTnLst>
                              <p:par>
                                <p:cTn id="50" presetID="27" presetClass="emph" presetSubtype="0" fill="hold" grpId="0" nodeType="afterEffect">
                                  <p:stCondLst>
                                    <p:cond delay="0"/>
                                  </p:stCondLst>
                                  <p:childTnLst>
                                    <p:animClr clrSpc="rgb" dir="cw">
                                      <p:cBhvr override="childStyle">
                                        <p:cTn id="51" dur="250" autoRev="1" fill="hold"/>
                                        <p:tgtEl>
                                          <p:spTgt spid="158734"/>
                                        </p:tgtEl>
                                        <p:attrNameLst>
                                          <p:attrName>style.color</p:attrName>
                                        </p:attrNameLst>
                                      </p:cBhvr>
                                      <p:to>
                                        <a:schemeClr val="bg1"/>
                                      </p:to>
                                    </p:animClr>
                                    <p:animClr clrSpc="rgb" dir="cw">
                                      <p:cBhvr>
                                        <p:cTn id="52" dur="250" autoRev="1" fill="hold"/>
                                        <p:tgtEl>
                                          <p:spTgt spid="158734"/>
                                        </p:tgtEl>
                                        <p:attrNameLst>
                                          <p:attrName>fillcolor</p:attrName>
                                        </p:attrNameLst>
                                      </p:cBhvr>
                                      <p:to>
                                        <a:schemeClr val="bg1"/>
                                      </p:to>
                                    </p:animClr>
                                    <p:set>
                                      <p:cBhvr>
                                        <p:cTn id="53" dur="250" autoRev="1" fill="hold"/>
                                        <p:tgtEl>
                                          <p:spTgt spid="158734"/>
                                        </p:tgtEl>
                                        <p:attrNameLst>
                                          <p:attrName>fill.type</p:attrName>
                                        </p:attrNameLst>
                                      </p:cBhvr>
                                      <p:to>
                                        <p:strVal val="solid"/>
                                      </p:to>
                                    </p:set>
                                    <p:set>
                                      <p:cBhvr>
                                        <p:cTn id="54" dur="250" autoRev="1" fill="hold"/>
                                        <p:tgtEl>
                                          <p:spTgt spid="158734"/>
                                        </p:tgtEl>
                                        <p:attrNameLst>
                                          <p:attrName>fill.on</p:attrName>
                                        </p:attrNameLst>
                                      </p:cBhvr>
                                      <p:to>
                                        <p:strVal val="true"/>
                                      </p:to>
                                    </p:set>
                                  </p:childTnLst>
                                </p:cTn>
                              </p:par>
                            </p:childTnLst>
                          </p:cTn>
                        </p:par>
                        <p:par>
                          <p:cTn id="55" fill="hold">
                            <p:stCondLst>
                              <p:cond delay="9000"/>
                            </p:stCondLst>
                            <p:childTnLst>
                              <p:par>
                                <p:cTn id="56" presetID="6" presetClass="emph" presetSubtype="0" fill="hold" grpId="1" nodeType="afterEffect">
                                  <p:stCondLst>
                                    <p:cond delay="0"/>
                                  </p:stCondLst>
                                  <p:childTnLst>
                                    <p:animScale>
                                      <p:cBhvr>
                                        <p:cTn id="57" dur="2000" fill="hold"/>
                                        <p:tgtEl>
                                          <p:spTgt spid="158734"/>
                                        </p:tgtEl>
                                      </p:cBhvr>
                                      <p:by x="200000" y="200000"/>
                                    </p:animScale>
                                  </p:childTnLst>
                                </p:cTn>
                              </p:par>
                            </p:childTnLst>
                          </p:cTn>
                        </p:par>
                        <p:par>
                          <p:cTn id="58" fill="hold">
                            <p:stCondLst>
                              <p:cond delay="11000"/>
                            </p:stCondLst>
                            <p:childTnLst>
                              <p:par>
                                <p:cTn id="59" presetID="50" presetClass="entr" presetSubtype="0" decel="100000" fill="hold" nodeType="afterEffect">
                                  <p:stCondLst>
                                    <p:cond delay="0"/>
                                  </p:stCondLst>
                                  <p:childTnLst>
                                    <p:set>
                                      <p:cBhvr>
                                        <p:cTn id="60" dur="1" fill="hold">
                                          <p:stCondLst>
                                            <p:cond delay="0"/>
                                          </p:stCondLst>
                                        </p:cTn>
                                        <p:tgtEl>
                                          <p:spTgt spid="158730">
                                            <p:txEl>
                                              <p:pRg st="0" end="0"/>
                                            </p:txEl>
                                          </p:spTgt>
                                        </p:tgtEl>
                                        <p:attrNameLst>
                                          <p:attrName>style.visibility</p:attrName>
                                        </p:attrNameLst>
                                      </p:cBhvr>
                                      <p:to>
                                        <p:strVal val="visible"/>
                                      </p:to>
                                    </p:set>
                                    <p:anim calcmode="lin" valueType="num">
                                      <p:cBhvr>
                                        <p:cTn id="61" dur="1000" fill="hold"/>
                                        <p:tgtEl>
                                          <p:spTgt spid="158730">
                                            <p:txEl>
                                              <p:pRg st="0" end="0"/>
                                            </p:txEl>
                                          </p:spTgt>
                                        </p:tgtEl>
                                        <p:attrNameLst>
                                          <p:attrName>ppt_w</p:attrName>
                                        </p:attrNameLst>
                                      </p:cBhvr>
                                      <p:tavLst>
                                        <p:tav tm="0">
                                          <p:val>
                                            <p:strVal val="#ppt_w+.3"/>
                                          </p:val>
                                        </p:tav>
                                        <p:tav tm="100000">
                                          <p:val>
                                            <p:strVal val="#ppt_w"/>
                                          </p:val>
                                        </p:tav>
                                      </p:tavLst>
                                    </p:anim>
                                    <p:anim calcmode="lin" valueType="num">
                                      <p:cBhvr>
                                        <p:cTn id="62" dur="1000" fill="hold"/>
                                        <p:tgtEl>
                                          <p:spTgt spid="158730">
                                            <p:txEl>
                                              <p:pRg st="0" end="0"/>
                                            </p:txEl>
                                          </p:spTgt>
                                        </p:tgtEl>
                                        <p:attrNameLst>
                                          <p:attrName>ppt_h</p:attrName>
                                        </p:attrNameLst>
                                      </p:cBhvr>
                                      <p:tavLst>
                                        <p:tav tm="0">
                                          <p:val>
                                            <p:strVal val="#ppt_h"/>
                                          </p:val>
                                        </p:tav>
                                        <p:tav tm="100000">
                                          <p:val>
                                            <p:strVal val="#ppt_h"/>
                                          </p:val>
                                        </p:tav>
                                      </p:tavLst>
                                    </p:anim>
                                    <p:animEffect transition="in" filter="fade">
                                      <p:cBhvr>
                                        <p:cTn id="63" dur="1000"/>
                                        <p:tgtEl>
                                          <p:spTgt spid="158730">
                                            <p:txEl>
                                              <p:pRg st="0" end="0"/>
                                            </p:txEl>
                                          </p:spTgt>
                                        </p:tgtEl>
                                      </p:cBhvr>
                                    </p:animEffect>
                                  </p:childTnLst>
                                </p:cTn>
                              </p:par>
                            </p:childTnLst>
                          </p:cTn>
                        </p:par>
                        <p:par>
                          <p:cTn id="64" fill="hold">
                            <p:stCondLst>
                              <p:cond delay="12000"/>
                            </p:stCondLst>
                            <p:childTnLst>
                              <p:par>
                                <p:cTn id="65" presetID="27" presetClass="emph" presetSubtype="0" fill="hold" grpId="0" nodeType="afterEffect">
                                  <p:stCondLst>
                                    <p:cond delay="0"/>
                                  </p:stCondLst>
                                  <p:childTnLst>
                                    <p:animClr clrSpc="rgb" dir="cw">
                                      <p:cBhvr override="childStyle">
                                        <p:cTn id="66" dur="250" autoRev="1" fill="hold"/>
                                        <p:tgtEl>
                                          <p:spTgt spid="158732"/>
                                        </p:tgtEl>
                                        <p:attrNameLst>
                                          <p:attrName>style.color</p:attrName>
                                        </p:attrNameLst>
                                      </p:cBhvr>
                                      <p:to>
                                        <a:schemeClr val="bg1"/>
                                      </p:to>
                                    </p:animClr>
                                    <p:animClr clrSpc="rgb" dir="cw">
                                      <p:cBhvr>
                                        <p:cTn id="67" dur="250" autoRev="1" fill="hold"/>
                                        <p:tgtEl>
                                          <p:spTgt spid="158732"/>
                                        </p:tgtEl>
                                        <p:attrNameLst>
                                          <p:attrName>fillcolor</p:attrName>
                                        </p:attrNameLst>
                                      </p:cBhvr>
                                      <p:to>
                                        <a:schemeClr val="bg1"/>
                                      </p:to>
                                    </p:animClr>
                                    <p:set>
                                      <p:cBhvr>
                                        <p:cTn id="68" dur="250" autoRev="1" fill="hold"/>
                                        <p:tgtEl>
                                          <p:spTgt spid="158732"/>
                                        </p:tgtEl>
                                        <p:attrNameLst>
                                          <p:attrName>fill.type</p:attrName>
                                        </p:attrNameLst>
                                      </p:cBhvr>
                                      <p:to>
                                        <p:strVal val="solid"/>
                                      </p:to>
                                    </p:set>
                                    <p:set>
                                      <p:cBhvr>
                                        <p:cTn id="69" dur="250" autoRev="1" fill="hold"/>
                                        <p:tgtEl>
                                          <p:spTgt spid="158732"/>
                                        </p:tgtEl>
                                        <p:attrNameLst>
                                          <p:attrName>fill.on</p:attrName>
                                        </p:attrNameLst>
                                      </p:cBhvr>
                                      <p:to>
                                        <p:strVal val="true"/>
                                      </p:to>
                                    </p:set>
                                  </p:childTnLst>
                                </p:cTn>
                              </p:par>
                            </p:childTnLst>
                          </p:cTn>
                        </p:par>
                        <p:par>
                          <p:cTn id="70" fill="hold">
                            <p:stCondLst>
                              <p:cond delay="12500"/>
                            </p:stCondLst>
                            <p:childTnLst>
                              <p:par>
                                <p:cTn id="71" presetID="6" presetClass="emph" presetSubtype="0" fill="hold" grpId="1" nodeType="afterEffect">
                                  <p:stCondLst>
                                    <p:cond delay="0"/>
                                  </p:stCondLst>
                                  <p:childTnLst>
                                    <p:animScale>
                                      <p:cBhvr>
                                        <p:cTn id="72" dur="2000" fill="hold"/>
                                        <p:tgtEl>
                                          <p:spTgt spid="158732"/>
                                        </p:tgtEl>
                                      </p:cBhvr>
                                      <p:by x="200000" y="200000"/>
                                    </p:animScale>
                                  </p:childTnLst>
                                </p:cTn>
                              </p:par>
                            </p:childTnLst>
                          </p:cTn>
                        </p:par>
                        <p:par>
                          <p:cTn id="73" fill="hold">
                            <p:stCondLst>
                              <p:cond delay="14500"/>
                            </p:stCondLst>
                            <p:childTnLst>
                              <p:par>
                                <p:cTn id="74" presetID="50" presetClass="entr" presetSubtype="0" decel="100000" fill="hold" nodeType="afterEffect">
                                  <p:stCondLst>
                                    <p:cond delay="0"/>
                                  </p:stCondLst>
                                  <p:childTnLst>
                                    <p:set>
                                      <p:cBhvr>
                                        <p:cTn id="75" dur="1" fill="hold">
                                          <p:stCondLst>
                                            <p:cond delay="0"/>
                                          </p:stCondLst>
                                        </p:cTn>
                                        <p:tgtEl>
                                          <p:spTgt spid="158729">
                                            <p:txEl>
                                              <p:pRg st="0" end="0"/>
                                            </p:txEl>
                                          </p:spTgt>
                                        </p:tgtEl>
                                        <p:attrNameLst>
                                          <p:attrName>style.visibility</p:attrName>
                                        </p:attrNameLst>
                                      </p:cBhvr>
                                      <p:to>
                                        <p:strVal val="visible"/>
                                      </p:to>
                                    </p:set>
                                    <p:anim calcmode="lin" valueType="num">
                                      <p:cBhvr>
                                        <p:cTn id="76" dur="1000" fill="hold"/>
                                        <p:tgtEl>
                                          <p:spTgt spid="158729">
                                            <p:txEl>
                                              <p:pRg st="0" end="0"/>
                                            </p:txEl>
                                          </p:spTgt>
                                        </p:tgtEl>
                                        <p:attrNameLst>
                                          <p:attrName>ppt_w</p:attrName>
                                        </p:attrNameLst>
                                      </p:cBhvr>
                                      <p:tavLst>
                                        <p:tav tm="0">
                                          <p:val>
                                            <p:strVal val="#ppt_w+.3"/>
                                          </p:val>
                                        </p:tav>
                                        <p:tav tm="100000">
                                          <p:val>
                                            <p:strVal val="#ppt_w"/>
                                          </p:val>
                                        </p:tav>
                                      </p:tavLst>
                                    </p:anim>
                                    <p:anim calcmode="lin" valueType="num">
                                      <p:cBhvr>
                                        <p:cTn id="77" dur="1000" fill="hold"/>
                                        <p:tgtEl>
                                          <p:spTgt spid="158729">
                                            <p:txEl>
                                              <p:pRg st="0" end="0"/>
                                            </p:txEl>
                                          </p:spTgt>
                                        </p:tgtEl>
                                        <p:attrNameLst>
                                          <p:attrName>ppt_h</p:attrName>
                                        </p:attrNameLst>
                                      </p:cBhvr>
                                      <p:tavLst>
                                        <p:tav tm="0">
                                          <p:val>
                                            <p:strVal val="#ppt_h"/>
                                          </p:val>
                                        </p:tav>
                                        <p:tav tm="100000">
                                          <p:val>
                                            <p:strVal val="#ppt_h"/>
                                          </p:val>
                                        </p:tav>
                                      </p:tavLst>
                                    </p:anim>
                                    <p:animEffect transition="in" filter="fade">
                                      <p:cBhvr>
                                        <p:cTn id="78" dur="1000"/>
                                        <p:tgtEl>
                                          <p:spTgt spid="158729">
                                            <p:txEl>
                                              <p:pRg st="0" end="0"/>
                                            </p:txEl>
                                          </p:spTgt>
                                        </p:tgtEl>
                                      </p:cBhvr>
                                    </p:animEffect>
                                  </p:childTnLst>
                                </p:cTn>
                              </p:par>
                            </p:childTnLst>
                          </p:cTn>
                        </p:par>
                        <p:par>
                          <p:cTn id="79" fill="hold">
                            <p:stCondLst>
                              <p:cond delay="15500"/>
                            </p:stCondLst>
                            <p:childTnLst>
                              <p:par>
                                <p:cTn id="80" presetID="50" presetClass="entr" presetSubtype="0" decel="100000" fill="hold" nodeType="afterEffect">
                                  <p:stCondLst>
                                    <p:cond delay="0"/>
                                  </p:stCondLst>
                                  <p:childTnLst>
                                    <p:set>
                                      <p:cBhvr>
                                        <p:cTn id="81" dur="1" fill="hold">
                                          <p:stCondLst>
                                            <p:cond delay="0"/>
                                          </p:stCondLst>
                                        </p:cTn>
                                        <p:tgtEl>
                                          <p:spTgt spid="158731">
                                            <p:txEl>
                                              <p:pRg st="0" end="0"/>
                                            </p:txEl>
                                          </p:spTgt>
                                        </p:tgtEl>
                                        <p:attrNameLst>
                                          <p:attrName>style.visibility</p:attrName>
                                        </p:attrNameLst>
                                      </p:cBhvr>
                                      <p:to>
                                        <p:strVal val="visible"/>
                                      </p:to>
                                    </p:set>
                                    <p:anim calcmode="lin" valueType="num">
                                      <p:cBhvr>
                                        <p:cTn id="82" dur="1000" fill="hold"/>
                                        <p:tgtEl>
                                          <p:spTgt spid="158731">
                                            <p:txEl>
                                              <p:pRg st="0" end="0"/>
                                            </p:txEl>
                                          </p:spTgt>
                                        </p:tgtEl>
                                        <p:attrNameLst>
                                          <p:attrName>ppt_w</p:attrName>
                                        </p:attrNameLst>
                                      </p:cBhvr>
                                      <p:tavLst>
                                        <p:tav tm="0">
                                          <p:val>
                                            <p:strVal val="#ppt_w+.3"/>
                                          </p:val>
                                        </p:tav>
                                        <p:tav tm="100000">
                                          <p:val>
                                            <p:strVal val="#ppt_w"/>
                                          </p:val>
                                        </p:tav>
                                      </p:tavLst>
                                    </p:anim>
                                    <p:anim calcmode="lin" valueType="num">
                                      <p:cBhvr>
                                        <p:cTn id="83" dur="1000" fill="hold"/>
                                        <p:tgtEl>
                                          <p:spTgt spid="158731">
                                            <p:txEl>
                                              <p:pRg st="0" end="0"/>
                                            </p:txEl>
                                          </p:spTgt>
                                        </p:tgtEl>
                                        <p:attrNameLst>
                                          <p:attrName>ppt_h</p:attrName>
                                        </p:attrNameLst>
                                      </p:cBhvr>
                                      <p:tavLst>
                                        <p:tav tm="0">
                                          <p:val>
                                            <p:strVal val="#ppt_h"/>
                                          </p:val>
                                        </p:tav>
                                        <p:tav tm="100000">
                                          <p:val>
                                            <p:strVal val="#ppt_h"/>
                                          </p:val>
                                        </p:tav>
                                      </p:tavLst>
                                    </p:anim>
                                    <p:animEffect transition="in" filter="fade">
                                      <p:cBhvr>
                                        <p:cTn id="84" dur="1000"/>
                                        <p:tgtEl>
                                          <p:spTgt spid="158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P spid="158732" grpId="0" animBg="1"/>
      <p:bldP spid="158732" grpId="1" animBg="1"/>
      <p:bldP spid="158733" grpId="0" animBg="1"/>
      <p:bldP spid="158733" grpId="1" animBg="1"/>
      <p:bldP spid="158734" grpId="0" animBg="1"/>
      <p:bldP spid="158734"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92275" y="274638"/>
            <a:ext cx="6994525" cy="1143000"/>
          </a:xfrm>
        </p:spPr>
        <p:txBody>
          <a:bodyPr/>
          <a:lstStyle/>
          <a:p>
            <a:pPr eaLnBrk="1" hangingPunct="1"/>
            <a:r>
              <a:rPr lang="uk-UA" smtClean="0"/>
              <a:t>Трипільські протоміста</a:t>
            </a:r>
            <a:endParaRPr lang="ru-RU" smtClean="0"/>
          </a:p>
        </p:txBody>
      </p:sp>
      <p:pic>
        <p:nvPicPr>
          <p:cNvPr id="154631" name="Picture 7" descr="geomag раскопки майдфнец"/>
          <p:cNvPicPr>
            <a:picLocks noChangeAspect="1" noChangeArrowheads="1"/>
          </p:cNvPicPr>
          <p:nvPr/>
        </p:nvPicPr>
        <p:blipFill>
          <a:blip r:embed="rId3" cstate="email"/>
          <a:srcRect/>
          <a:stretch>
            <a:fillRect/>
          </a:stretch>
        </p:blipFill>
        <p:spPr bwMode="auto">
          <a:xfrm>
            <a:off x="5757863" y="4308475"/>
            <a:ext cx="3348037" cy="2511425"/>
          </a:xfrm>
          <a:prstGeom prst="rect">
            <a:avLst/>
          </a:prstGeom>
          <a:noFill/>
          <a:effectLst>
            <a:outerShdw dist="107763" dir="13500000" algn="ctr" rotWithShape="0">
              <a:srgbClr val="808080">
                <a:alpha val="50000"/>
              </a:srgbClr>
            </a:outerShdw>
          </a:effectLst>
        </p:spPr>
      </p:pic>
      <p:pic>
        <p:nvPicPr>
          <p:cNvPr id="154632" name="Picture 8" descr="maidanetz"/>
          <p:cNvPicPr>
            <a:picLocks noChangeAspect="1" noChangeArrowheads="1"/>
          </p:cNvPicPr>
          <p:nvPr/>
        </p:nvPicPr>
        <p:blipFill>
          <a:blip r:embed="rId4" cstate="email"/>
          <a:srcRect/>
          <a:stretch>
            <a:fillRect/>
          </a:stretch>
        </p:blipFill>
        <p:spPr bwMode="auto">
          <a:xfrm>
            <a:off x="0" y="4337050"/>
            <a:ext cx="3835400" cy="2520950"/>
          </a:xfrm>
          <a:prstGeom prst="rect">
            <a:avLst/>
          </a:prstGeom>
          <a:noFill/>
          <a:effectLst>
            <a:outerShdw dist="107763" dir="18900000" algn="ctr" rotWithShape="0">
              <a:srgbClr val="808080">
                <a:alpha val="50000"/>
              </a:srgbClr>
            </a:outerShdw>
          </a:effectLst>
        </p:spPr>
      </p:pic>
      <p:sp>
        <p:nvSpPr>
          <p:cNvPr id="154634" name="Rectangle 10" descr="Пергамент"/>
          <p:cNvSpPr>
            <a:spLocks noChangeArrowheads="1"/>
          </p:cNvSpPr>
          <p:nvPr/>
        </p:nvSpPr>
        <p:spPr bwMode="auto">
          <a:xfrm>
            <a:off x="38100" y="1379538"/>
            <a:ext cx="3240088" cy="2249487"/>
          </a:xfrm>
          <a:prstGeom prst="rect">
            <a:avLst/>
          </a:prstGeom>
          <a:blipFill dpi="0" rotWithShape="1">
            <a:blip r:embed="rId5" cstate="email"/>
            <a:srcRect/>
            <a:tile tx="0" ty="0" sx="100000" sy="100000" flip="none" algn="tl"/>
          </a:blipFill>
          <a:ln w="9525">
            <a:noFill/>
            <a:miter lim="800000"/>
            <a:headEnd/>
            <a:tailEnd/>
          </a:ln>
        </p:spPr>
        <p:txBody>
          <a:bodyPr lIns="90000" tIns="46800" rIns="90000" bIns="46800" anchor="ctr">
            <a:spAutoFit/>
          </a:bodyPr>
          <a:lstStyle/>
          <a:p>
            <a:pPr algn="ctr"/>
            <a:r>
              <a:rPr lang="uk-UA" sz="2000"/>
              <a:t>Панорама </a:t>
            </a:r>
            <a:r>
              <a:rPr lang="en-US" sz="2000"/>
              <a:t/>
            </a:r>
            <a:br>
              <a:rPr lang="en-US" sz="2000"/>
            </a:br>
            <a:r>
              <a:rPr lang="uk-UA" sz="2000"/>
              <a:t>трипільського протоміста </a:t>
            </a:r>
            <a:br>
              <a:rPr lang="uk-UA" sz="2000"/>
            </a:br>
            <a:r>
              <a:rPr lang="uk-UA" sz="2000"/>
              <a:t>біля с. </a:t>
            </a:r>
            <a:r>
              <a:rPr lang="uk-UA" sz="2000" b="1"/>
              <a:t>МАЙДАНЕЦЬКЕ</a:t>
            </a:r>
          </a:p>
          <a:p>
            <a:pPr algn="ctr"/>
            <a:r>
              <a:rPr lang="uk-UA" sz="2000"/>
              <a:t>(3600—3500 рр. до н. е. )</a:t>
            </a:r>
          </a:p>
          <a:p>
            <a:pPr algn="ctr"/>
            <a:r>
              <a:rPr lang="uk-UA" sz="2000"/>
              <a:t>Площа – 2 кв. км, </a:t>
            </a:r>
            <a:br>
              <a:rPr lang="uk-UA" sz="2000"/>
            </a:br>
            <a:r>
              <a:rPr lang="uk-UA" sz="2000"/>
              <a:t>близько 2 тисяч споруд, </a:t>
            </a:r>
            <a:br>
              <a:rPr lang="uk-UA" sz="2000"/>
            </a:br>
            <a:r>
              <a:rPr lang="uk-UA" sz="2000"/>
              <a:t>6 – 9 тисяч мешканців</a:t>
            </a:r>
            <a:endParaRPr lang="ru-RU" sz="2000"/>
          </a:p>
        </p:txBody>
      </p:sp>
      <p:sp>
        <p:nvSpPr>
          <p:cNvPr id="154635" name="Text Box 11"/>
          <p:cNvSpPr txBox="1">
            <a:spLocks noChangeArrowheads="1"/>
          </p:cNvSpPr>
          <p:nvPr/>
        </p:nvSpPr>
        <p:spPr bwMode="auto">
          <a:xfrm>
            <a:off x="3708400" y="4275138"/>
            <a:ext cx="1871663" cy="1006475"/>
          </a:xfrm>
          <a:prstGeom prst="rect">
            <a:avLst/>
          </a:prstGeom>
          <a:noFill/>
          <a:ln w="9525">
            <a:noFill/>
            <a:miter lim="800000"/>
            <a:headEnd/>
            <a:tailEnd/>
          </a:ln>
        </p:spPr>
        <p:txBody>
          <a:bodyPr lIns="90000" tIns="46800" rIns="90000" bIns="46800">
            <a:spAutoFit/>
          </a:bodyPr>
          <a:lstStyle/>
          <a:p>
            <a:pPr algn="ctr">
              <a:spcBef>
                <a:spcPct val="50000"/>
              </a:spcBef>
            </a:pPr>
            <a:r>
              <a:rPr lang="uk-UA" sz="2000">
                <a:sym typeface="Wingdings" pitchFamily="2" charset="2"/>
              </a:rPr>
              <a:t> </a:t>
            </a:r>
            <a:r>
              <a:rPr lang="uk-UA" sz="2000"/>
              <a:t>Фрагмент реконструкції протоміста</a:t>
            </a:r>
            <a:endParaRPr lang="ru-RU" sz="2000"/>
          </a:p>
        </p:txBody>
      </p:sp>
      <p:sp>
        <p:nvSpPr>
          <p:cNvPr id="154636" name="Text Box 12"/>
          <p:cNvSpPr txBox="1">
            <a:spLocks noChangeArrowheads="1"/>
          </p:cNvSpPr>
          <p:nvPr/>
        </p:nvSpPr>
        <p:spPr bwMode="auto">
          <a:xfrm>
            <a:off x="3810000" y="5703888"/>
            <a:ext cx="2014538" cy="1006475"/>
          </a:xfrm>
          <a:prstGeom prst="rect">
            <a:avLst/>
          </a:prstGeom>
          <a:noFill/>
          <a:ln w="9525">
            <a:noFill/>
            <a:miter lim="800000"/>
            <a:headEnd/>
            <a:tailEnd/>
          </a:ln>
        </p:spPr>
        <p:txBody>
          <a:bodyPr lIns="90000" tIns="46800" rIns="90000" bIns="46800">
            <a:spAutoFit/>
          </a:bodyPr>
          <a:lstStyle/>
          <a:p>
            <a:pPr algn="ctr">
              <a:spcBef>
                <a:spcPct val="50000"/>
              </a:spcBef>
            </a:pPr>
            <a:r>
              <a:rPr lang="uk-UA" sz="2000"/>
              <a:t>Карта місцевості </a:t>
            </a:r>
            <a:br>
              <a:rPr lang="uk-UA" sz="2000"/>
            </a:br>
            <a:r>
              <a:rPr lang="uk-UA" sz="2000"/>
              <a:t>(100 </a:t>
            </a:r>
            <a:r>
              <a:rPr lang="en-US" sz="2000">
                <a:cs typeface="Arial" charset="0"/>
              </a:rPr>
              <a:t>×</a:t>
            </a:r>
            <a:r>
              <a:rPr lang="uk-UA" sz="2000">
                <a:cs typeface="Arial" charset="0"/>
              </a:rPr>
              <a:t> 100м) </a:t>
            </a:r>
            <a:r>
              <a:rPr lang="uk-UA" sz="2000" b="1">
                <a:sym typeface="Wingdings" pitchFamily="2" charset="2"/>
              </a:rPr>
              <a:t></a:t>
            </a:r>
            <a:r>
              <a:rPr lang="uk-UA"/>
              <a:t>  </a:t>
            </a:r>
            <a:endParaRPr lang="ru-RU"/>
          </a:p>
        </p:txBody>
      </p:sp>
      <p:pic>
        <p:nvPicPr>
          <p:cNvPr id="154633" name="Picture 9" descr="панорама миста"/>
          <p:cNvPicPr>
            <a:picLocks noChangeAspect="1" noChangeArrowheads="1"/>
          </p:cNvPicPr>
          <p:nvPr/>
        </p:nvPicPr>
        <p:blipFill>
          <a:blip r:embed="rId6" cstate="email"/>
          <a:srcRect/>
          <a:stretch>
            <a:fillRect/>
          </a:stretch>
        </p:blipFill>
        <p:spPr bwMode="auto">
          <a:xfrm>
            <a:off x="3341688" y="1457325"/>
            <a:ext cx="5764212" cy="2695575"/>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1000" fill="hold"/>
                                        <p:tgtEl>
                                          <p:spTgt spid="154626"/>
                                        </p:tgtEl>
                                        <p:attrNameLst>
                                          <p:attrName>ppt_x</p:attrName>
                                        </p:attrNameLst>
                                      </p:cBhvr>
                                      <p:tavLst>
                                        <p:tav tm="0">
                                          <p:val>
                                            <p:strVal val="#ppt_x-.2"/>
                                          </p:val>
                                        </p:tav>
                                        <p:tav tm="100000">
                                          <p:val>
                                            <p:strVal val="#ppt_x"/>
                                          </p:val>
                                        </p:tav>
                                      </p:tavLst>
                                    </p:anim>
                                    <p:anim calcmode="lin" valueType="num">
                                      <p:cBhvr>
                                        <p:cTn id="8" dur="1000" fill="hold"/>
                                        <p:tgtEl>
                                          <p:spTgt spid="154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26"/>
                                        </p:tgtEl>
                                      </p:cBhvr>
                                    </p:animEffect>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154634"/>
                                        </p:tgtEl>
                                      </p:cBhvr>
                                    </p:animEffect>
                                    <p:animScale>
                                      <p:cBhvr>
                                        <p:cTn id="13" dur="250" autoRev="1" fill="hold"/>
                                        <p:tgtEl>
                                          <p:spTgt spid="154634"/>
                                        </p:tgtEl>
                                      </p:cBhvr>
                                      <p:by x="105000" y="105000"/>
                                    </p:animScale>
                                  </p:childTnLst>
                                </p:cTn>
                              </p:par>
                            </p:childTnLst>
                          </p:cTn>
                        </p:par>
                        <p:par>
                          <p:cTn id="14" fill="hold">
                            <p:stCondLst>
                              <p:cond delay="1500"/>
                            </p:stCondLst>
                            <p:childTnLst>
                              <p:par>
                                <p:cTn id="15" presetID="8" presetClass="entr" presetSubtype="16" fill="hold" nodeType="afterEffect">
                                  <p:stCondLst>
                                    <p:cond delay="0"/>
                                  </p:stCondLst>
                                  <p:childTnLst>
                                    <p:set>
                                      <p:cBhvr>
                                        <p:cTn id="16" dur="1" fill="hold">
                                          <p:stCondLst>
                                            <p:cond delay="0"/>
                                          </p:stCondLst>
                                        </p:cTn>
                                        <p:tgtEl>
                                          <p:spTgt spid="154633"/>
                                        </p:tgtEl>
                                        <p:attrNameLst>
                                          <p:attrName>style.visibility</p:attrName>
                                        </p:attrNameLst>
                                      </p:cBhvr>
                                      <p:to>
                                        <p:strVal val="visible"/>
                                      </p:to>
                                    </p:set>
                                    <p:animEffect transition="in" filter="diamond(in)">
                                      <p:cBhvr>
                                        <p:cTn id="17" dur="2000"/>
                                        <p:tgtEl>
                                          <p:spTgt spid="154633"/>
                                        </p:tgtEl>
                                      </p:cBhvr>
                                    </p:animEffect>
                                  </p:childTnLst>
                                </p:cTn>
                              </p:par>
                            </p:childTnLst>
                          </p:cTn>
                        </p:par>
                        <p:par>
                          <p:cTn id="18" fill="hold">
                            <p:stCondLst>
                              <p:cond delay="3500"/>
                            </p:stCondLst>
                            <p:childTnLst>
                              <p:par>
                                <p:cTn id="19" presetID="26" presetClass="emph" presetSubtype="0" fill="hold" grpId="0" nodeType="afterEffect">
                                  <p:stCondLst>
                                    <p:cond delay="0"/>
                                  </p:stCondLst>
                                  <p:childTnLst>
                                    <p:animEffect transition="out" filter="fade">
                                      <p:cBhvr>
                                        <p:cTn id="20" dur="500" tmFilter="0, 0; .2, .5; .8, .5; 1, 0"/>
                                        <p:tgtEl>
                                          <p:spTgt spid="154635"/>
                                        </p:tgtEl>
                                      </p:cBhvr>
                                    </p:animEffect>
                                    <p:animScale>
                                      <p:cBhvr>
                                        <p:cTn id="21" dur="250" autoRev="1" fill="hold"/>
                                        <p:tgtEl>
                                          <p:spTgt spid="154635"/>
                                        </p:tgtEl>
                                      </p:cBhvr>
                                      <p:by x="105000" y="105000"/>
                                    </p:animScale>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54632"/>
                                        </p:tgtEl>
                                        <p:attrNameLst>
                                          <p:attrName>style.visibility</p:attrName>
                                        </p:attrNameLst>
                                      </p:cBhvr>
                                      <p:to>
                                        <p:strVal val="visible"/>
                                      </p:to>
                                    </p:set>
                                    <p:animEffect transition="in" filter="fade">
                                      <p:cBhvr>
                                        <p:cTn id="25" dur="1000"/>
                                        <p:tgtEl>
                                          <p:spTgt spid="154632"/>
                                        </p:tgtEl>
                                      </p:cBhvr>
                                    </p:animEffect>
                                    <p:anim calcmode="lin" valueType="num">
                                      <p:cBhvr>
                                        <p:cTn id="26" dur="1000" fill="hold"/>
                                        <p:tgtEl>
                                          <p:spTgt spid="154632"/>
                                        </p:tgtEl>
                                        <p:attrNameLst>
                                          <p:attrName>ppt_x</p:attrName>
                                        </p:attrNameLst>
                                      </p:cBhvr>
                                      <p:tavLst>
                                        <p:tav tm="0">
                                          <p:val>
                                            <p:strVal val="#ppt_x"/>
                                          </p:val>
                                        </p:tav>
                                        <p:tav tm="100000">
                                          <p:val>
                                            <p:strVal val="#ppt_x"/>
                                          </p:val>
                                        </p:tav>
                                      </p:tavLst>
                                    </p:anim>
                                    <p:anim calcmode="lin" valueType="num">
                                      <p:cBhvr>
                                        <p:cTn id="27" dur="1000" fill="hold"/>
                                        <p:tgtEl>
                                          <p:spTgt spid="154632"/>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6" presetClass="emph" presetSubtype="0" fill="hold" grpId="0" nodeType="afterEffect">
                                  <p:stCondLst>
                                    <p:cond delay="0"/>
                                  </p:stCondLst>
                                  <p:childTnLst>
                                    <p:animEffect transition="out" filter="fade">
                                      <p:cBhvr>
                                        <p:cTn id="30" dur="500" tmFilter="0, 0; .2, .5; .8, .5; 1, 0"/>
                                        <p:tgtEl>
                                          <p:spTgt spid="154636"/>
                                        </p:tgtEl>
                                      </p:cBhvr>
                                    </p:animEffect>
                                    <p:animScale>
                                      <p:cBhvr>
                                        <p:cTn id="31" dur="250" autoRev="1" fill="hold"/>
                                        <p:tgtEl>
                                          <p:spTgt spid="154636"/>
                                        </p:tgtEl>
                                      </p:cBhvr>
                                      <p:by x="105000" y="105000"/>
                                    </p:animScale>
                                  </p:childTnLst>
                                </p:cTn>
                              </p:par>
                            </p:childTnLst>
                          </p:cTn>
                        </p:par>
                        <p:par>
                          <p:cTn id="32" fill="hold">
                            <p:stCondLst>
                              <p:cond delay="5500"/>
                            </p:stCondLst>
                            <p:childTnLst>
                              <p:par>
                                <p:cTn id="33" presetID="42" presetClass="entr" presetSubtype="0" fill="hold" nodeType="afterEffect">
                                  <p:stCondLst>
                                    <p:cond delay="0"/>
                                  </p:stCondLst>
                                  <p:childTnLst>
                                    <p:set>
                                      <p:cBhvr>
                                        <p:cTn id="34" dur="1" fill="hold">
                                          <p:stCondLst>
                                            <p:cond delay="0"/>
                                          </p:stCondLst>
                                        </p:cTn>
                                        <p:tgtEl>
                                          <p:spTgt spid="154631"/>
                                        </p:tgtEl>
                                        <p:attrNameLst>
                                          <p:attrName>style.visibility</p:attrName>
                                        </p:attrNameLst>
                                      </p:cBhvr>
                                      <p:to>
                                        <p:strVal val="visible"/>
                                      </p:to>
                                    </p:set>
                                    <p:animEffect transition="in" filter="fade">
                                      <p:cBhvr>
                                        <p:cTn id="35" dur="1000"/>
                                        <p:tgtEl>
                                          <p:spTgt spid="154631"/>
                                        </p:tgtEl>
                                      </p:cBhvr>
                                    </p:animEffect>
                                    <p:anim calcmode="lin" valueType="num">
                                      <p:cBhvr>
                                        <p:cTn id="36" dur="1000" fill="hold"/>
                                        <p:tgtEl>
                                          <p:spTgt spid="154631"/>
                                        </p:tgtEl>
                                        <p:attrNameLst>
                                          <p:attrName>ppt_x</p:attrName>
                                        </p:attrNameLst>
                                      </p:cBhvr>
                                      <p:tavLst>
                                        <p:tav tm="0">
                                          <p:val>
                                            <p:strVal val="#ppt_x"/>
                                          </p:val>
                                        </p:tav>
                                        <p:tav tm="100000">
                                          <p:val>
                                            <p:strVal val="#ppt_x"/>
                                          </p:val>
                                        </p:tav>
                                      </p:tavLst>
                                    </p:anim>
                                    <p:anim calcmode="lin" valueType="num">
                                      <p:cBhvr>
                                        <p:cTn id="37" dur="1000" fill="hold"/>
                                        <p:tgtEl>
                                          <p:spTgt spid="1546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34" grpId="0" animBg="1"/>
      <p:bldP spid="154635" grpId="0"/>
      <p:bldP spid="1546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uk-UA" smtClean="0"/>
              <a:t>Трипільське житло </a:t>
            </a:r>
            <a:endParaRPr lang="ru-RU" smtClean="0"/>
          </a:p>
        </p:txBody>
      </p:sp>
      <p:sp>
        <p:nvSpPr>
          <p:cNvPr id="114691" name="Rectangle 3"/>
          <p:cNvSpPr>
            <a:spLocks noGrp="1" noChangeArrowheads="1"/>
          </p:cNvSpPr>
          <p:nvPr>
            <p:ph type="body" sz="half" idx="1"/>
          </p:nvPr>
        </p:nvSpPr>
        <p:spPr>
          <a:xfrm>
            <a:off x="4859338" y="1196975"/>
            <a:ext cx="4284662" cy="5400675"/>
          </a:xfrm>
          <a:noFill/>
        </p:spPr>
        <p:txBody>
          <a:bodyPr tIns="0" bIns="0"/>
          <a:lstStyle/>
          <a:p>
            <a:pPr marL="0" indent="0" eaLnBrk="1" hangingPunct="1">
              <a:lnSpc>
                <a:spcPct val="80000"/>
              </a:lnSpc>
              <a:buFontTx/>
              <a:buNone/>
            </a:pPr>
            <a:r>
              <a:rPr lang="uk-UA" sz="2300" smtClean="0"/>
              <a:t>“Трипільська хата стояла на слупах, і на 1-му поверсі, мабуть, розміщувалися господарські приміщення — для худоби, зберігання якихось запасів. </a:t>
            </a:r>
            <a:r>
              <a:rPr lang="en-US" sz="2300" smtClean="0"/>
              <a:t/>
            </a:r>
            <a:br>
              <a:rPr lang="en-US" sz="2300" smtClean="0"/>
            </a:br>
            <a:r>
              <a:rPr lang="uk-UA" sz="2300" smtClean="0"/>
              <a:t>А для проживання відводився 2-й поверх. Саме там ми знаходимо жертовники, печі, лави, робочі місця. Житло ж трипільців було досить великих розмірів: завширшки 4,5 — 5 м, а завдовжки від 10 до 20 м. Штукатурка прогладжена, стіни пофарбовані в теракотовий (цегляний) колір, вікна круглі”</a:t>
            </a:r>
          </a:p>
          <a:p>
            <a:pPr marL="0" indent="0" algn="r" eaLnBrk="1" hangingPunct="1">
              <a:lnSpc>
                <a:spcPct val="80000"/>
              </a:lnSpc>
              <a:buFontTx/>
              <a:buNone/>
            </a:pPr>
            <a:r>
              <a:rPr lang="uk-UA" sz="1800" smtClean="0"/>
              <a:t> </a:t>
            </a:r>
            <a:r>
              <a:rPr lang="ru-RU" sz="2000" smtClean="0"/>
              <a:t>(</a:t>
            </a:r>
            <a:r>
              <a:rPr lang="ru-RU" sz="2000" b="1" i="1" smtClean="0"/>
              <a:t>Археолог</a:t>
            </a:r>
            <a:r>
              <a:rPr lang="ru-RU" sz="2000" i="1" smtClean="0"/>
              <a:t> </a:t>
            </a:r>
            <a:br>
              <a:rPr lang="ru-RU" sz="2000" i="1" smtClean="0"/>
            </a:br>
            <a:r>
              <a:rPr lang="uk-UA" sz="2000" b="1" i="1" smtClean="0"/>
              <a:t>Владислав Чабанюк)</a:t>
            </a:r>
            <a:endParaRPr lang="uk-UA" sz="2000" i="1" smtClean="0"/>
          </a:p>
        </p:txBody>
      </p:sp>
      <p:pic>
        <p:nvPicPr>
          <p:cNvPr id="18436" name="Picture 4" descr="06041005e"/>
          <p:cNvPicPr>
            <a:picLocks noGrp="1" noChangeAspect="1" noChangeArrowheads="1"/>
          </p:cNvPicPr>
          <p:nvPr>
            <p:ph idx="4294967295"/>
          </p:nvPr>
        </p:nvPicPr>
        <p:blipFill>
          <a:blip r:embed="rId3" cstate="email"/>
          <a:srcRect/>
          <a:stretch>
            <a:fillRect/>
          </a:stretch>
        </p:blipFill>
        <p:spPr>
          <a:xfrm>
            <a:off x="0" y="0"/>
            <a:ext cx="1622425" cy="6858000"/>
          </a:xfrm>
        </p:spPr>
      </p:pic>
      <p:sp>
        <p:nvSpPr>
          <p:cNvPr id="114694" name="Text Box 6" descr="Пергамент"/>
          <p:cNvSpPr txBox="1">
            <a:spLocks noChangeArrowheads="1"/>
          </p:cNvSpPr>
          <p:nvPr/>
        </p:nvSpPr>
        <p:spPr bwMode="auto">
          <a:xfrm>
            <a:off x="19050" y="4835525"/>
            <a:ext cx="2484438" cy="2014538"/>
          </a:xfrm>
          <a:prstGeom prst="rect">
            <a:avLst/>
          </a:prstGeom>
          <a:blipFill dpi="0" rotWithShape="1">
            <a:blip r:embed="rId4" cstate="email"/>
            <a:srcRect/>
            <a:tile tx="0" ty="0" sx="100000" sy="100000" flip="none" algn="tl"/>
          </a:blipFill>
          <a:ln w="9525">
            <a:noFill/>
            <a:miter lim="800000"/>
            <a:headEnd/>
            <a:tailEnd/>
          </a:ln>
        </p:spPr>
        <p:txBody>
          <a:bodyPr lIns="90000" tIns="46800" rIns="90000" bIns="46800">
            <a:spAutoFit/>
          </a:bodyPr>
          <a:lstStyle/>
          <a:p>
            <a:pPr algn="ctr">
              <a:spcBef>
                <a:spcPct val="50000"/>
              </a:spcBef>
            </a:pPr>
            <a:r>
              <a:rPr lang="uk-UA"/>
              <a:t>Моделі трипільського житла з глини;</a:t>
            </a:r>
            <a:br>
              <a:rPr lang="uk-UA"/>
            </a:br>
            <a:r>
              <a:rPr lang="uk-UA"/>
              <a:t>конструкція, яка, на думку археологів, зберігалася в українському селі </a:t>
            </a:r>
            <a:r>
              <a:rPr lang="en-US"/>
              <a:t/>
            </a:r>
            <a:br>
              <a:rPr lang="en-US"/>
            </a:br>
            <a:r>
              <a:rPr lang="uk-UA"/>
              <a:t>до XIX ст.</a:t>
            </a:r>
            <a:endParaRPr lang="ru-RU"/>
          </a:p>
        </p:txBody>
      </p:sp>
      <p:pic>
        <p:nvPicPr>
          <p:cNvPr id="114693" name="Picture 5" descr="06051102_3 хата"/>
          <p:cNvPicPr>
            <a:picLocks noChangeAspect="1" noChangeArrowheads="1"/>
          </p:cNvPicPr>
          <p:nvPr/>
        </p:nvPicPr>
        <p:blipFill>
          <a:blip r:embed="rId5" cstate="email"/>
          <a:srcRect/>
          <a:stretch>
            <a:fillRect/>
          </a:stretch>
        </p:blipFill>
        <p:spPr bwMode="auto">
          <a:xfrm>
            <a:off x="1738313" y="1255713"/>
            <a:ext cx="3167062" cy="2508250"/>
          </a:xfrm>
          <a:prstGeom prst="rect">
            <a:avLst/>
          </a:prstGeom>
          <a:noFill/>
          <a:effectLst>
            <a:outerShdw dist="107763" dir="13500000" algn="ctr" rotWithShape="0">
              <a:srgbClr val="808080">
                <a:alpha val="50000"/>
              </a:srgbClr>
            </a:outerShdw>
          </a:effectLst>
        </p:spPr>
      </p:pic>
      <p:pic>
        <p:nvPicPr>
          <p:cNvPr id="114699" name="Picture 11"/>
          <p:cNvPicPr>
            <a:picLocks noGrp="1" noChangeAspect="1" noChangeArrowheads="1"/>
          </p:cNvPicPr>
          <p:nvPr>
            <p:ph sz="half" idx="2"/>
          </p:nvPr>
        </p:nvPicPr>
        <p:blipFill>
          <a:blip r:embed="rId6" cstate="email">
            <a:lum bright="12000"/>
          </a:blip>
          <a:srcRect/>
          <a:stretch>
            <a:fillRect/>
          </a:stretch>
        </p:blipFill>
        <p:spPr>
          <a:xfrm>
            <a:off x="2632075" y="4068763"/>
            <a:ext cx="2236788" cy="2636837"/>
          </a:xfrm>
          <a:effectLst>
            <a:outerShdw dist="107763" dir="13500000" algn="ctr" rotWithShape="0">
              <a:schemeClr val="bg2">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ppt_w</p:attrName>
                                        </p:attrNameLst>
                                      </p:cBhvr>
                                      <p:tavLst>
                                        <p:tav tm="0">
                                          <p:val>
                                            <p:fltVal val="0"/>
                                          </p:val>
                                        </p:tav>
                                        <p:tav tm="100000">
                                          <p:val>
                                            <p:strVal val="#ppt_w"/>
                                          </p:val>
                                        </p:tav>
                                      </p:tavLst>
                                    </p:anim>
                                    <p:anim calcmode="lin" valueType="num">
                                      <p:cBhvr>
                                        <p:cTn id="8" dur="500" fill="hold"/>
                                        <p:tgtEl>
                                          <p:spTgt spid="114690"/>
                                        </p:tgtEl>
                                        <p:attrNameLst>
                                          <p:attrName>ppt_h</p:attrName>
                                        </p:attrNameLst>
                                      </p:cBhvr>
                                      <p:tavLst>
                                        <p:tav tm="0">
                                          <p:val>
                                            <p:fltVal val="0"/>
                                          </p:val>
                                        </p:tav>
                                        <p:tav tm="100000">
                                          <p:val>
                                            <p:strVal val="#ppt_h"/>
                                          </p:val>
                                        </p:tav>
                                      </p:tavLst>
                                    </p:anim>
                                    <p:anim calcmode="lin" valueType="num">
                                      <p:cBhvr>
                                        <p:cTn id="9" dur="500" fill="hold"/>
                                        <p:tgtEl>
                                          <p:spTgt spid="114690"/>
                                        </p:tgtEl>
                                        <p:attrNameLst>
                                          <p:attrName>style.rotation</p:attrName>
                                        </p:attrNameLst>
                                      </p:cBhvr>
                                      <p:tavLst>
                                        <p:tav tm="0">
                                          <p:val>
                                            <p:fltVal val="360"/>
                                          </p:val>
                                        </p:tav>
                                        <p:tav tm="100000">
                                          <p:val>
                                            <p:fltVal val="0"/>
                                          </p:val>
                                        </p:tav>
                                      </p:tavLst>
                                    </p:anim>
                                    <p:animEffect transition="in" filter="fade">
                                      <p:cBhvr>
                                        <p:cTn id="10" dur="500"/>
                                        <p:tgtEl>
                                          <p:spTgt spid="114690"/>
                                        </p:tgtEl>
                                      </p:cBhvr>
                                    </p:animEffect>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14693"/>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14693"/>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146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9" presetClass="entr" presetSubtype="0" accel="100000" fill="hold" nodeType="afterEffect">
                                  <p:stCondLst>
                                    <p:cond delay="0"/>
                                  </p:stCondLst>
                                  <p:childTnLst>
                                    <p:set>
                                      <p:cBhvr>
                                        <p:cTn id="20" dur="1" fill="hold">
                                          <p:stCondLst>
                                            <p:cond delay="0"/>
                                          </p:stCondLst>
                                        </p:cTn>
                                        <p:tgtEl>
                                          <p:spTgt spid="114699"/>
                                        </p:tgtEl>
                                        <p:attrNameLst>
                                          <p:attrName>style.visibility</p:attrName>
                                        </p:attrNameLst>
                                      </p:cBhvr>
                                      <p:to>
                                        <p:strVal val="visible"/>
                                      </p:to>
                                    </p:set>
                                    <p:anim calcmode="lin" valueType="num">
                                      <p:cBhvr>
                                        <p:cTn id="21" dur="1000" fill="hold"/>
                                        <p:tgtEl>
                                          <p:spTgt spid="11469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1469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1469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1469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114694">
                                            <p:txEl>
                                              <p:pRg st="0" end="0"/>
                                            </p:txEl>
                                          </p:spTgt>
                                        </p:tgtEl>
                                        <p:attrNameLst>
                                          <p:attrName>style.visibility</p:attrName>
                                        </p:attrNameLst>
                                      </p:cBhvr>
                                      <p:to>
                                        <p:strVal val="visible"/>
                                      </p:to>
                                    </p:set>
                                    <p:anim calcmode="discrete" valueType="clr">
                                      <p:cBhvr override="childStyle">
                                        <p:cTn id="28" dur="80"/>
                                        <p:tgtEl>
                                          <p:spTgt spid="1146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469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14694">
                                            <p:txEl>
                                              <p:pRg st="0" end="0"/>
                                            </p:txEl>
                                          </p:spTgt>
                                        </p:tgtEl>
                                        <p:attrNameLst>
                                          <p:attrName>fill.type</p:attrName>
                                        </p:attrNameLst>
                                      </p:cBhvr>
                                      <p:to>
                                        <p:strVal val="solid"/>
                                      </p:to>
                                    </p:set>
                                  </p:childTnLst>
                                </p:cTn>
                              </p:par>
                            </p:childTnLst>
                          </p:cTn>
                        </p:par>
                        <p:par>
                          <p:cTn id="31" fill="hold">
                            <p:stCondLst>
                              <p:cond delay="6660"/>
                            </p:stCondLst>
                            <p:childTnLst>
                              <p:par>
                                <p:cTn id="32" presetID="49" presetClass="entr" presetSubtype="0" decel="100000" fill="hold" grpId="0" nodeType="afterEffect">
                                  <p:stCondLst>
                                    <p:cond delay="0"/>
                                  </p:stCondLst>
                                  <p:iterate type="lt">
                                    <p:tmPct val="10000"/>
                                  </p:iterate>
                                  <p:childTnLst>
                                    <p:set>
                                      <p:cBhvr>
                                        <p:cTn id="33" dur="1" fill="hold">
                                          <p:stCondLst>
                                            <p:cond delay="0"/>
                                          </p:stCondLst>
                                        </p:cTn>
                                        <p:tgtEl>
                                          <p:spTgt spid="114691">
                                            <p:txEl>
                                              <p:pRg st="0" end="0"/>
                                            </p:txEl>
                                          </p:spTgt>
                                        </p:tgtEl>
                                        <p:attrNameLst>
                                          <p:attrName>style.visibility</p:attrName>
                                        </p:attrNameLst>
                                      </p:cBhvr>
                                      <p:to>
                                        <p:strVal val="visible"/>
                                      </p:to>
                                    </p:set>
                                    <p:anim calcmode="lin" valueType="num">
                                      <p:cBhvr>
                                        <p:cTn id="34"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4691">
                                            <p:txEl>
                                              <p:pRg st="0" end="0"/>
                                            </p:txEl>
                                          </p:spTgt>
                                        </p:tgtEl>
                                        <p:attrNameLst>
                                          <p:attrName>ppt_h</p:attrName>
                                        </p:attrNameLst>
                                      </p:cBhvr>
                                      <p:tavLst>
                                        <p:tav tm="0">
                                          <p:val>
                                            <p:fltVal val="0"/>
                                          </p:val>
                                        </p:tav>
                                        <p:tav tm="100000">
                                          <p:val>
                                            <p:strVal val="#ppt_h"/>
                                          </p:val>
                                        </p:tav>
                                      </p:tavLst>
                                    </p:anim>
                                    <p:anim calcmode="lin" valueType="num">
                                      <p:cBhvr>
                                        <p:cTn id="36" dur="500" fill="hold"/>
                                        <p:tgtEl>
                                          <p:spTgt spid="114691">
                                            <p:txEl>
                                              <p:pRg st="0" end="0"/>
                                            </p:txEl>
                                          </p:spTgt>
                                        </p:tgtEl>
                                        <p:attrNameLst>
                                          <p:attrName>style.rotation</p:attrName>
                                        </p:attrNameLst>
                                      </p:cBhvr>
                                      <p:tavLst>
                                        <p:tav tm="0">
                                          <p:val>
                                            <p:fltVal val="360"/>
                                          </p:val>
                                        </p:tav>
                                        <p:tav tm="100000">
                                          <p:val>
                                            <p:fltVal val="0"/>
                                          </p:val>
                                        </p:tav>
                                      </p:tavLst>
                                    </p:anim>
                                    <p:animEffect transition="in" filter="fade">
                                      <p:cBhvr>
                                        <p:cTn id="37" dur="500"/>
                                        <p:tgtEl>
                                          <p:spTgt spid="114691">
                                            <p:txEl>
                                              <p:pRg st="0" end="0"/>
                                            </p:txEl>
                                          </p:spTgt>
                                        </p:tgtEl>
                                      </p:cBhvr>
                                    </p:animEffect>
                                  </p:childTnLst>
                                </p:cTn>
                              </p:par>
                            </p:childTnLst>
                          </p:cTn>
                        </p:par>
                        <p:par>
                          <p:cTn id="38" fill="hold">
                            <p:stCondLst>
                              <p:cond delay="25460"/>
                            </p:stCondLst>
                            <p:childTnLst>
                              <p:par>
                                <p:cTn id="39" presetID="49" presetClass="entr" presetSubtype="0" decel="100000" fill="hold" grpId="0" nodeType="afterEffect">
                                  <p:stCondLst>
                                    <p:cond delay="0"/>
                                  </p:stCondLst>
                                  <p:iterate type="lt">
                                    <p:tmPct val="10000"/>
                                  </p:iterate>
                                  <p:childTnLst>
                                    <p:set>
                                      <p:cBhvr>
                                        <p:cTn id="40" dur="1" fill="hold">
                                          <p:stCondLst>
                                            <p:cond delay="0"/>
                                          </p:stCondLst>
                                        </p:cTn>
                                        <p:tgtEl>
                                          <p:spTgt spid="114691">
                                            <p:txEl>
                                              <p:pRg st="1" end="1"/>
                                            </p:txEl>
                                          </p:spTgt>
                                        </p:tgtEl>
                                        <p:attrNameLst>
                                          <p:attrName>style.visibility</p:attrName>
                                        </p:attrNameLst>
                                      </p:cBhvr>
                                      <p:to>
                                        <p:strVal val="visible"/>
                                      </p:to>
                                    </p:set>
                                    <p:anim calcmode="lin" valueType="num">
                                      <p:cBhvr>
                                        <p:cTn id="41"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14691">
                                            <p:txEl>
                                              <p:pRg st="1" end="1"/>
                                            </p:txEl>
                                          </p:spTgt>
                                        </p:tgtEl>
                                        <p:attrNameLst>
                                          <p:attrName>ppt_h</p:attrName>
                                        </p:attrNameLst>
                                      </p:cBhvr>
                                      <p:tavLst>
                                        <p:tav tm="0">
                                          <p:val>
                                            <p:fltVal val="0"/>
                                          </p:val>
                                        </p:tav>
                                        <p:tav tm="100000">
                                          <p:val>
                                            <p:strVal val="#ppt_h"/>
                                          </p:val>
                                        </p:tav>
                                      </p:tavLst>
                                    </p:anim>
                                    <p:anim calcmode="lin" valueType="num">
                                      <p:cBhvr>
                                        <p:cTn id="43" dur="500" fill="hold"/>
                                        <p:tgtEl>
                                          <p:spTgt spid="114691">
                                            <p:txEl>
                                              <p:pRg st="1" end="1"/>
                                            </p:txEl>
                                          </p:spTgt>
                                        </p:tgtEl>
                                        <p:attrNameLst>
                                          <p:attrName>style.rotation</p:attrName>
                                        </p:attrNameLst>
                                      </p:cBhvr>
                                      <p:tavLst>
                                        <p:tav tm="0">
                                          <p:val>
                                            <p:fltVal val="360"/>
                                          </p:val>
                                        </p:tav>
                                        <p:tav tm="100000">
                                          <p:val>
                                            <p:fltVal val="0"/>
                                          </p:val>
                                        </p:tav>
                                      </p:tavLst>
                                    </p:anim>
                                    <p:animEffect transition="in" filter="fade">
                                      <p:cBhvr>
                                        <p:cTn id="44"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692275" y="274638"/>
            <a:ext cx="6994525" cy="1143000"/>
          </a:xfrm>
        </p:spPr>
        <p:txBody>
          <a:bodyPr/>
          <a:lstStyle/>
          <a:p>
            <a:pPr eaLnBrk="1" hangingPunct="1"/>
            <a:r>
              <a:rPr lang="uk-UA" smtClean="0"/>
              <a:t>Трипільське житло </a:t>
            </a:r>
            <a:endParaRPr lang="ru-RU" smtClean="0"/>
          </a:p>
        </p:txBody>
      </p:sp>
      <p:sp>
        <p:nvSpPr>
          <p:cNvPr id="156675" name="Rectangle 3"/>
          <p:cNvSpPr>
            <a:spLocks noGrp="1" noChangeArrowheads="1"/>
          </p:cNvSpPr>
          <p:nvPr>
            <p:ph type="body" idx="1"/>
          </p:nvPr>
        </p:nvSpPr>
        <p:spPr>
          <a:xfrm>
            <a:off x="5148263" y="2997200"/>
            <a:ext cx="3754437" cy="720725"/>
          </a:xfrm>
          <a:noFill/>
        </p:spPr>
        <p:txBody>
          <a:bodyPr tIns="0" bIns="0"/>
          <a:lstStyle/>
          <a:p>
            <a:pPr marL="0" indent="0" algn="ctr" eaLnBrk="1" hangingPunct="1">
              <a:lnSpc>
                <a:spcPct val="80000"/>
              </a:lnSpc>
              <a:buFontTx/>
              <a:buNone/>
            </a:pPr>
            <a:r>
              <a:rPr lang="uk-UA" sz="2000" smtClean="0"/>
              <a:t>1, 2 – комп'ютерні моделі зовнішнього та внутрішнього вигляду житла трипільців</a:t>
            </a:r>
          </a:p>
        </p:txBody>
      </p:sp>
      <p:pic>
        <p:nvPicPr>
          <p:cNvPr id="19460" name="Picture 4" descr="06041005e"/>
          <p:cNvPicPr>
            <a:picLocks noGrp="1" noChangeAspect="1" noChangeArrowheads="1"/>
          </p:cNvPicPr>
          <p:nvPr>
            <p:ph idx="4294967295"/>
          </p:nvPr>
        </p:nvPicPr>
        <p:blipFill>
          <a:blip r:embed="rId3" cstate="email"/>
          <a:srcRect/>
          <a:stretch>
            <a:fillRect/>
          </a:stretch>
        </p:blipFill>
        <p:spPr>
          <a:xfrm>
            <a:off x="12700" y="0"/>
            <a:ext cx="1622425" cy="6873875"/>
          </a:xfrm>
        </p:spPr>
      </p:pic>
      <p:sp>
        <p:nvSpPr>
          <p:cNvPr id="156679" name="Rectangle 7"/>
          <p:cNvSpPr>
            <a:spLocks noChangeArrowheads="1"/>
          </p:cNvSpPr>
          <p:nvPr/>
        </p:nvSpPr>
        <p:spPr bwMode="auto">
          <a:xfrm>
            <a:off x="4787900" y="1557338"/>
            <a:ext cx="3816350" cy="576262"/>
          </a:xfrm>
          <a:prstGeom prst="rect">
            <a:avLst/>
          </a:prstGeom>
          <a:noFill/>
          <a:ln w="9525">
            <a:noFill/>
            <a:miter lim="800000"/>
            <a:headEnd/>
            <a:tailEnd/>
          </a:ln>
        </p:spPr>
        <p:txBody>
          <a:bodyPr tIns="0" bIns="0"/>
          <a:lstStyle/>
          <a:p>
            <a:pPr>
              <a:lnSpc>
                <a:spcPct val="80000"/>
              </a:lnSpc>
              <a:spcBef>
                <a:spcPct val="20000"/>
              </a:spcBef>
            </a:pPr>
            <a:r>
              <a:rPr lang="uk-UA" sz="2000"/>
              <a:t>Модель </a:t>
            </a:r>
            <a:br>
              <a:rPr lang="uk-UA" sz="2000"/>
            </a:br>
            <a:r>
              <a:rPr lang="uk-UA" sz="2000"/>
              <a:t>трипільського житла з глини</a:t>
            </a:r>
          </a:p>
        </p:txBody>
      </p:sp>
      <p:pic>
        <p:nvPicPr>
          <p:cNvPr id="156680" name="Picture 8" descr="photomodel"/>
          <p:cNvPicPr>
            <a:picLocks noChangeAspect="1" noChangeArrowheads="1"/>
          </p:cNvPicPr>
          <p:nvPr/>
        </p:nvPicPr>
        <p:blipFill>
          <a:blip r:embed="rId4" cstate="email"/>
          <a:srcRect/>
          <a:stretch>
            <a:fillRect/>
          </a:stretch>
        </p:blipFill>
        <p:spPr bwMode="auto">
          <a:xfrm>
            <a:off x="1730375" y="1519238"/>
            <a:ext cx="2951163" cy="2554287"/>
          </a:xfrm>
          <a:prstGeom prst="rect">
            <a:avLst/>
          </a:prstGeom>
          <a:noFill/>
          <a:effectLst>
            <a:outerShdw dist="107763" dir="13500000" algn="ctr" rotWithShape="0">
              <a:srgbClr val="808080">
                <a:alpha val="50000"/>
              </a:srgbClr>
            </a:outerShdw>
          </a:effectLst>
        </p:spPr>
      </p:pic>
      <p:pic>
        <p:nvPicPr>
          <p:cNvPr id="156681" name="Picture 9" descr="3dmodel"/>
          <p:cNvPicPr>
            <a:picLocks noChangeAspect="1" noChangeArrowheads="1"/>
          </p:cNvPicPr>
          <p:nvPr/>
        </p:nvPicPr>
        <p:blipFill>
          <a:blip r:embed="rId5" cstate="email"/>
          <a:srcRect/>
          <a:stretch>
            <a:fillRect/>
          </a:stretch>
        </p:blipFill>
        <p:spPr bwMode="auto">
          <a:xfrm>
            <a:off x="1752600" y="4183063"/>
            <a:ext cx="2554288" cy="2636837"/>
          </a:xfrm>
          <a:prstGeom prst="rect">
            <a:avLst/>
          </a:prstGeom>
          <a:noFill/>
          <a:effectLst>
            <a:outerShdw dist="107763" dir="13500000" algn="ctr" rotWithShape="0">
              <a:srgbClr val="808080">
                <a:alpha val="50000"/>
              </a:srgbClr>
            </a:outerShdw>
          </a:effectLst>
        </p:spPr>
      </p:pic>
      <p:pic>
        <p:nvPicPr>
          <p:cNvPr id="156682" name="Picture 10" descr="interior"/>
          <p:cNvPicPr>
            <a:picLocks noChangeAspect="1" noChangeArrowheads="1"/>
          </p:cNvPicPr>
          <p:nvPr/>
        </p:nvPicPr>
        <p:blipFill>
          <a:blip r:embed="rId6" cstate="email"/>
          <a:srcRect/>
          <a:stretch>
            <a:fillRect/>
          </a:stretch>
        </p:blipFill>
        <p:spPr bwMode="auto">
          <a:xfrm>
            <a:off x="5072063" y="3852863"/>
            <a:ext cx="3995737" cy="3005137"/>
          </a:xfrm>
          <a:prstGeom prst="rect">
            <a:avLst/>
          </a:prstGeom>
          <a:noFill/>
          <a:ln w="9525">
            <a:noFill/>
            <a:miter lim="800000"/>
            <a:headEnd/>
            <a:tailEnd/>
          </a:ln>
          <a:effectLst>
            <a:outerShdw dist="107763" dir="13500000" algn="ctr" rotWithShape="0">
              <a:srgbClr val="808080">
                <a:alpha val="50000"/>
              </a:srgbClr>
            </a:outerShdw>
          </a:effectLst>
        </p:spPr>
      </p:pic>
      <p:sp>
        <p:nvSpPr>
          <p:cNvPr id="19465" name="Text Box 11"/>
          <p:cNvSpPr txBox="1">
            <a:spLocks noChangeArrowheads="1"/>
          </p:cNvSpPr>
          <p:nvPr/>
        </p:nvSpPr>
        <p:spPr bwMode="auto">
          <a:xfrm>
            <a:off x="3851275" y="4221163"/>
            <a:ext cx="431800" cy="366712"/>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1</a:t>
            </a:r>
            <a:endParaRPr lang="ru-RU" b="1">
              <a:solidFill>
                <a:schemeClr val="bg1"/>
              </a:solidFill>
            </a:endParaRPr>
          </a:p>
        </p:txBody>
      </p:sp>
      <p:sp>
        <p:nvSpPr>
          <p:cNvPr id="19466" name="Text Box 12"/>
          <p:cNvSpPr txBox="1">
            <a:spLocks noChangeArrowheads="1"/>
          </p:cNvSpPr>
          <p:nvPr/>
        </p:nvSpPr>
        <p:spPr bwMode="auto">
          <a:xfrm>
            <a:off x="5076825" y="3860800"/>
            <a:ext cx="431800" cy="366713"/>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2</a:t>
            </a:r>
            <a:endParaRPr lang="ru-RU"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56674"/>
                                        </p:tgtEl>
                                        <p:attrNameLst>
                                          <p:attrName>style.textDecorationUnderline</p:attrName>
                                        </p:attrNameLst>
                                      </p:cBhvr>
                                      <p:to>
                                        <p:strVal val="true"/>
                                      </p:to>
                                    </p:set>
                                  </p:childTnLst>
                                </p:cTn>
                              </p:par>
                            </p:childTnLst>
                          </p:cTn>
                        </p:par>
                        <p:par>
                          <p:cTn id="7" fill="hold">
                            <p:stCondLst>
                              <p:cond delay="800"/>
                            </p:stCondLst>
                            <p:childTnLst>
                              <p:par>
                                <p:cTn id="8" presetID="42" presetClass="entr" presetSubtype="0" fill="hold" grpId="0" nodeType="afterEffect">
                                  <p:stCondLst>
                                    <p:cond delay="0"/>
                                  </p:stCondLst>
                                  <p:childTnLst>
                                    <p:set>
                                      <p:cBhvr>
                                        <p:cTn id="9" dur="1" fill="hold">
                                          <p:stCondLst>
                                            <p:cond delay="0"/>
                                          </p:stCondLst>
                                        </p:cTn>
                                        <p:tgtEl>
                                          <p:spTgt spid="156679"/>
                                        </p:tgtEl>
                                        <p:attrNameLst>
                                          <p:attrName>style.visibility</p:attrName>
                                        </p:attrNameLst>
                                      </p:cBhvr>
                                      <p:to>
                                        <p:strVal val="visible"/>
                                      </p:to>
                                    </p:set>
                                    <p:animEffect transition="in" filter="fade">
                                      <p:cBhvr>
                                        <p:cTn id="10" dur="1000"/>
                                        <p:tgtEl>
                                          <p:spTgt spid="156679"/>
                                        </p:tgtEl>
                                      </p:cBhvr>
                                    </p:animEffect>
                                    <p:anim calcmode="lin" valueType="num">
                                      <p:cBhvr>
                                        <p:cTn id="11" dur="1000" fill="hold"/>
                                        <p:tgtEl>
                                          <p:spTgt spid="156679"/>
                                        </p:tgtEl>
                                        <p:attrNameLst>
                                          <p:attrName>ppt_x</p:attrName>
                                        </p:attrNameLst>
                                      </p:cBhvr>
                                      <p:tavLst>
                                        <p:tav tm="0">
                                          <p:val>
                                            <p:strVal val="#ppt_x"/>
                                          </p:val>
                                        </p:tav>
                                        <p:tav tm="100000">
                                          <p:val>
                                            <p:strVal val="#ppt_x"/>
                                          </p:val>
                                        </p:tav>
                                      </p:tavLst>
                                    </p:anim>
                                    <p:anim calcmode="lin" valueType="num">
                                      <p:cBhvr>
                                        <p:cTn id="12" dur="1000" fill="hold"/>
                                        <p:tgtEl>
                                          <p:spTgt spid="156679"/>
                                        </p:tgtEl>
                                        <p:attrNameLst>
                                          <p:attrName>ppt_y</p:attrName>
                                        </p:attrNameLst>
                                      </p:cBhvr>
                                      <p:tavLst>
                                        <p:tav tm="0">
                                          <p:val>
                                            <p:strVal val="#ppt_y+.1"/>
                                          </p:val>
                                        </p:tav>
                                        <p:tav tm="100000">
                                          <p:val>
                                            <p:strVal val="#ppt_y"/>
                                          </p:val>
                                        </p:tav>
                                      </p:tavLst>
                                    </p:anim>
                                  </p:childTnLst>
                                </p:cTn>
                              </p:par>
                            </p:childTnLst>
                          </p:cTn>
                        </p:par>
                        <p:par>
                          <p:cTn id="13" fill="hold">
                            <p:stCondLst>
                              <p:cond delay="1800"/>
                            </p:stCondLst>
                            <p:childTnLst>
                              <p:par>
                                <p:cTn id="14" presetID="6" presetClass="emph" presetSubtype="0" fill="hold" nodeType="afterEffect">
                                  <p:stCondLst>
                                    <p:cond delay="0"/>
                                  </p:stCondLst>
                                  <p:childTnLst>
                                    <p:animScale>
                                      <p:cBhvr>
                                        <p:cTn id="15" dur="2000" fill="hold"/>
                                        <p:tgtEl>
                                          <p:spTgt spid="156680"/>
                                        </p:tgtEl>
                                      </p:cBhvr>
                                      <p:by x="150000" y="150000"/>
                                    </p:animScale>
                                  </p:childTnLst>
                                </p:cTn>
                              </p:par>
                            </p:childTnLst>
                          </p:cTn>
                        </p:par>
                        <p:par>
                          <p:cTn id="16" fill="hold">
                            <p:stCondLst>
                              <p:cond delay="3800"/>
                            </p:stCondLst>
                            <p:childTnLst>
                              <p:par>
                                <p:cTn id="17" presetID="3" presetClass="exit" presetSubtype="10" fill="hold" grpId="1" nodeType="afterEffect">
                                  <p:stCondLst>
                                    <p:cond delay="0"/>
                                  </p:stCondLst>
                                  <p:childTnLst>
                                    <p:animEffect transition="out" filter="blinds(horizontal)">
                                      <p:cBhvr>
                                        <p:cTn id="18" dur="1000"/>
                                        <p:tgtEl>
                                          <p:spTgt spid="156679"/>
                                        </p:tgtEl>
                                      </p:cBhvr>
                                    </p:animEffect>
                                    <p:set>
                                      <p:cBhvr>
                                        <p:cTn id="19" dur="1" fill="hold">
                                          <p:stCondLst>
                                            <p:cond delay="999"/>
                                          </p:stCondLst>
                                        </p:cTn>
                                        <p:tgtEl>
                                          <p:spTgt spid="156679"/>
                                        </p:tgtEl>
                                        <p:attrNameLst>
                                          <p:attrName>style.visibility</p:attrName>
                                        </p:attrNameLst>
                                      </p:cBhvr>
                                      <p:to>
                                        <p:strVal val="hidden"/>
                                      </p:to>
                                    </p:set>
                                  </p:childTnLst>
                                </p:cTn>
                              </p:par>
                              <p:par>
                                <p:cTn id="20" presetID="8" presetClass="exit" presetSubtype="16" fill="hold" nodeType="withEffect">
                                  <p:stCondLst>
                                    <p:cond delay="0"/>
                                  </p:stCondLst>
                                  <p:childTnLst>
                                    <p:animEffect transition="out" filter="diamond(in)">
                                      <p:cBhvr>
                                        <p:cTn id="21" dur="2000"/>
                                        <p:tgtEl>
                                          <p:spTgt spid="156680"/>
                                        </p:tgtEl>
                                      </p:cBhvr>
                                    </p:animEffect>
                                    <p:set>
                                      <p:cBhvr>
                                        <p:cTn id="22" dur="1" fill="hold">
                                          <p:stCondLst>
                                            <p:cond delay="1999"/>
                                          </p:stCondLst>
                                        </p:cTn>
                                        <p:tgtEl>
                                          <p:spTgt spid="156680"/>
                                        </p:tgtEl>
                                        <p:attrNameLst>
                                          <p:attrName>style.visibility</p:attrName>
                                        </p:attrNameLst>
                                      </p:cBhvr>
                                      <p:to>
                                        <p:strVal val="hidden"/>
                                      </p:to>
                                    </p:set>
                                  </p:childTnLst>
                                </p:cTn>
                              </p:par>
                            </p:childTnLst>
                          </p:cTn>
                        </p:par>
                        <p:par>
                          <p:cTn id="23" fill="hold">
                            <p:stCondLst>
                              <p:cond delay="5800"/>
                            </p:stCondLst>
                            <p:childTnLst>
                              <p:par>
                                <p:cTn id="24" presetID="42" presetClass="entr" presetSubtype="0" fill="hold" nodeType="afterEffect">
                                  <p:stCondLst>
                                    <p:cond delay="0"/>
                                  </p:stCondLst>
                                  <p:childTnLst>
                                    <p:set>
                                      <p:cBhvr>
                                        <p:cTn id="25" dur="1" fill="hold">
                                          <p:stCondLst>
                                            <p:cond delay="0"/>
                                          </p:stCondLst>
                                        </p:cTn>
                                        <p:tgtEl>
                                          <p:spTgt spid="156675">
                                            <p:txEl>
                                              <p:pRg st="0" end="0"/>
                                            </p:txEl>
                                          </p:spTgt>
                                        </p:tgtEl>
                                        <p:attrNameLst>
                                          <p:attrName>style.visibility</p:attrName>
                                        </p:attrNameLst>
                                      </p:cBhvr>
                                      <p:to>
                                        <p:strVal val="visible"/>
                                      </p:to>
                                    </p:set>
                                    <p:animEffect transition="in" filter="fade">
                                      <p:cBhvr>
                                        <p:cTn id="26" dur="1000"/>
                                        <p:tgtEl>
                                          <p:spTgt spid="156675">
                                            <p:txEl>
                                              <p:pRg st="0" end="0"/>
                                            </p:txEl>
                                          </p:spTgt>
                                        </p:tgtEl>
                                      </p:cBhvr>
                                    </p:animEffect>
                                    <p:anim calcmode="lin" valueType="num">
                                      <p:cBhvr>
                                        <p:cTn id="27"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6800"/>
                            </p:stCondLst>
                            <p:childTnLst>
                              <p:par>
                                <p:cTn id="30" presetID="20" presetClass="entr" presetSubtype="0" fill="hold" nodeType="afterEffect">
                                  <p:stCondLst>
                                    <p:cond delay="0"/>
                                  </p:stCondLst>
                                  <p:childTnLst>
                                    <p:set>
                                      <p:cBhvr>
                                        <p:cTn id="31" dur="1" fill="hold">
                                          <p:stCondLst>
                                            <p:cond delay="0"/>
                                          </p:stCondLst>
                                        </p:cTn>
                                        <p:tgtEl>
                                          <p:spTgt spid="156681"/>
                                        </p:tgtEl>
                                        <p:attrNameLst>
                                          <p:attrName>style.visibility</p:attrName>
                                        </p:attrNameLst>
                                      </p:cBhvr>
                                      <p:to>
                                        <p:strVal val="visible"/>
                                      </p:to>
                                    </p:set>
                                    <p:animEffect transition="in" filter="wedge">
                                      <p:cBhvr>
                                        <p:cTn id="32" dur="2000"/>
                                        <p:tgtEl>
                                          <p:spTgt spid="156681"/>
                                        </p:tgtEl>
                                      </p:cBhvr>
                                    </p:animEffect>
                                  </p:childTnLst>
                                </p:cTn>
                              </p:par>
                            </p:childTnLst>
                          </p:cTn>
                        </p:par>
                        <p:par>
                          <p:cTn id="33" fill="hold">
                            <p:stCondLst>
                              <p:cond delay="8800"/>
                            </p:stCondLst>
                            <p:childTnLst>
                              <p:par>
                                <p:cTn id="34" presetID="20" presetClass="entr" presetSubtype="0" fill="hold" nodeType="afterEffect">
                                  <p:stCondLst>
                                    <p:cond delay="0"/>
                                  </p:stCondLst>
                                  <p:childTnLst>
                                    <p:set>
                                      <p:cBhvr>
                                        <p:cTn id="35" dur="1" fill="hold">
                                          <p:stCondLst>
                                            <p:cond delay="0"/>
                                          </p:stCondLst>
                                        </p:cTn>
                                        <p:tgtEl>
                                          <p:spTgt spid="156682"/>
                                        </p:tgtEl>
                                        <p:attrNameLst>
                                          <p:attrName>style.visibility</p:attrName>
                                        </p:attrNameLst>
                                      </p:cBhvr>
                                      <p:to>
                                        <p:strVal val="visible"/>
                                      </p:to>
                                    </p:set>
                                    <p:animEffect transition="in" filter="wedge">
                                      <p:cBhvr>
                                        <p:cTn id="36" dur="2000"/>
                                        <p:tgtEl>
                                          <p:spTgt spid="156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9" grpId="0"/>
      <p:bldP spid="156679" grpI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692275" y="274638"/>
            <a:ext cx="5111750" cy="1143000"/>
          </a:xfrm>
        </p:spPr>
        <p:txBody>
          <a:bodyPr/>
          <a:lstStyle/>
          <a:p>
            <a:pPr eaLnBrk="1" hangingPunct="1"/>
            <a:r>
              <a:rPr lang="uk-UA" sz="2800" smtClean="0"/>
              <a:t>Макет житла трипільської культури раннього періоду</a:t>
            </a:r>
            <a:endParaRPr lang="ru-RU" sz="2800" smtClean="0"/>
          </a:p>
        </p:txBody>
      </p:sp>
      <p:pic>
        <p:nvPicPr>
          <p:cNvPr id="20483" name="Picture 12" descr="Hata"/>
          <p:cNvPicPr>
            <a:picLocks noGrp="1" noChangeAspect="1" noChangeArrowheads="1"/>
          </p:cNvPicPr>
          <p:nvPr>
            <p:ph sz="half" idx="1"/>
          </p:nvPr>
        </p:nvPicPr>
        <p:blipFill>
          <a:blip r:embed="rId3" cstate="email"/>
          <a:srcRect/>
          <a:stretch>
            <a:fillRect/>
          </a:stretch>
        </p:blipFill>
        <p:spPr>
          <a:xfrm>
            <a:off x="1663700" y="1412875"/>
            <a:ext cx="4248150" cy="3186113"/>
          </a:xfrm>
          <a:noFill/>
        </p:spPr>
      </p:pic>
      <p:pic>
        <p:nvPicPr>
          <p:cNvPr id="20484" name="Picture 4" descr="06041005e"/>
          <p:cNvPicPr>
            <a:picLocks noGrp="1" noChangeAspect="1" noChangeArrowheads="1"/>
          </p:cNvPicPr>
          <p:nvPr>
            <p:ph idx="4294967295"/>
          </p:nvPr>
        </p:nvPicPr>
        <p:blipFill>
          <a:blip r:embed="rId4" cstate="email"/>
          <a:srcRect/>
          <a:stretch>
            <a:fillRect/>
          </a:stretch>
        </p:blipFill>
        <p:spPr>
          <a:xfrm>
            <a:off x="0" y="0"/>
            <a:ext cx="1622425" cy="6873875"/>
          </a:xfrm>
        </p:spPr>
      </p:pic>
      <p:sp>
        <p:nvSpPr>
          <p:cNvPr id="197637" name="Rectangle 5"/>
          <p:cNvSpPr>
            <a:spLocks noChangeArrowheads="1"/>
          </p:cNvSpPr>
          <p:nvPr/>
        </p:nvSpPr>
        <p:spPr bwMode="auto">
          <a:xfrm>
            <a:off x="1692275" y="4724400"/>
            <a:ext cx="7451725" cy="1916113"/>
          </a:xfrm>
          <a:prstGeom prst="rect">
            <a:avLst/>
          </a:prstGeom>
          <a:noFill/>
          <a:ln w="9525">
            <a:noFill/>
            <a:miter lim="800000"/>
            <a:headEnd/>
            <a:tailEnd/>
          </a:ln>
        </p:spPr>
        <p:txBody>
          <a:bodyPr tIns="0" bIns="0"/>
          <a:lstStyle/>
          <a:p>
            <a:pPr>
              <a:lnSpc>
                <a:spcPct val="80000"/>
              </a:lnSpc>
              <a:spcBef>
                <a:spcPct val="20000"/>
              </a:spcBef>
            </a:pPr>
            <a:r>
              <a:rPr lang="uk-UA" sz="2200"/>
              <a:t>Макет виконано з тих самих будівельних матеріалів, якими користувалися в давнину: дерева, глини, соломи. </a:t>
            </a:r>
          </a:p>
          <a:p>
            <a:pPr>
              <a:lnSpc>
                <a:spcPct val="80000"/>
              </a:lnSpc>
              <a:spcBef>
                <a:spcPct val="20000"/>
              </a:spcBef>
            </a:pPr>
            <a:r>
              <a:rPr lang="uk-UA" sz="2200"/>
              <a:t>Це двоповерховий будинок з двосхилим дахом. </a:t>
            </a:r>
          </a:p>
          <a:p>
            <a:pPr>
              <a:lnSpc>
                <a:spcPct val="80000"/>
              </a:lnSpc>
              <a:spcBef>
                <a:spcPct val="20000"/>
              </a:spcBef>
            </a:pPr>
            <a:r>
              <a:rPr lang="uk-UA" sz="2200"/>
              <a:t>Стіни зроблено з дерева і обмазані глиною з домішкою полови, пофарбовані мінеральною фарбою</a:t>
            </a:r>
          </a:p>
        </p:txBody>
      </p:sp>
      <p:sp>
        <p:nvSpPr>
          <p:cNvPr id="20486" name="Text Box 9"/>
          <p:cNvSpPr txBox="1">
            <a:spLocks noChangeArrowheads="1"/>
          </p:cNvSpPr>
          <p:nvPr/>
        </p:nvSpPr>
        <p:spPr bwMode="auto">
          <a:xfrm>
            <a:off x="3851275" y="4221163"/>
            <a:ext cx="431800" cy="366712"/>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1</a:t>
            </a:r>
            <a:endParaRPr lang="ru-RU" b="1">
              <a:solidFill>
                <a:schemeClr val="bg1"/>
              </a:solidFill>
            </a:endParaRPr>
          </a:p>
        </p:txBody>
      </p:sp>
      <p:pic>
        <p:nvPicPr>
          <p:cNvPr id="20487" name="Picture 16" descr="hata5"/>
          <p:cNvPicPr>
            <a:picLocks noGrp="1" noChangeAspect="1" noChangeArrowheads="1"/>
          </p:cNvPicPr>
          <p:nvPr>
            <p:ph sz="quarter" idx="3"/>
          </p:nvPr>
        </p:nvPicPr>
        <p:blipFill>
          <a:blip r:embed="rId5" cstate="email"/>
          <a:srcRect/>
          <a:stretch>
            <a:fillRect/>
          </a:stretch>
        </p:blipFill>
        <p:spPr>
          <a:xfrm>
            <a:off x="7502525" y="0"/>
            <a:ext cx="1641475" cy="2187575"/>
          </a:xfrm>
          <a:noFill/>
        </p:spPr>
      </p:pic>
      <p:sp>
        <p:nvSpPr>
          <p:cNvPr id="20488" name="Text Box 19"/>
          <p:cNvSpPr txBox="1">
            <a:spLocks noChangeArrowheads="1"/>
          </p:cNvSpPr>
          <p:nvPr/>
        </p:nvSpPr>
        <p:spPr bwMode="auto">
          <a:xfrm>
            <a:off x="6011863" y="1412875"/>
            <a:ext cx="1439862" cy="517525"/>
          </a:xfrm>
          <a:prstGeom prst="rect">
            <a:avLst/>
          </a:prstGeom>
          <a:noFill/>
          <a:ln w="9525">
            <a:noFill/>
            <a:miter lim="800000"/>
            <a:headEnd/>
            <a:tailEnd/>
          </a:ln>
        </p:spPr>
        <p:txBody>
          <a:bodyPr lIns="90000" tIns="46800" rIns="90000" bIns="46800">
            <a:spAutoFit/>
          </a:bodyPr>
          <a:lstStyle/>
          <a:p>
            <a:pPr algn="ctr">
              <a:spcBef>
                <a:spcPct val="50000"/>
              </a:spcBef>
            </a:pPr>
            <a:r>
              <a:rPr lang="uk-UA" sz="1400"/>
              <a:t>Задня стіна </a:t>
            </a:r>
            <a:br>
              <a:rPr lang="uk-UA" sz="1400"/>
            </a:br>
            <a:r>
              <a:rPr lang="uk-UA" sz="1400"/>
              <a:t>з вікнами</a:t>
            </a:r>
            <a:r>
              <a:rPr lang="ru-RU" sz="1400"/>
              <a:t> </a:t>
            </a:r>
          </a:p>
        </p:txBody>
      </p:sp>
      <p:sp>
        <p:nvSpPr>
          <p:cNvPr id="20489" name="Rectangle 22"/>
          <p:cNvSpPr>
            <a:spLocks noChangeArrowheads="1"/>
          </p:cNvSpPr>
          <p:nvPr/>
        </p:nvSpPr>
        <p:spPr bwMode="auto">
          <a:xfrm>
            <a:off x="6156325" y="2565400"/>
            <a:ext cx="2663825" cy="2006600"/>
          </a:xfrm>
          <a:prstGeom prst="rect">
            <a:avLst/>
          </a:prstGeom>
          <a:noFill/>
          <a:ln w="9525">
            <a:noFill/>
            <a:miter lim="800000"/>
            <a:headEnd/>
            <a:tailEnd/>
          </a:ln>
        </p:spPr>
        <p:txBody>
          <a:bodyPr lIns="90000" tIns="46800" rIns="90000" bIns="46800">
            <a:spAutoFit/>
          </a:bodyPr>
          <a:lstStyle/>
          <a:p>
            <a:r>
              <a:rPr lang="uk-UA" sz="1400"/>
              <a:t>Макет створено на підставі реконструкції реального житла, дослідженого археологом,  кандидатом історичних наук </a:t>
            </a:r>
            <a:r>
              <a:rPr lang="uk-UA" sz="1400" b="1"/>
              <a:t/>
            </a:r>
            <a:br>
              <a:rPr lang="uk-UA" sz="1400" b="1"/>
            </a:br>
            <a:r>
              <a:rPr lang="uk-UA" sz="1400" b="1"/>
              <a:t>аталією Бурдо</a:t>
            </a:r>
            <a:r>
              <a:rPr lang="uk-UA" sz="1400"/>
              <a:t> за результатами власних розкопок на поселенні </a:t>
            </a:r>
            <a:br>
              <a:rPr lang="uk-UA" sz="1400"/>
            </a:br>
            <a:r>
              <a:rPr lang="uk-UA" sz="1400"/>
              <a:t>в с.Тимкове Одеської області</a:t>
            </a:r>
            <a:endParaRPr lang="ru-RU"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97634"/>
                                        </p:tgtEl>
                                        <p:attrNameLst>
                                          <p:attrName>style.textDecorationUnderline</p:attrName>
                                        </p:attrNameLst>
                                      </p:cBhvr>
                                      <p:to>
                                        <p:strVal val="true"/>
                                      </p:to>
                                    </p:set>
                                  </p:childTnLst>
                                </p:cTn>
                              </p:par>
                            </p:childTnLst>
                          </p:cTn>
                        </p:par>
                        <p:par>
                          <p:cTn id="7" fill="hold">
                            <p:stCondLst>
                              <p:cond delay="1380"/>
                            </p:stCondLst>
                            <p:childTnLst>
                              <p:par>
                                <p:cTn id="8" presetID="42" presetClass="entr" presetSubtype="0" fill="hold" grpId="0" nodeType="afterEffect">
                                  <p:stCondLst>
                                    <p:cond delay="0"/>
                                  </p:stCondLst>
                                  <p:childTnLst>
                                    <p:set>
                                      <p:cBhvr>
                                        <p:cTn id="9" dur="1" fill="hold">
                                          <p:stCondLst>
                                            <p:cond delay="0"/>
                                          </p:stCondLst>
                                        </p:cTn>
                                        <p:tgtEl>
                                          <p:spTgt spid="197637"/>
                                        </p:tgtEl>
                                        <p:attrNameLst>
                                          <p:attrName>style.visibility</p:attrName>
                                        </p:attrNameLst>
                                      </p:cBhvr>
                                      <p:to>
                                        <p:strVal val="visible"/>
                                      </p:to>
                                    </p:set>
                                    <p:animEffect transition="in" filter="fade">
                                      <p:cBhvr>
                                        <p:cTn id="10" dur="1000"/>
                                        <p:tgtEl>
                                          <p:spTgt spid="197637"/>
                                        </p:tgtEl>
                                      </p:cBhvr>
                                    </p:animEffect>
                                    <p:anim calcmode="lin" valueType="num">
                                      <p:cBhvr>
                                        <p:cTn id="11" dur="1000" fill="hold"/>
                                        <p:tgtEl>
                                          <p:spTgt spid="197637"/>
                                        </p:tgtEl>
                                        <p:attrNameLst>
                                          <p:attrName>ppt_x</p:attrName>
                                        </p:attrNameLst>
                                      </p:cBhvr>
                                      <p:tavLst>
                                        <p:tav tm="0">
                                          <p:val>
                                            <p:strVal val="#ppt_x"/>
                                          </p:val>
                                        </p:tav>
                                        <p:tav tm="100000">
                                          <p:val>
                                            <p:strVal val="#ppt_x"/>
                                          </p:val>
                                        </p:tav>
                                      </p:tavLst>
                                    </p:anim>
                                    <p:anim calcmode="lin" valueType="num">
                                      <p:cBhvr>
                                        <p:cTn id="12" dur="1000" fill="hold"/>
                                        <p:tgtEl>
                                          <p:spTgt spid="197637"/>
                                        </p:tgtEl>
                                        <p:attrNameLst>
                                          <p:attrName>ppt_y</p:attrName>
                                        </p:attrNameLst>
                                      </p:cBhvr>
                                      <p:tavLst>
                                        <p:tav tm="0">
                                          <p:val>
                                            <p:strVal val="#ppt_y+.1"/>
                                          </p:val>
                                        </p:tav>
                                        <p:tav tm="100000">
                                          <p:val>
                                            <p:strVal val="#ppt_y"/>
                                          </p:val>
                                        </p:tav>
                                      </p:tavLst>
                                    </p:anim>
                                  </p:childTnLst>
                                </p:cTn>
                              </p:par>
                            </p:childTnLst>
                          </p:cTn>
                        </p:par>
                        <p:par>
                          <p:cTn id="13" fill="hold">
                            <p:stCondLst>
                              <p:cond delay="2380"/>
                            </p:stCondLst>
                            <p:childTnLst>
                              <p:par>
                                <p:cTn id="14" presetID="3" presetClass="exit" presetSubtype="10" fill="hold" grpId="1" nodeType="afterEffect">
                                  <p:stCondLst>
                                    <p:cond delay="0"/>
                                  </p:stCondLst>
                                  <p:childTnLst>
                                    <p:animEffect transition="out" filter="blinds(horizontal)">
                                      <p:cBhvr>
                                        <p:cTn id="15" dur="1000"/>
                                        <p:tgtEl>
                                          <p:spTgt spid="197637"/>
                                        </p:tgtEl>
                                      </p:cBhvr>
                                    </p:animEffect>
                                    <p:set>
                                      <p:cBhvr>
                                        <p:cTn id="16" dur="1" fill="hold">
                                          <p:stCondLst>
                                            <p:cond delay="999"/>
                                          </p:stCondLst>
                                        </p:cTn>
                                        <p:tgtEl>
                                          <p:spTgt spid="1976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7" grpId="0"/>
      <p:bldP spid="197637" grpI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5" name="Picture 2"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graphicFrame>
        <p:nvGraphicFramePr>
          <p:cNvPr id="184340" name="Organization Chart 20"/>
          <p:cNvGraphicFramePr>
            <a:graphicFrameLocks/>
          </p:cNvGraphicFramePr>
          <p:nvPr>
            <p:ph/>
          </p:nvPr>
        </p:nvGraphicFramePr>
        <p:xfrm>
          <a:off x="1763713" y="620713"/>
          <a:ext cx="6877050" cy="5451475"/>
        </p:xfrm>
        <a:graphic>
          <a:graphicData uri="http://schemas.openxmlformats.org/drawingml/2006/compatibility">
            <com:legacyDrawing xmlns:com="http://schemas.openxmlformats.org/drawingml/2006/compatibility" spid="_x0000_s2050"/>
          </a:graphicData>
        </a:graphic>
      </p:graphicFrame>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84340"/>
                                        </p:tgtEl>
                                        <p:attrNameLst>
                                          <p:attrName>style.visibility</p:attrName>
                                        </p:attrNameLst>
                                      </p:cBhvr>
                                      <p:to>
                                        <p:strVal val="visible"/>
                                      </p:to>
                                    </p:set>
                                    <p:anim calcmode="lin" valueType="num">
                                      <p:cBhvr>
                                        <p:cTn id="7" dur="1000" fill="hold"/>
                                        <p:tgtEl>
                                          <p:spTgt spid="184340"/>
                                        </p:tgtEl>
                                        <p:attrNameLst>
                                          <p:attrName>ppt_x</p:attrName>
                                        </p:attrNameLst>
                                      </p:cBhvr>
                                      <p:tavLst>
                                        <p:tav tm="0">
                                          <p:val>
                                            <p:strVal val="#ppt_x-.2"/>
                                          </p:val>
                                        </p:tav>
                                        <p:tav tm="100000">
                                          <p:val>
                                            <p:strVal val="#ppt_x"/>
                                          </p:val>
                                        </p:tav>
                                      </p:tavLst>
                                    </p:anim>
                                    <p:anim calcmode="lin" valueType="num">
                                      <p:cBhvr>
                                        <p:cTn id="8" dur="1000" fill="hold"/>
                                        <p:tgtEl>
                                          <p:spTgt spid="1843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18434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1763713" y="1844675"/>
            <a:ext cx="3744912" cy="2305050"/>
          </a:xfrm>
          <a:noFill/>
        </p:spPr>
        <p:txBody>
          <a:bodyPr/>
          <a:lstStyle/>
          <a:p>
            <a:pPr marL="361950" indent="-361950" eaLnBrk="1" hangingPunct="1">
              <a:spcBef>
                <a:spcPct val="0"/>
              </a:spcBef>
              <a:buFontTx/>
              <a:buBlip>
                <a:blip r:embed="rId3"/>
              </a:buBlip>
            </a:pPr>
            <a:r>
              <a:rPr lang="uk-UA" sz="2800" smtClean="0"/>
              <a:t>мотичне       </a:t>
            </a:r>
          </a:p>
          <a:p>
            <a:pPr marL="361950" indent="-361950" eaLnBrk="1" hangingPunct="1">
              <a:spcBef>
                <a:spcPct val="0"/>
              </a:spcBef>
              <a:buFontTx/>
              <a:buBlip>
                <a:blip r:embed="rId3"/>
              </a:buBlip>
            </a:pPr>
            <a:r>
              <a:rPr lang="uk-UA" sz="2800" smtClean="0"/>
              <a:t>із застосуванням тяглової сили тварин      </a:t>
            </a:r>
          </a:p>
          <a:p>
            <a:pPr marL="361950" indent="-361950" eaLnBrk="1" hangingPunct="1">
              <a:spcBef>
                <a:spcPct val="0"/>
              </a:spcBef>
              <a:buFontTx/>
              <a:buBlip>
                <a:blip r:embed="rId3"/>
              </a:buBlip>
            </a:pPr>
            <a:r>
              <a:rPr lang="uk-UA" sz="2800" smtClean="0"/>
              <a:t>орне</a:t>
            </a:r>
          </a:p>
        </p:txBody>
      </p:sp>
      <p:pic>
        <p:nvPicPr>
          <p:cNvPr id="21507" name="Picture 3"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sp>
        <p:nvSpPr>
          <p:cNvPr id="130052" name="Rectangle 4"/>
          <p:cNvSpPr>
            <a:spLocks noGrp="1" noChangeArrowheads="1"/>
          </p:cNvSpPr>
          <p:nvPr>
            <p:ph type="title"/>
          </p:nvPr>
        </p:nvSpPr>
        <p:spPr>
          <a:xfrm>
            <a:off x="1692275" y="274638"/>
            <a:ext cx="7200900" cy="850900"/>
          </a:xfrm>
        </p:spPr>
        <p:txBody>
          <a:bodyPr/>
          <a:lstStyle/>
          <a:p>
            <a:pPr eaLnBrk="1" hangingPunct="1"/>
            <a:r>
              <a:rPr lang="uk-UA" sz="4000" smtClean="0">
                <a:solidFill>
                  <a:schemeClr val="tx1"/>
                </a:solidFill>
              </a:rPr>
              <a:t>Рільництво у трипільців</a:t>
            </a:r>
            <a:r>
              <a:rPr lang="uk-UA" smtClean="0">
                <a:solidFill>
                  <a:schemeClr val="tx1"/>
                </a:solidFill>
              </a:rPr>
              <a:t> </a:t>
            </a:r>
            <a:endParaRPr lang="ru-RU" smtClean="0">
              <a:solidFill>
                <a:schemeClr val="tx1"/>
              </a:solidFill>
            </a:endParaRPr>
          </a:p>
        </p:txBody>
      </p:sp>
      <p:pic>
        <p:nvPicPr>
          <p:cNvPr id="130053" name="Picture 5" descr="06021002e"/>
          <p:cNvPicPr>
            <a:picLocks noChangeAspect="1" noChangeArrowheads="1"/>
          </p:cNvPicPr>
          <p:nvPr/>
        </p:nvPicPr>
        <p:blipFill>
          <a:blip r:embed="rId5" cstate="email">
            <a:lum contrast="12000"/>
          </a:blip>
          <a:srcRect/>
          <a:stretch>
            <a:fillRect/>
          </a:stretch>
        </p:blipFill>
        <p:spPr bwMode="auto">
          <a:xfrm>
            <a:off x="5292725" y="1581150"/>
            <a:ext cx="3313113" cy="2743200"/>
          </a:xfrm>
          <a:prstGeom prst="rect">
            <a:avLst/>
          </a:prstGeom>
          <a:noFill/>
          <a:ln w="9525">
            <a:noFill/>
            <a:miter lim="800000"/>
            <a:headEnd/>
            <a:tailEnd/>
          </a:ln>
          <a:effectLst>
            <a:outerShdw dist="107763" dir="13500000" algn="ctr" rotWithShape="0">
              <a:srgbClr val="808080">
                <a:alpha val="50000"/>
              </a:srgbClr>
            </a:outerShdw>
          </a:effectLst>
        </p:spPr>
      </p:pic>
      <p:sp>
        <p:nvSpPr>
          <p:cNvPr id="130054" name="Rectangle 6" descr="Папирус"/>
          <p:cNvSpPr>
            <a:spLocks noChangeArrowheads="1"/>
          </p:cNvSpPr>
          <p:nvPr/>
        </p:nvSpPr>
        <p:spPr bwMode="auto">
          <a:xfrm>
            <a:off x="2195513" y="4378325"/>
            <a:ext cx="6378575" cy="2132013"/>
          </a:xfrm>
          <a:prstGeom prst="rect">
            <a:avLst/>
          </a:prstGeom>
          <a:blipFill dpi="0" rotWithShape="1">
            <a:blip r:embed="rId6" cstate="email"/>
            <a:srcRect/>
            <a:tile tx="0" ty="0" sx="100000" sy="100000" flip="none" algn="tl"/>
          </a:blipFill>
          <a:ln w="9525">
            <a:noFill/>
            <a:miter lim="800000"/>
            <a:headEnd/>
            <a:tailEnd/>
          </a:ln>
        </p:spPr>
        <p:txBody>
          <a:bodyPr lIns="90000" tIns="46800" rIns="90000" bIns="46800" anchor="ctr">
            <a:spAutoFit/>
          </a:bodyPr>
          <a:lstStyle/>
          <a:p>
            <a:pPr algn="ctr"/>
            <a:r>
              <a:rPr lang="uk-UA" sz="2200" b="1" u="sng">
                <a:solidFill>
                  <a:schemeClr val="bg1"/>
                </a:solidFill>
              </a:rPr>
              <a:t>Зображення рала</a:t>
            </a:r>
            <a:r>
              <a:rPr lang="uk-UA" sz="2200" b="1">
                <a:solidFill>
                  <a:schemeClr val="bg1"/>
                </a:solidFill>
              </a:rPr>
              <a:t> на уламку трипільського горщика, знайдене у 2005 на Волині, археологи датують рубежем IV - III тис. до н.е., тобто припускають, що </a:t>
            </a:r>
            <a:r>
              <a:rPr lang="uk-UA" sz="2200" b="1" u="sng">
                <a:solidFill>
                  <a:schemeClr val="bg1"/>
                </a:solidFill>
              </a:rPr>
              <a:t>орне землеробство</a:t>
            </a:r>
            <a:r>
              <a:rPr lang="uk-UA" sz="2200" b="1">
                <a:solidFill>
                  <a:schemeClr val="bg1"/>
                </a:solidFill>
              </a:rPr>
              <a:t> в Україні з'явилося на тисячоріччя раніше, ніж вважали</a:t>
            </a:r>
            <a:r>
              <a:rPr lang="uk-UA" sz="24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500" fill="hold"/>
                                        <p:tgtEl>
                                          <p:spTgt spid="130052"/>
                                        </p:tgtEl>
                                        <p:attrNameLst>
                                          <p:attrName>ppt_w</p:attrName>
                                        </p:attrNameLst>
                                      </p:cBhvr>
                                      <p:tavLst>
                                        <p:tav tm="0">
                                          <p:val>
                                            <p:fltVal val="0"/>
                                          </p:val>
                                        </p:tav>
                                        <p:tav tm="100000">
                                          <p:val>
                                            <p:strVal val="#ppt_w"/>
                                          </p:val>
                                        </p:tav>
                                      </p:tavLst>
                                    </p:anim>
                                    <p:anim calcmode="lin" valueType="num">
                                      <p:cBhvr>
                                        <p:cTn id="8" dur="500" fill="hold"/>
                                        <p:tgtEl>
                                          <p:spTgt spid="13005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0050">
                                            <p:txEl>
                                              <p:pRg st="0" end="0"/>
                                            </p:txEl>
                                          </p:spTgt>
                                        </p:tgtEl>
                                        <p:attrNameLst>
                                          <p:attrName>style.visibility</p:attrName>
                                        </p:attrNameLst>
                                      </p:cBhvr>
                                      <p:to>
                                        <p:strVal val="visible"/>
                                      </p:to>
                                    </p:set>
                                    <p:anim calcmode="lin" valueType="num">
                                      <p:cBhvr>
                                        <p:cTn id="12" dur="500" fill="hold"/>
                                        <p:tgtEl>
                                          <p:spTgt spid="13005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50">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0050">
                                            <p:txEl>
                                              <p:pRg st="1" end="1"/>
                                            </p:txEl>
                                          </p:spTgt>
                                        </p:tgtEl>
                                        <p:attrNameLst>
                                          <p:attrName>style.visibility</p:attrName>
                                        </p:attrNameLst>
                                      </p:cBhvr>
                                      <p:to>
                                        <p:strVal val="visible"/>
                                      </p:to>
                                    </p:set>
                                    <p:anim calcmode="lin" valueType="num">
                                      <p:cBhvr>
                                        <p:cTn id="17" dur="500" fill="hold"/>
                                        <p:tgtEl>
                                          <p:spTgt spid="13005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0050">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30050">
                                            <p:txEl>
                                              <p:pRg st="2" end="2"/>
                                            </p:txEl>
                                          </p:spTgt>
                                        </p:tgtEl>
                                        <p:attrNameLst>
                                          <p:attrName>style.visibility</p:attrName>
                                        </p:attrNameLst>
                                      </p:cBhvr>
                                      <p:to>
                                        <p:strVal val="visible"/>
                                      </p:to>
                                    </p:set>
                                    <p:anim calcmode="lin" valueType="num">
                                      <p:cBhvr>
                                        <p:cTn id="22" dur="500" fill="hold"/>
                                        <p:tgtEl>
                                          <p:spTgt spid="13005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30050">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130053"/>
                                        </p:tgtEl>
                                      </p:cBhvr>
                                    </p:animEffect>
                                    <p:animScale>
                                      <p:cBhvr>
                                        <p:cTn id="27" dur="250" autoRev="1" fill="hold"/>
                                        <p:tgtEl>
                                          <p:spTgt spid="130053"/>
                                        </p:tgtEl>
                                      </p:cBhvr>
                                      <p:by x="105000" y="105000"/>
                                    </p:animScale>
                                  </p:childTnLst>
                                </p:cTn>
                              </p:par>
                            </p:childTnLst>
                          </p:cTn>
                        </p:par>
                        <p:par>
                          <p:cTn id="28" fill="hold">
                            <p:stCondLst>
                              <p:cond delay="2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30054"/>
                                        </p:tgtEl>
                                        <p:attrNameLst>
                                          <p:attrName>style.visibility</p:attrName>
                                        </p:attrNameLst>
                                      </p:cBhvr>
                                      <p:to>
                                        <p:strVal val="visible"/>
                                      </p:to>
                                    </p:set>
                                    <p:anim calcmode="discrete" valueType="clr">
                                      <p:cBhvr override="childStyle">
                                        <p:cTn id="31" dur="80"/>
                                        <p:tgtEl>
                                          <p:spTgt spid="13005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0054"/>
                                        </p:tgtEl>
                                        <p:attrNameLst>
                                          <p:attrName>fillcolor</p:attrName>
                                        </p:attrNameLst>
                                      </p:cBhvr>
                                      <p:tavLst>
                                        <p:tav tm="0">
                                          <p:val>
                                            <p:clrVal>
                                              <a:schemeClr val="accent2"/>
                                            </p:clrVal>
                                          </p:val>
                                        </p:tav>
                                        <p:tav tm="50000">
                                          <p:val>
                                            <p:clrVal>
                                              <a:schemeClr val="hlink"/>
                                            </p:clrVal>
                                          </p:val>
                                        </p:tav>
                                      </p:tavLst>
                                    </p:anim>
                                    <p:set>
                                      <p:cBhvr>
                                        <p:cTn id="33" dur="80"/>
                                        <p:tgtEl>
                                          <p:spTgt spid="130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P spid="130052" grpId="0"/>
      <p:bldP spid="13005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xfrm>
            <a:off x="1763713" y="274638"/>
            <a:ext cx="6923087" cy="1143000"/>
          </a:xfrm>
        </p:spPr>
        <p:txBody>
          <a:bodyPr/>
          <a:lstStyle/>
          <a:p>
            <a:pPr eaLnBrk="1" hangingPunct="1"/>
            <a:r>
              <a:rPr lang="uk-UA" sz="4000" smtClean="0">
                <a:solidFill>
                  <a:schemeClr val="tx1"/>
                </a:solidFill>
              </a:rPr>
              <a:t>Рільництво у трипільців </a:t>
            </a:r>
            <a:endParaRPr lang="ru-RU" sz="4000" smtClean="0">
              <a:solidFill>
                <a:schemeClr val="tx1"/>
              </a:solidFill>
            </a:endParaRPr>
          </a:p>
        </p:txBody>
      </p:sp>
      <p:sp>
        <p:nvSpPr>
          <p:cNvPr id="161804" name="Rectangle 12"/>
          <p:cNvSpPr>
            <a:spLocks noGrp="1" noChangeArrowheads="1"/>
          </p:cNvSpPr>
          <p:nvPr>
            <p:ph type="body" sz="half" idx="1"/>
          </p:nvPr>
        </p:nvSpPr>
        <p:spPr>
          <a:xfrm>
            <a:off x="1763713" y="1341438"/>
            <a:ext cx="4464050" cy="5111750"/>
          </a:xfrm>
        </p:spPr>
        <p:txBody>
          <a:bodyPr/>
          <a:lstStyle/>
          <a:p>
            <a:pPr eaLnBrk="1" hangingPunct="1">
              <a:lnSpc>
                <a:spcPct val="80000"/>
              </a:lnSpc>
              <a:buFontTx/>
              <a:buBlip>
                <a:blip r:embed="rId3"/>
              </a:buBlip>
            </a:pPr>
            <a:r>
              <a:rPr lang="uk-UA" sz="2300" smtClean="0"/>
              <a:t>Сіяли ячмінь, просо, пшеницю, вирощували садово-городні культури, льон</a:t>
            </a:r>
            <a:r>
              <a:rPr lang="ru-RU" sz="2300" smtClean="0"/>
              <a:t> </a:t>
            </a:r>
            <a:endParaRPr lang="uk-UA" sz="2300" smtClean="0"/>
          </a:p>
          <a:p>
            <a:pPr eaLnBrk="1" hangingPunct="1">
              <a:lnSpc>
                <a:spcPct val="80000"/>
              </a:lnSpc>
              <a:buFontTx/>
              <a:buBlip>
                <a:blip r:embed="rId3"/>
              </a:buBlip>
            </a:pPr>
            <a:r>
              <a:rPr lang="uk-UA" sz="2300" smtClean="0"/>
              <a:t>Ріллю обробляли дерев'яною мотикою з кам'яним чи кістяним наконечником, пізніше — ралом</a:t>
            </a:r>
          </a:p>
          <a:p>
            <a:pPr eaLnBrk="1" hangingPunct="1">
              <a:lnSpc>
                <a:spcPct val="80000"/>
              </a:lnSpc>
              <a:buFontTx/>
              <a:buBlip>
                <a:blip r:embed="rId3"/>
              </a:buBlip>
            </a:pPr>
            <a:r>
              <a:rPr lang="uk-UA" sz="2300" smtClean="0"/>
              <a:t>Збіжжя жали серпами: кістяними </a:t>
            </a:r>
            <a:r>
              <a:rPr lang="ru-RU" sz="2300" smtClean="0"/>
              <a:t>із крем'яними вкладишами </a:t>
            </a:r>
            <a:r>
              <a:rPr lang="uk-UA" sz="2300" smtClean="0"/>
              <a:t>або крем'яними</a:t>
            </a:r>
            <a:endParaRPr lang="ru-RU" sz="2300" smtClean="0"/>
          </a:p>
          <a:p>
            <a:pPr eaLnBrk="1" hangingPunct="1">
              <a:lnSpc>
                <a:spcPct val="80000"/>
              </a:lnSpc>
              <a:buFontTx/>
              <a:buBlip>
                <a:blip r:embed="rId3"/>
              </a:buBlip>
            </a:pPr>
            <a:r>
              <a:rPr lang="uk-UA" sz="2300" smtClean="0"/>
              <a:t>Зерно на борошно мололи кам'яними зернотерками (жорнами)</a:t>
            </a:r>
          </a:p>
          <a:p>
            <a:pPr eaLnBrk="1" hangingPunct="1">
              <a:lnSpc>
                <a:spcPct val="80000"/>
              </a:lnSpc>
              <a:buFontTx/>
              <a:buBlip>
                <a:blip r:embed="rId3"/>
              </a:buBlip>
            </a:pPr>
            <a:r>
              <a:rPr lang="uk-UA" sz="2300" smtClean="0"/>
              <a:t>Розводили велику і дрібну рогату худобу, коней, свиней</a:t>
            </a:r>
            <a:endParaRPr lang="ru-RU" sz="2300" smtClean="0"/>
          </a:p>
        </p:txBody>
      </p:sp>
      <p:pic>
        <p:nvPicPr>
          <p:cNvPr id="22532" name="Picture 3"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pic>
        <p:nvPicPr>
          <p:cNvPr id="161812" name="Picture 20" descr="ru4-2-s">
            <a:hlinkClick r:id="rId5"/>
          </p:cNvPr>
          <p:cNvPicPr>
            <a:picLocks noGrp="1" noChangeAspect="1" noChangeArrowheads="1"/>
          </p:cNvPicPr>
          <p:nvPr>
            <p:ph sz="quarter" idx="3"/>
          </p:nvPr>
        </p:nvPicPr>
        <p:blipFill>
          <a:blip r:embed="rId6" cstate="email"/>
          <a:srcRect/>
          <a:stretch>
            <a:fillRect/>
          </a:stretch>
        </p:blipFill>
        <p:spPr>
          <a:xfrm>
            <a:off x="6870700" y="1196975"/>
            <a:ext cx="2273300" cy="2303463"/>
          </a:xfrm>
        </p:spPr>
      </p:pic>
      <p:pic>
        <p:nvPicPr>
          <p:cNvPr id="161814" name="Picture 22" descr="ru4-4-s">
            <a:hlinkClick r:id="rId7"/>
          </p:cNvPr>
          <p:cNvPicPr>
            <a:picLocks noChangeAspect="1" noChangeArrowheads="1"/>
          </p:cNvPicPr>
          <p:nvPr/>
        </p:nvPicPr>
        <p:blipFill>
          <a:blip r:embed="rId8" cstate="email"/>
          <a:srcRect/>
          <a:stretch>
            <a:fillRect/>
          </a:stretch>
        </p:blipFill>
        <p:spPr bwMode="auto">
          <a:xfrm>
            <a:off x="5940425" y="3103563"/>
            <a:ext cx="1584325" cy="1373187"/>
          </a:xfrm>
          <a:prstGeom prst="rect">
            <a:avLst/>
          </a:prstGeom>
          <a:noFill/>
          <a:ln w="9525">
            <a:noFill/>
            <a:miter lim="800000"/>
            <a:headEnd/>
            <a:tailEnd/>
          </a:ln>
        </p:spPr>
      </p:pic>
      <p:pic>
        <p:nvPicPr>
          <p:cNvPr id="161810" name="Picture 18" descr="ru4-3-s">
            <a:hlinkClick r:id="rId9"/>
          </p:cNvPr>
          <p:cNvPicPr>
            <a:picLocks noGrp="1" noChangeAspect="1" noChangeArrowheads="1"/>
          </p:cNvPicPr>
          <p:nvPr>
            <p:ph sz="quarter" idx="2"/>
          </p:nvPr>
        </p:nvPicPr>
        <p:blipFill>
          <a:blip r:embed="rId10" cstate="email"/>
          <a:srcRect/>
          <a:stretch>
            <a:fillRect/>
          </a:stretch>
        </p:blipFill>
        <p:spPr>
          <a:xfrm>
            <a:off x="7177088" y="4365625"/>
            <a:ext cx="1966912" cy="2492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p:cTn id="7" dur="500" fill="hold"/>
                                        <p:tgtEl>
                                          <p:spTgt spid="161796"/>
                                        </p:tgtEl>
                                        <p:attrNameLst>
                                          <p:attrName>ppt_w</p:attrName>
                                        </p:attrNameLst>
                                      </p:cBhvr>
                                      <p:tavLst>
                                        <p:tav tm="0">
                                          <p:val>
                                            <p:fltVal val="0"/>
                                          </p:val>
                                        </p:tav>
                                        <p:tav tm="100000">
                                          <p:val>
                                            <p:strVal val="#ppt_w"/>
                                          </p:val>
                                        </p:tav>
                                      </p:tavLst>
                                    </p:anim>
                                    <p:anim calcmode="lin" valueType="num">
                                      <p:cBhvr>
                                        <p:cTn id="8" dur="500" fill="hold"/>
                                        <p:tgtEl>
                                          <p:spTgt spid="1617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1804">
                                            <p:txEl>
                                              <p:pRg st="0" end="0"/>
                                            </p:txEl>
                                          </p:spTgt>
                                        </p:tgtEl>
                                        <p:attrNameLst>
                                          <p:attrName>style.visibility</p:attrName>
                                        </p:attrNameLst>
                                      </p:cBhvr>
                                      <p:to>
                                        <p:strVal val="visible"/>
                                      </p:to>
                                    </p:set>
                                    <p:anim calcmode="lin" valueType="num">
                                      <p:cBhvr>
                                        <p:cTn id="12" dur="500" fill="hold"/>
                                        <p:tgtEl>
                                          <p:spTgt spid="16180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180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161812"/>
                                        </p:tgtEl>
                                        <p:attrNameLst>
                                          <p:attrName>style.visibility</p:attrName>
                                        </p:attrNameLst>
                                      </p:cBhvr>
                                      <p:to>
                                        <p:strVal val="visible"/>
                                      </p:to>
                                    </p:set>
                                    <p:animEffect transition="in" filter="wedge">
                                      <p:cBhvr>
                                        <p:cTn id="17" dur="2000"/>
                                        <p:tgtEl>
                                          <p:spTgt spid="161812"/>
                                        </p:tgtEl>
                                      </p:cBhvr>
                                    </p:animEffect>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161804">
                                            <p:txEl>
                                              <p:pRg st="1" end="1"/>
                                            </p:txEl>
                                          </p:spTgt>
                                        </p:tgtEl>
                                        <p:attrNameLst>
                                          <p:attrName>style.visibility</p:attrName>
                                        </p:attrNameLst>
                                      </p:cBhvr>
                                      <p:to>
                                        <p:strVal val="visible"/>
                                      </p:to>
                                    </p:set>
                                    <p:anim calcmode="lin" valueType="num">
                                      <p:cBhvr>
                                        <p:cTn id="21" dur="500" fill="hold"/>
                                        <p:tgtEl>
                                          <p:spTgt spid="16180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61804">
                                            <p:txEl>
                                              <p:pRg st="1" end="1"/>
                                            </p:txEl>
                                          </p:spTgt>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3" presetClass="entr" presetSubtype="16" fill="hold" nodeType="afterEffect">
                                  <p:stCondLst>
                                    <p:cond delay="0"/>
                                  </p:stCondLst>
                                  <p:childTnLst>
                                    <p:set>
                                      <p:cBhvr>
                                        <p:cTn id="25" dur="1" fill="hold">
                                          <p:stCondLst>
                                            <p:cond delay="0"/>
                                          </p:stCondLst>
                                        </p:cTn>
                                        <p:tgtEl>
                                          <p:spTgt spid="161804">
                                            <p:txEl>
                                              <p:pRg st="2" end="2"/>
                                            </p:txEl>
                                          </p:spTgt>
                                        </p:tgtEl>
                                        <p:attrNameLst>
                                          <p:attrName>style.visibility</p:attrName>
                                        </p:attrNameLst>
                                      </p:cBhvr>
                                      <p:to>
                                        <p:strVal val="visible"/>
                                      </p:to>
                                    </p:set>
                                    <p:anim calcmode="lin" valueType="num">
                                      <p:cBhvr>
                                        <p:cTn id="26" dur="500" fill="hold"/>
                                        <p:tgtEl>
                                          <p:spTgt spid="16180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61804">
                                            <p:txEl>
                                              <p:pRg st="2" end="2"/>
                                            </p:txEl>
                                          </p:spTgt>
                                        </p:tgtEl>
                                        <p:attrNameLst>
                                          <p:attrName>ppt_h</p:attrName>
                                        </p:attrNameLst>
                                      </p:cBhvr>
                                      <p:tavLst>
                                        <p:tav tm="0">
                                          <p:val>
                                            <p:fltVal val="0"/>
                                          </p:val>
                                        </p:tav>
                                        <p:tav tm="100000">
                                          <p:val>
                                            <p:strVal val="#ppt_h"/>
                                          </p:val>
                                        </p:tav>
                                      </p:tavLst>
                                    </p:anim>
                                  </p:childTnLst>
                                </p:cTn>
                              </p:par>
                            </p:childTnLst>
                          </p:cTn>
                        </p:par>
                        <p:par>
                          <p:cTn id="28" fill="hold">
                            <p:stCondLst>
                              <p:cond delay="4000"/>
                            </p:stCondLst>
                            <p:childTnLst>
                              <p:par>
                                <p:cTn id="29" presetID="20" presetClass="entr" presetSubtype="0" fill="hold" nodeType="afterEffect">
                                  <p:stCondLst>
                                    <p:cond delay="0"/>
                                  </p:stCondLst>
                                  <p:childTnLst>
                                    <p:set>
                                      <p:cBhvr>
                                        <p:cTn id="30" dur="1" fill="hold">
                                          <p:stCondLst>
                                            <p:cond delay="0"/>
                                          </p:stCondLst>
                                        </p:cTn>
                                        <p:tgtEl>
                                          <p:spTgt spid="161810"/>
                                        </p:tgtEl>
                                        <p:attrNameLst>
                                          <p:attrName>style.visibility</p:attrName>
                                        </p:attrNameLst>
                                      </p:cBhvr>
                                      <p:to>
                                        <p:strVal val="visible"/>
                                      </p:to>
                                    </p:set>
                                    <p:animEffect transition="in" filter="wedge">
                                      <p:cBhvr>
                                        <p:cTn id="31" dur="2000"/>
                                        <p:tgtEl>
                                          <p:spTgt spid="161810"/>
                                        </p:tgtEl>
                                      </p:cBhvr>
                                    </p:animEffect>
                                  </p:childTnLst>
                                </p:cTn>
                              </p:par>
                            </p:childTnLst>
                          </p:cTn>
                        </p:par>
                        <p:par>
                          <p:cTn id="32" fill="hold">
                            <p:stCondLst>
                              <p:cond delay="6000"/>
                            </p:stCondLst>
                            <p:childTnLst>
                              <p:par>
                                <p:cTn id="33" presetID="23" presetClass="entr" presetSubtype="16" fill="hold" nodeType="afterEffect">
                                  <p:stCondLst>
                                    <p:cond delay="0"/>
                                  </p:stCondLst>
                                  <p:childTnLst>
                                    <p:set>
                                      <p:cBhvr>
                                        <p:cTn id="34" dur="1" fill="hold">
                                          <p:stCondLst>
                                            <p:cond delay="0"/>
                                          </p:stCondLst>
                                        </p:cTn>
                                        <p:tgtEl>
                                          <p:spTgt spid="161804">
                                            <p:txEl>
                                              <p:pRg st="3" end="3"/>
                                            </p:txEl>
                                          </p:spTgt>
                                        </p:tgtEl>
                                        <p:attrNameLst>
                                          <p:attrName>style.visibility</p:attrName>
                                        </p:attrNameLst>
                                      </p:cBhvr>
                                      <p:to>
                                        <p:strVal val="visible"/>
                                      </p:to>
                                    </p:set>
                                    <p:anim calcmode="lin" valueType="num">
                                      <p:cBhvr>
                                        <p:cTn id="35" dur="500" fill="hold"/>
                                        <p:tgtEl>
                                          <p:spTgt spid="16180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61804">
                                            <p:txEl>
                                              <p:pRg st="3" end="3"/>
                                            </p:txEl>
                                          </p:spTgt>
                                        </p:tgtEl>
                                        <p:attrNameLst>
                                          <p:attrName>ppt_h</p:attrName>
                                        </p:attrNameLst>
                                      </p:cBhvr>
                                      <p:tavLst>
                                        <p:tav tm="0">
                                          <p:val>
                                            <p:fltVal val="0"/>
                                          </p:val>
                                        </p:tav>
                                        <p:tav tm="100000">
                                          <p:val>
                                            <p:strVal val="#ppt_h"/>
                                          </p:val>
                                        </p:tav>
                                      </p:tavLst>
                                    </p:anim>
                                  </p:childTnLst>
                                </p:cTn>
                              </p:par>
                            </p:childTnLst>
                          </p:cTn>
                        </p:par>
                        <p:par>
                          <p:cTn id="37" fill="hold">
                            <p:stCondLst>
                              <p:cond delay="6500"/>
                            </p:stCondLst>
                            <p:childTnLst>
                              <p:par>
                                <p:cTn id="38" presetID="20" presetClass="entr" presetSubtype="0" fill="hold" nodeType="afterEffect">
                                  <p:stCondLst>
                                    <p:cond delay="0"/>
                                  </p:stCondLst>
                                  <p:childTnLst>
                                    <p:set>
                                      <p:cBhvr>
                                        <p:cTn id="39" dur="1" fill="hold">
                                          <p:stCondLst>
                                            <p:cond delay="0"/>
                                          </p:stCondLst>
                                        </p:cTn>
                                        <p:tgtEl>
                                          <p:spTgt spid="161814"/>
                                        </p:tgtEl>
                                        <p:attrNameLst>
                                          <p:attrName>style.visibility</p:attrName>
                                        </p:attrNameLst>
                                      </p:cBhvr>
                                      <p:to>
                                        <p:strVal val="visible"/>
                                      </p:to>
                                    </p:set>
                                    <p:animEffect transition="in" filter="wedge">
                                      <p:cBhvr>
                                        <p:cTn id="40" dur="2000"/>
                                        <p:tgtEl>
                                          <p:spTgt spid="161814"/>
                                        </p:tgtEl>
                                      </p:cBhvr>
                                    </p:animEffect>
                                  </p:childTnLst>
                                </p:cTn>
                              </p:par>
                            </p:childTnLst>
                          </p:cTn>
                        </p:par>
                        <p:par>
                          <p:cTn id="41" fill="hold">
                            <p:stCondLst>
                              <p:cond delay="8500"/>
                            </p:stCondLst>
                            <p:childTnLst>
                              <p:par>
                                <p:cTn id="42" presetID="23" presetClass="entr" presetSubtype="16" fill="hold" nodeType="afterEffect">
                                  <p:stCondLst>
                                    <p:cond delay="0"/>
                                  </p:stCondLst>
                                  <p:childTnLst>
                                    <p:set>
                                      <p:cBhvr>
                                        <p:cTn id="43" dur="1" fill="hold">
                                          <p:stCondLst>
                                            <p:cond delay="0"/>
                                          </p:stCondLst>
                                        </p:cTn>
                                        <p:tgtEl>
                                          <p:spTgt spid="161804">
                                            <p:txEl>
                                              <p:pRg st="4" end="4"/>
                                            </p:txEl>
                                          </p:spTgt>
                                        </p:tgtEl>
                                        <p:attrNameLst>
                                          <p:attrName>style.visibility</p:attrName>
                                        </p:attrNameLst>
                                      </p:cBhvr>
                                      <p:to>
                                        <p:strVal val="visible"/>
                                      </p:to>
                                    </p:set>
                                    <p:anim calcmode="lin" valueType="num">
                                      <p:cBhvr>
                                        <p:cTn id="44" dur="500" fill="hold"/>
                                        <p:tgtEl>
                                          <p:spTgt spid="161804">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6180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8" descr="керамика_духов свит"/>
          <p:cNvPicPr>
            <a:picLocks noChangeAspect="1" noChangeArrowheads="1"/>
          </p:cNvPicPr>
          <p:nvPr/>
        </p:nvPicPr>
        <p:blipFill>
          <a:blip r:embed="rId3" cstate="email"/>
          <a:srcRect/>
          <a:stretch>
            <a:fillRect/>
          </a:stretch>
        </p:blipFill>
        <p:spPr bwMode="auto">
          <a:xfrm>
            <a:off x="0" y="2670175"/>
            <a:ext cx="1690688" cy="1690688"/>
          </a:xfrm>
          <a:prstGeom prst="rect">
            <a:avLst/>
          </a:prstGeom>
          <a:noFill/>
          <a:ln w="9525">
            <a:noFill/>
            <a:miter lim="800000"/>
            <a:headEnd/>
            <a:tailEnd/>
          </a:ln>
        </p:spPr>
      </p:pic>
      <p:sp>
        <p:nvSpPr>
          <p:cNvPr id="149511" name="Rectangle 7"/>
          <p:cNvSpPr>
            <a:spLocks noChangeArrowheads="1"/>
          </p:cNvSpPr>
          <p:nvPr/>
        </p:nvSpPr>
        <p:spPr bwMode="auto">
          <a:xfrm>
            <a:off x="3851275" y="3789363"/>
            <a:ext cx="2014538" cy="396875"/>
          </a:xfrm>
          <a:prstGeom prst="rect">
            <a:avLst/>
          </a:prstGeom>
          <a:noFill/>
          <a:ln w="9525">
            <a:noFill/>
            <a:miter lim="800000"/>
            <a:headEnd/>
            <a:tailEnd/>
          </a:ln>
        </p:spPr>
        <p:txBody>
          <a:bodyPr lIns="90000" tIns="46800" rIns="90000" bIns="46800">
            <a:spAutoFit/>
          </a:bodyPr>
          <a:lstStyle/>
          <a:p>
            <a:pPr algn="r"/>
            <a:r>
              <a:rPr lang="uk-UA" sz="2000" i="1"/>
              <a:t>Борис Олійник</a:t>
            </a:r>
            <a:r>
              <a:rPr lang="uk-UA"/>
              <a:t> </a:t>
            </a:r>
          </a:p>
        </p:txBody>
      </p:sp>
      <p:pic>
        <p:nvPicPr>
          <p:cNvPr id="149514" name="Picture 10" descr="osh1фото Олега Шрамка календар1"/>
          <p:cNvPicPr>
            <a:picLocks noChangeAspect="1" noChangeArrowheads="1"/>
          </p:cNvPicPr>
          <p:nvPr/>
        </p:nvPicPr>
        <p:blipFill>
          <a:blip r:embed="rId4" cstate="email"/>
          <a:srcRect/>
          <a:stretch>
            <a:fillRect/>
          </a:stretch>
        </p:blipFill>
        <p:spPr bwMode="auto">
          <a:xfrm>
            <a:off x="5795963" y="41275"/>
            <a:ext cx="3286125" cy="2373313"/>
          </a:xfrm>
          <a:prstGeom prst="rect">
            <a:avLst/>
          </a:prstGeom>
          <a:noFill/>
          <a:effectLst>
            <a:outerShdw dist="107763" dir="8100000" algn="ctr" rotWithShape="0">
              <a:srgbClr val="808080">
                <a:alpha val="50000"/>
              </a:srgbClr>
            </a:outerShdw>
          </a:effectLst>
        </p:spPr>
      </p:pic>
      <p:pic>
        <p:nvPicPr>
          <p:cNvPr id="7173" name="Picture 15" descr="На головну"/>
          <p:cNvPicPr>
            <a:picLocks noChangeAspect="1" noChangeArrowheads="1"/>
          </p:cNvPicPr>
          <p:nvPr/>
        </p:nvPicPr>
        <p:blipFill>
          <a:blip r:embed="rId5" cstate="email"/>
          <a:srcRect/>
          <a:stretch>
            <a:fillRect/>
          </a:stretch>
        </p:blipFill>
        <p:spPr bwMode="auto">
          <a:xfrm>
            <a:off x="-7938" y="5300663"/>
            <a:ext cx="1692276" cy="1763712"/>
          </a:xfrm>
          <a:prstGeom prst="rect">
            <a:avLst/>
          </a:prstGeom>
          <a:noFill/>
          <a:ln w="9525">
            <a:noFill/>
            <a:miter lim="800000"/>
            <a:headEnd/>
            <a:tailEnd/>
          </a:ln>
        </p:spPr>
      </p:pic>
      <p:pic>
        <p:nvPicPr>
          <p:cNvPr id="149520" name="Picture 16" descr="t10 раскопки"/>
          <p:cNvPicPr>
            <a:picLocks noChangeAspect="1" noChangeArrowheads="1"/>
          </p:cNvPicPr>
          <p:nvPr/>
        </p:nvPicPr>
        <p:blipFill>
          <a:blip r:embed="rId6" cstate="email"/>
          <a:srcRect/>
          <a:stretch>
            <a:fillRect/>
          </a:stretch>
        </p:blipFill>
        <p:spPr bwMode="auto">
          <a:xfrm>
            <a:off x="1736725" y="4441825"/>
            <a:ext cx="3160713" cy="2425700"/>
          </a:xfrm>
          <a:prstGeom prst="rect">
            <a:avLst/>
          </a:prstGeom>
          <a:noFill/>
          <a:effectLst>
            <a:outerShdw dist="107763" dir="18900000" algn="ctr" rotWithShape="0">
              <a:srgbClr val="808080">
                <a:alpha val="50000"/>
              </a:srgbClr>
            </a:outerShdw>
          </a:effectLst>
        </p:spPr>
      </p:pic>
      <p:sp>
        <p:nvSpPr>
          <p:cNvPr id="149510" name="Rectangle 6"/>
          <p:cNvSpPr>
            <a:spLocks noChangeArrowheads="1"/>
          </p:cNvSpPr>
          <p:nvPr/>
        </p:nvSpPr>
        <p:spPr bwMode="auto">
          <a:xfrm>
            <a:off x="1692275" y="1379538"/>
            <a:ext cx="4392613" cy="2289175"/>
          </a:xfrm>
          <a:prstGeom prst="rect">
            <a:avLst/>
          </a:prstGeom>
          <a:noFill/>
          <a:ln w="9525">
            <a:noFill/>
            <a:miter lim="800000"/>
            <a:headEnd/>
            <a:tailEnd/>
          </a:ln>
        </p:spPr>
        <p:txBody>
          <a:bodyPr lIns="90000" tIns="46800" rIns="90000" bIns="46800" anchor="ctr">
            <a:spAutoFit/>
          </a:bodyPr>
          <a:lstStyle/>
          <a:p>
            <a:r>
              <a:rPr lang="uk-UA" b="1">
                <a:latin typeface="Century Gothic" pitchFamily="34" charset="0"/>
              </a:rPr>
              <a:t>Ми тут жили ще до часів потопу. </a:t>
            </a:r>
            <a:br>
              <a:rPr lang="uk-UA" b="1">
                <a:latin typeface="Century Gothic" pitchFamily="34" charset="0"/>
              </a:rPr>
            </a:br>
            <a:r>
              <a:rPr lang="uk-UA" b="1">
                <a:latin typeface="Century Gothic" pitchFamily="34" charset="0"/>
              </a:rPr>
              <a:t>Наш корінь у земну вростає вісь. </a:t>
            </a:r>
            <a:br>
              <a:rPr lang="uk-UA" b="1">
                <a:latin typeface="Century Gothic" pitchFamily="34" charset="0"/>
              </a:rPr>
            </a:br>
            <a:r>
              <a:rPr lang="uk-UA" b="1">
                <a:latin typeface="Century Gothic" pitchFamily="34" charset="0"/>
              </a:rPr>
              <a:t>І перше, ніж учити нас, Європо, </a:t>
            </a:r>
            <a:br>
              <a:rPr lang="uk-UA" b="1">
                <a:latin typeface="Century Gothic" pitchFamily="34" charset="0"/>
              </a:rPr>
            </a:br>
            <a:r>
              <a:rPr lang="uk-UA" b="1">
                <a:latin typeface="Century Gothic" pitchFamily="34" charset="0"/>
              </a:rPr>
              <a:t>На себе ліпше збоку подивись. </a:t>
            </a:r>
            <a:br>
              <a:rPr lang="uk-UA" b="1">
                <a:latin typeface="Century Gothic" pitchFamily="34" charset="0"/>
              </a:rPr>
            </a:br>
            <a:r>
              <a:rPr lang="uk-UA" b="1">
                <a:latin typeface="Century Gothic" pitchFamily="34" charset="0"/>
              </a:rPr>
              <a:t>Ти нас озвала хутором пихато. </a:t>
            </a:r>
            <a:br>
              <a:rPr lang="uk-UA" b="1">
                <a:latin typeface="Century Gothic" pitchFamily="34" charset="0"/>
              </a:rPr>
            </a:br>
            <a:r>
              <a:rPr lang="uk-UA" b="1">
                <a:latin typeface="Century Gothic" pitchFamily="34" charset="0"/>
              </a:rPr>
              <a:t>Облиш: твій посміх нам не допече, </a:t>
            </a:r>
            <a:br>
              <a:rPr lang="uk-UA" b="1">
                <a:latin typeface="Century Gothic" pitchFamily="34" charset="0"/>
              </a:rPr>
            </a:br>
            <a:r>
              <a:rPr lang="uk-UA" b="1">
                <a:latin typeface="Century Gothic" pitchFamily="34" charset="0"/>
              </a:rPr>
              <a:t>Бо ми тоді вже побілили Хату, </a:t>
            </a:r>
            <a:br>
              <a:rPr lang="uk-UA" b="1">
                <a:latin typeface="Century Gothic" pitchFamily="34" charset="0"/>
              </a:rPr>
            </a:br>
            <a:r>
              <a:rPr lang="uk-UA" b="1">
                <a:latin typeface="Century Gothic" pitchFamily="34" charset="0"/>
              </a:rPr>
              <a:t>Як ти іще не вийшла із печер.</a:t>
            </a:r>
            <a:r>
              <a:rPr lang="uk-UA" i="1"/>
              <a:t> </a:t>
            </a:r>
            <a:endParaRPr lang="uk-UA"/>
          </a:p>
        </p:txBody>
      </p:sp>
      <p:pic>
        <p:nvPicPr>
          <p:cNvPr id="7176" name="Picture 12" descr="06052504_2"/>
          <p:cNvPicPr>
            <a:picLocks noChangeAspect="1" noChangeArrowheads="1"/>
          </p:cNvPicPr>
          <p:nvPr/>
        </p:nvPicPr>
        <p:blipFill>
          <a:blip r:embed="rId7" cstate="email"/>
          <a:srcRect/>
          <a:stretch>
            <a:fillRect/>
          </a:stretch>
        </p:blipFill>
        <p:spPr bwMode="auto">
          <a:xfrm>
            <a:off x="0" y="4319588"/>
            <a:ext cx="1692275" cy="981075"/>
          </a:xfrm>
          <a:prstGeom prst="rect">
            <a:avLst/>
          </a:prstGeom>
          <a:noFill/>
          <a:ln w="9525">
            <a:noFill/>
            <a:miter lim="800000"/>
            <a:headEnd/>
            <a:tailEnd/>
          </a:ln>
        </p:spPr>
      </p:pic>
      <p:pic>
        <p:nvPicPr>
          <p:cNvPr id="7177" name="Picture 11" descr="06052504_1"/>
          <p:cNvPicPr>
            <a:picLocks noChangeAspect="1" noChangeArrowheads="1"/>
          </p:cNvPicPr>
          <p:nvPr/>
        </p:nvPicPr>
        <p:blipFill>
          <a:blip r:embed="rId8" cstate="email"/>
          <a:srcRect/>
          <a:stretch>
            <a:fillRect/>
          </a:stretch>
        </p:blipFill>
        <p:spPr bwMode="auto">
          <a:xfrm>
            <a:off x="0" y="1462088"/>
            <a:ext cx="1692275" cy="1271587"/>
          </a:xfrm>
          <a:prstGeom prst="rect">
            <a:avLst/>
          </a:prstGeom>
          <a:noFill/>
          <a:ln w="9525">
            <a:noFill/>
            <a:miter lim="800000"/>
            <a:headEnd/>
            <a:tailEnd/>
          </a:ln>
        </p:spPr>
      </p:pic>
      <p:pic>
        <p:nvPicPr>
          <p:cNvPr id="7178" name="Picture 8" descr="TRYPILIA_rеверс монети"/>
          <p:cNvPicPr>
            <a:picLocks noChangeAspect="1" noChangeArrowheads="1"/>
          </p:cNvPicPr>
          <p:nvPr/>
        </p:nvPicPr>
        <p:blipFill>
          <a:blip r:embed="rId9" cstate="email"/>
          <a:srcRect/>
          <a:stretch>
            <a:fillRect/>
          </a:stretch>
        </p:blipFill>
        <p:spPr bwMode="auto">
          <a:xfrm>
            <a:off x="0" y="11113"/>
            <a:ext cx="1692275" cy="1631950"/>
          </a:xfrm>
          <a:prstGeom prst="rect">
            <a:avLst/>
          </a:prstGeom>
          <a:noFill/>
          <a:ln w="9525">
            <a:noFill/>
            <a:miter lim="800000"/>
            <a:headEnd/>
            <a:tailEnd/>
          </a:ln>
        </p:spPr>
      </p:pic>
      <p:pic>
        <p:nvPicPr>
          <p:cNvPr id="149525" name="Picture 21" descr="1"/>
          <p:cNvPicPr>
            <a:picLocks noChangeAspect="1" noChangeArrowheads="1"/>
          </p:cNvPicPr>
          <p:nvPr/>
        </p:nvPicPr>
        <p:blipFill>
          <a:blip r:embed="rId10" cstate="email"/>
          <a:srcRect/>
          <a:stretch>
            <a:fillRect/>
          </a:stretch>
        </p:blipFill>
        <p:spPr bwMode="auto">
          <a:xfrm>
            <a:off x="6372225" y="4076700"/>
            <a:ext cx="1785938" cy="17986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9514"/>
                                        </p:tgtEl>
                                        <p:attrNameLst>
                                          <p:attrName>style.visibility</p:attrName>
                                        </p:attrNameLst>
                                      </p:cBhvr>
                                      <p:to>
                                        <p:strVal val="visible"/>
                                      </p:to>
                                    </p:set>
                                    <p:animEffect transition="in" filter="box(in)">
                                      <p:cBhvr>
                                        <p:cTn id="7" dur="2000"/>
                                        <p:tgtEl>
                                          <p:spTgt spid="149514"/>
                                        </p:tgtEl>
                                      </p:cBhvr>
                                    </p:animEffect>
                                  </p:childTnLst>
                                </p:cTn>
                              </p:par>
                              <p:par>
                                <p:cTn id="8" presetID="4" presetClass="entr" presetSubtype="16" fill="hold" nodeType="withEffect">
                                  <p:stCondLst>
                                    <p:cond delay="0"/>
                                  </p:stCondLst>
                                  <p:childTnLst>
                                    <p:set>
                                      <p:cBhvr>
                                        <p:cTn id="9" dur="1" fill="hold">
                                          <p:stCondLst>
                                            <p:cond delay="0"/>
                                          </p:stCondLst>
                                        </p:cTn>
                                        <p:tgtEl>
                                          <p:spTgt spid="149520"/>
                                        </p:tgtEl>
                                        <p:attrNameLst>
                                          <p:attrName>style.visibility</p:attrName>
                                        </p:attrNameLst>
                                      </p:cBhvr>
                                      <p:to>
                                        <p:strVal val="visible"/>
                                      </p:to>
                                    </p:set>
                                    <p:animEffect transition="in" filter="box(in)">
                                      <p:cBhvr>
                                        <p:cTn id="10" dur="2000"/>
                                        <p:tgtEl>
                                          <p:spTgt spid="149520"/>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49525"/>
                                        </p:tgtEl>
                                        <p:attrNameLst>
                                          <p:attrName>style.visibility</p:attrName>
                                        </p:attrNameLst>
                                      </p:cBhvr>
                                      <p:to>
                                        <p:strVal val="visible"/>
                                      </p:to>
                                    </p:set>
                                    <p:animEffect transition="in" filter="wedge">
                                      <p:cBhvr>
                                        <p:cTn id="14" dur="2000"/>
                                        <p:tgtEl>
                                          <p:spTgt spid="149525"/>
                                        </p:tgtEl>
                                      </p:cBhvr>
                                    </p:animEffect>
                                  </p:childTnLst>
                                </p:cTn>
                              </p:par>
                            </p:childTnLst>
                          </p:cTn>
                        </p:par>
                        <p:par>
                          <p:cTn id="15" fill="hold">
                            <p:stCondLst>
                              <p:cond delay="40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49511">
                                            <p:txEl>
                                              <p:pRg st="0" end="0"/>
                                            </p:txEl>
                                          </p:spTgt>
                                        </p:tgtEl>
                                        <p:attrNameLst>
                                          <p:attrName>style.visibility</p:attrName>
                                        </p:attrNameLst>
                                      </p:cBhvr>
                                      <p:to>
                                        <p:strVal val="visible"/>
                                      </p:to>
                                    </p:set>
                                    <p:anim calcmode="discrete" valueType="clr">
                                      <p:cBhvr override="childStyle">
                                        <p:cTn id="18" dur="80"/>
                                        <p:tgtEl>
                                          <p:spTgt spid="1495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951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49511">
                                            <p:txEl>
                                              <p:pRg st="0" end="0"/>
                                            </p:txEl>
                                          </p:spTgt>
                                        </p:tgtEl>
                                        <p:attrNameLst>
                                          <p:attrName>fill.type</p:attrName>
                                        </p:attrNameLst>
                                      </p:cBhvr>
                                      <p:to>
                                        <p:strVal val="solid"/>
                                      </p:to>
                                    </p:set>
                                  </p:childTnLst>
                                </p:cTn>
                              </p:par>
                            </p:childTnLst>
                          </p:cTn>
                        </p:par>
                        <p:par>
                          <p:cTn id="21" fill="hold">
                            <p:stCondLst>
                              <p:cond delay="4520"/>
                            </p:stCondLst>
                            <p:childTnLst>
                              <p:par>
                                <p:cTn id="22" presetID="42" presetClass="entr" presetSubtype="0" fill="hold" nodeType="afterEffect">
                                  <p:stCondLst>
                                    <p:cond delay="0"/>
                                  </p:stCondLst>
                                  <p:childTnLst>
                                    <p:set>
                                      <p:cBhvr>
                                        <p:cTn id="23" dur="1" fill="hold">
                                          <p:stCondLst>
                                            <p:cond delay="0"/>
                                          </p:stCondLst>
                                        </p:cTn>
                                        <p:tgtEl>
                                          <p:spTgt spid="149510">
                                            <p:txEl>
                                              <p:pRg st="0" end="0"/>
                                            </p:txEl>
                                          </p:spTgt>
                                        </p:tgtEl>
                                        <p:attrNameLst>
                                          <p:attrName>style.visibility</p:attrName>
                                        </p:attrNameLst>
                                      </p:cBhvr>
                                      <p:to>
                                        <p:strVal val="visible"/>
                                      </p:to>
                                    </p:set>
                                    <p:animEffect transition="in" filter="fade">
                                      <p:cBhvr>
                                        <p:cTn id="24" dur="1000"/>
                                        <p:tgtEl>
                                          <p:spTgt spid="149510">
                                            <p:txEl>
                                              <p:pRg st="0" end="0"/>
                                            </p:txEl>
                                          </p:spTgt>
                                        </p:tgtEl>
                                      </p:cBhvr>
                                    </p:animEffect>
                                    <p:anim calcmode="lin" valueType="num">
                                      <p:cBhvr>
                                        <p:cTn id="25" dur="1000" fill="hold"/>
                                        <p:tgtEl>
                                          <p:spTgt spid="14951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95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1692275" y="1412875"/>
            <a:ext cx="6994525" cy="1757363"/>
          </a:xfrm>
          <a:noFill/>
        </p:spPr>
        <p:txBody>
          <a:bodyPr/>
          <a:lstStyle/>
          <a:p>
            <a:pPr marL="361950" indent="-361950" eaLnBrk="1" hangingPunct="1">
              <a:lnSpc>
                <a:spcPct val="90000"/>
              </a:lnSpc>
              <a:buClr>
                <a:srgbClr val="D9D400"/>
              </a:buClr>
              <a:buFontTx/>
              <a:buBlip>
                <a:blip r:embed="rId3"/>
              </a:buBlip>
            </a:pPr>
            <a:r>
              <a:rPr lang="uk-UA" sz="2800" smtClean="0"/>
              <a:t>гончарство - виробництво глиняного посуду</a:t>
            </a:r>
          </a:p>
          <a:p>
            <a:pPr marL="361950" indent="-361950" eaLnBrk="1" hangingPunct="1">
              <a:lnSpc>
                <a:spcPct val="90000"/>
              </a:lnSpc>
              <a:buClr>
                <a:srgbClr val="D9D400"/>
              </a:buClr>
              <a:buFontTx/>
              <a:buBlip>
                <a:blip r:embed="rId3"/>
              </a:buBlip>
            </a:pPr>
            <a:r>
              <a:rPr lang="uk-UA" sz="2800" smtClean="0"/>
              <a:t>виробництво знарядь з каменю, кості та крем'яних</a:t>
            </a:r>
          </a:p>
        </p:txBody>
      </p:sp>
      <p:pic>
        <p:nvPicPr>
          <p:cNvPr id="23555" name="Picture 3"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sp>
        <p:nvSpPr>
          <p:cNvPr id="132100" name="Rectangle 4"/>
          <p:cNvSpPr>
            <a:spLocks noGrp="1" noChangeArrowheads="1"/>
          </p:cNvSpPr>
          <p:nvPr>
            <p:ph type="title"/>
          </p:nvPr>
        </p:nvSpPr>
        <p:spPr>
          <a:xfrm>
            <a:off x="1692275" y="274638"/>
            <a:ext cx="6994525" cy="1143000"/>
          </a:xfrm>
        </p:spPr>
        <p:txBody>
          <a:bodyPr/>
          <a:lstStyle/>
          <a:p>
            <a:pPr eaLnBrk="1" hangingPunct="1"/>
            <a:r>
              <a:rPr lang="uk-UA" sz="4000" smtClean="0"/>
              <a:t>Ремесла </a:t>
            </a:r>
            <a:endParaRPr lang="ru-RU" sz="4000" smtClean="0"/>
          </a:p>
        </p:txBody>
      </p:sp>
      <p:pic>
        <p:nvPicPr>
          <p:cNvPr id="132102" name="Picture 6" descr="t08-s">
            <a:hlinkClick r:id="rId5"/>
          </p:cNvPr>
          <p:cNvPicPr>
            <a:picLocks noChangeAspect="1" noChangeArrowheads="1"/>
          </p:cNvPicPr>
          <p:nvPr/>
        </p:nvPicPr>
        <p:blipFill>
          <a:blip r:embed="rId6" cstate="email"/>
          <a:srcRect/>
          <a:stretch>
            <a:fillRect/>
          </a:stretch>
        </p:blipFill>
        <p:spPr bwMode="auto">
          <a:xfrm>
            <a:off x="1835150" y="3213100"/>
            <a:ext cx="1697038" cy="2232025"/>
          </a:xfrm>
          <a:prstGeom prst="rect">
            <a:avLst/>
          </a:prstGeom>
          <a:noFill/>
          <a:ln w="9525">
            <a:noFill/>
            <a:miter lim="800000"/>
            <a:headEnd/>
            <a:tailEnd/>
          </a:ln>
          <a:effectLst>
            <a:outerShdw dist="107763" dir="2700000" algn="ctr" rotWithShape="0">
              <a:srgbClr val="808080">
                <a:alpha val="50000"/>
              </a:srgbClr>
            </a:outerShdw>
          </a:effectLst>
        </p:spPr>
      </p:pic>
      <p:pic>
        <p:nvPicPr>
          <p:cNvPr id="132103" name="Picture 7" descr="t02"/>
          <p:cNvPicPr>
            <a:picLocks noChangeAspect="1" noChangeArrowheads="1"/>
          </p:cNvPicPr>
          <p:nvPr/>
        </p:nvPicPr>
        <p:blipFill>
          <a:blip r:embed="rId7" cstate="email"/>
          <a:srcRect/>
          <a:stretch>
            <a:fillRect/>
          </a:stretch>
        </p:blipFill>
        <p:spPr bwMode="auto">
          <a:xfrm>
            <a:off x="3779838" y="3213100"/>
            <a:ext cx="1785937" cy="2232025"/>
          </a:xfrm>
          <a:prstGeom prst="rect">
            <a:avLst/>
          </a:prstGeom>
          <a:noFill/>
          <a:ln w="9525">
            <a:noFill/>
            <a:miter lim="800000"/>
            <a:headEnd/>
            <a:tailEnd/>
          </a:ln>
          <a:effectLst>
            <a:outerShdw dist="107763" dir="2700000" algn="ctr" rotWithShape="0">
              <a:srgbClr val="808080">
                <a:alpha val="50000"/>
              </a:srgbClr>
            </a:outerShdw>
          </a:effectLst>
        </p:spPr>
      </p:pic>
      <p:sp>
        <p:nvSpPr>
          <p:cNvPr id="132104" name="Rectangle 8"/>
          <p:cNvSpPr>
            <a:spLocks noChangeArrowheads="1"/>
          </p:cNvSpPr>
          <p:nvPr/>
        </p:nvSpPr>
        <p:spPr bwMode="auto">
          <a:xfrm>
            <a:off x="1692275" y="5634038"/>
            <a:ext cx="6994525" cy="1223962"/>
          </a:xfrm>
          <a:prstGeom prst="rect">
            <a:avLst/>
          </a:prstGeom>
          <a:noFill/>
          <a:ln w="9525">
            <a:noFill/>
            <a:miter lim="800000"/>
            <a:headEnd/>
            <a:tailEnd/>
          </a:ln>
        </p:spPr>
        <p:txBody>
          <a:bodyPr/>
          <a:lstStyle/>
          <a:p>
            <a:pPr marL="361950" indent="-361950">
              <a:spcBef>
                <a:spcPct val="20000"/>
              </a:spcBef>
              <a:buClr>
                <a:srgbClr val="D9D400"/>
              </a:buClr>
              <a:buFont typeface="Arial" charset="0"/>
              <a:buBlip>
                <a:blip r:embed="rId3"/>
              </a:buBlip>
            </a:pPr>
            <a:r>
              <a:rPr lang="uk-UA" sz="3200"/>
              <a:t>обробка металів </a:t>
            </a:r>
          </a:p>
          <a:p>
            <a:pPr marL="361950" indent="-361950">
              <a:spcBef>
                <a:spcPct val="20000"/>
              </a:spcBef>
              <a:buClr>
                <a:srgbClr val="D9D400"/>
              </a:buClr>
              <a:buFont typeface="Arial" charset="0"/>
              <a:buBlip>
                <a:blip r:embed="rId3"/>
              </a:buBlip>
            </a:pPr>
            <a:r>
              <a:rPr lang="uk-UA" sz="3200"/>
              <a:t>прядіння й ткацтво</a:t>
            </a:r>
          </a:p>
        </p:txBody>
      </p:sp>
      <p:pic>
        <p:nvPicPr>
          <p:cNvPr id="132105" name="Picture 9" descr="t07"/>
          <p:cNvPicPr>
            <a:picLocks noChangeAspect="1" noChangeArrowheads="1"/>
          </p:cNvPicPr>
          <p:nvPr/>
        </p:nvPicPr>
        <p:blipFill>
          <a:blip r:embed="rId8" cstate="email"/>
          <a:srcRect/>
          <a:stretch>
            <a:fillRect/>
          </a:stretch>
        </p:blipFill>
        <p:spPr bwMode="auto">
          <a:xfrm>
            <a:off x="5795963" y="3213100"/>
            <a:ext cx="1227137" cy="2232025"/>
          </a:xfrm>
          <a:prstGeom prst="rect">
            <a:avLst/>
          </a:prstGeom>
          <a:noFill/>
          <a:ln w="9525">
            <a:noFill/>
            <a:miter lim="800000"/>
            <a:headEnd/>
            <a:tailEnd/>
          </a:ln>
          <a:effectLst>
            <a:outerShdw dist="107763" dir="2700000" algn="ctr" rotWithShape="0">
              <a:srgbClr val="808080">
                <a:alpha val="50000"/>
              </a:srgbClr>
            </a:outerShdw>
          </a:effectLst>
        </p:spPr>
      </p:pic>
      <p:pic>
        <p:nvPicPr>
          <p:cNvPr id="132106" name="Picture 10" descr="t06"/>
          <p:cNvPicPr>
            <a:picLocks noChangeAspect="1" noChangeArrowheads="1"/>
          </p:cNvPicPr>
          <p:nvPr/>
        </p:nvPicPr>
        <p:blipFill>
          <a:blip r:embed="rId9" cstate="email"/>
          <a:srcRect/>
          <a:stretch>
            <a:fillRect/>
          </a:stretch>
        </p:blipFill>
        <p:spPr bwMode="auto">
          <a:xfrm>
            <a:off x="7235825" y="3213100"/>
            <a:ext cx="1495425" cy="2232025"/>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p:cTn id="7" dur="500" fill="hold"/>
                                        <p:tgtEl>
                                          <p:spTgt spid="132100"/>
                                        </p:tgtEl>
                                        <p:attrNameLst>
                                          <p:attrName>ppt_w</p:attrName>
                                        </p:attrNameLst>
                                      </p:cBhvr>
                                      <p:tavLst>
                                        <p:tav tm="0">
                                          <p:val>
                                            <p:fltVal val="0"/>
                                          </p:val>
                                        </p:tav>
                                        <p:tav tm="100000">
                                          <p:val>
                                            <p:strVal val="#ppt_w"/>
                                          </p:val>
                                        </p:tav>
                                      </p:tavLst>
                                    </p:anim>
                                    <p:anim calcmode="lin" valueType="num">
                                      <p:cBhvr>
                                        <p:cTn id="8" dur="500" fill="hold"/>
                                        <p:tgtEl>
                                          <p:spTgt spid="1321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2098">
                                            <p:txEl>
                                              <p:pRg st="0" end="0"/>
                                            </p:txEl>
                                          </p:spTgt>
                                        </p:tgtEl>
                                        <p:attrNameLst>
                                          <p:attrName>style.visibility</p:attrName>
                                        </p:attrNameLst>
                                      </p:cBhvr>
                                      <p:to>
                                        <p:strVal val="visible"/>
                                      </p:to>
                                    </p:set>
                                    <p:anim calcmode="lin" valueType="num">
                                      <p:cBhvr>
                                        <p:cTn id="12" dur="1000" fill="hold"/>
                                        <p:tgtEl>
                                          <p:spTgt spid="13209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2098">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0"/>
                                  </p:stCondLst>
                                  <p:childTnLst>
                                    <p:set>
                                      <p:cBhvr>
                                        <p:cTn id="16" dur="1" fill="hold">
                                          <p:stCondLst>
                                            <p:cond delay="0"/>
                                          </p:stCondLst>
                                        </p:cTn>
                                        <p:tgtEl>
                                          <p:spTgt spid="132098">
                                            <p:txEl>
                                              <p:pRg st="1" end="1"/>
                                            </p:txEl>
                                          </p:spTgt>
                                        </p:tgtEl>
                                        <p:attrNameLst>
                                          <p:attrName>style.visibility</p:attrName>
                                        </p:attrNameLst>
                                      </p:cBhvr>
                                      <p:to>
                                        <p:strVal val="visible"/>
                                      </p:to>
                                    </p:set>
                                    <p:anim calcmode="lin" valueType="num">
                                      <p:cBhvr>
                                        <p:cTn id="17" dur="1000" fill="hold"/>
                                        <p:tgtEl>
                                          <p:spTgt spid="132098">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32098">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53" presetClass="entr" presetSubtype="0" fill="hold" nodeType="afterEffect">
                                  <p:stCondLst>
                                    <p:cond delay="0"/>
                                  </p:stCondLst>
                                  <p:childTnLst>
                                    <p:set>
                                      <p:cBhvr>
                                        <p:cTn id="21" dur="1" fill="hold">
                                          <p:stCondLst>
                                            <p:cond delay="0"/>
                                          </p:stCondLst>
                                        </p:cTn>
                                        <p:tgtEl>
                                          <p:spTgt spid="132102"/>
                                        </p:tgtEl>
                                        <p:attrNameLst>
                                          <p:attrName>style.visibility</p:attrName>
                                        </p:attrNameLst>
                                      </p:cBhvr>
                                      <p:to>
                                        <p:strVal val="visible"/>
                                      </p:to>
                                    </p:set>
                                    <p:anim calcmode="lin" valueType="num">
                                      <p:cBhvr>
                                        <p:cTn id="22" dur="500" fill="hold"/>
                                        <p:tgtEl>
                                          <p:spTgt spid="132102"/>
                                        </p:tgtEl>
                                        <p:attrNameLst>
                                          <p:attrName>ppt_w</p:attrName>
                                        </p:attrNameLst>
                                      </p:cBhvr>
                                      <p:tavLst>
                                        <p:tav tm="0">
                                          <p:val>
                                            <p:fltVal val="0"/>
                                          </p:val>
                                        </p:tav>
                                        <p:tav tm="100000">
                                          <p:val>
                                            <p:strVal val="#ppt_w"/>
                                          </p:val>
                                        </p:tav>
                                      </p:tavLst>
                                    </p:anim>
                                    <p:anim calcmode="lin" valueType="num">
                                      <p:cBhvr>
                                        <p:cTn id="23" dur="500" fill="hold"/>
                                        <p:tgtEl>
                                          <p:spTgt spid="132102"/>
                                        </p:tgtEl>
                                        <p:attrNameLst>
                                          <p:attrName>ppt_h</p:attrName>
                                        </p:attrNameLst>
                                      </p:cBhvr>
                                      <p:tavLst>
                                        <p:tav tm="0">
                                          <p:val>
                                            <p:fltVal val="0"/>
                                          </p:val>
                                        </p:tav>
                                        <p:tav tm="100000">
                                          <p:val>
                                            <p:strVal val="#ppt_h"/>
                                          </p:val>
                                        </p:tav>
                                      </p:tavLst>
                                    </p:anim>
                                    <p:animEffect transition="in" filter="fade">
                                      <p:cBhvr>
                                        <p:cTn id="24" dur="500"/>
                                        <p:tgtEl>
                                          <p:spTgt spid="132102"/>
                                        </p:tgtEl>
                                      </p:cBhvr>
                                    </p:animEffect>
                                  </p:childTnLst>
                                </p:cTn>
                              </p:par>
                            </p:childTnLst>
                          </p:cTn>
                        </p:par>
                        <p:par>
                          <p:cTn id="25" fill="hold">
                            <p:stCondLst>
                              <p:cond delay="3000"/>
                            </p:stCondLst>
                            <p:childTnLst>
                              <p:par>
                                <p:cTn id="26" presetID="53" presetClass="entr" presetSubtype="0" fill="hold" nodeType="afterEffect">
                                  <p:stCondLst>
                                    <p:cond delay="0"/>
                                  </p:stCondLst>
                                  <p:childTnLst>
                                    <p:set>
                                      <p:cBhvr>
                                        <p:cTn id="27" dur="1" fill="hold">
                                          <p:stCondLst>
                                            <p:cond delay="0"/>
                                          </p:stCondLst>
                                        </p:cTn>
                                        <p:tgtEl>
                                          <p:spTgt spid="132103"/>
                                        </p:tgtEl>
                                        <p:attrNameLst>
                                          <p:attrName>style.visibility</p:attrName>
                                        </p:attrNameLst>
                                      </p:cBhvr>
                                      <p:to>
                                        <p:strVal val="visible"/>
                                      </p:to>
                                    </p:set>
                                    <p:anim calcmode="lin" valueType="num">
                                      <p:cBhvr>
                                        <p:cTn id="28" dur="500" fill="hold"/>
                                        <p:tgtEl>
                                          <p:spTgt spid="132103"/>
                                        </p:tgtEl>
                                        <p:attrNameLst>
                                          <p:attrName>ppt_w</p:attrName>
                                        </p:attrNameLst>
                                      </p:cBhvr>
                                      <p:tavLst>
                                        <p:tav tm="0">
                                          <p:val>
                                            <p:fltVal val="0"/>
                                          </p:val>
                                        </p:tav>
                                        <p:tav tm="100000">
                                          <p:val>
                                            <p:strVal val="#ppt_w"/>
                                          </p:val>
                                        </p:tav>
                                      </p:tavLst>
                                    </p:anim>
                                    <p:anim calcmode="lin" valueType="num">
                                      <p:cBhvr>
                                        <p:cTn id="29" dur="500" fill="hold"/>
                                        <p:tgtEl>
                                          <p:spTgt spid="132103"/>
                                        </p:tgtEl>
                                        <p:attrNameLst>
                                          <p:attrName>ppt_h</p:attrName>
                                        </p:attrNameLst>
                                      </p:cBhvr>
                                      <p:tavLst>
                                        <p:tav tm="0">
                                          <p:val>
                                            <p:fltVal val="0"/>
                                          </p:val>
                                        </p:tav>
                                        <p:tav tm="100000">
                                          <p:val>
                                            <p:strVal val="#ppt_h"/>
                                          </p:val>
                                        </p:tav>
                                      </p:tavLst>
                                    </p:anim>
                                    <p:animEffect transition="in" filter="fade">
                                      <p:cBhvr>
                                        <p:cTn id="30" dur="500"/>
                                        <p:tgtEl>
                                          <p:spTgt spid="132103"/>
                                        </p:tgtEl>
                                      </p:cBhvr>
                                    </p:animEffect>
                                  </p:childTnLst>
                                </p:cTn>
                              </p:par>
                            </p:childTnLst>
                          </p:cTn>
                        </p:par>
                        <p:par>
                          <p:cTn id="31" fill="hold">
                            <p:stCondLst>
                              <p:cond delay="3500"/>
                            </p:stCondLst>
                            <p:childTnLst>
                              <p:par>
                                <p:cTn id="32" presetID="53" presetClass="entr" presetSubtype="0" fill="hold" nodeType="afterEffect">
                                  <p:stCondLst>
                                    <p:cond delay="0"/>
                                  </p:stCondLst>
                                  <p:childTnLst>
                                    <p:set>
                                      <p:cBhvr>
                                        <p:cTn id="33" dur="1" fill="hold">
                                          <p:stCondLst>
                                            <p:cond delay="0"/>
                                          </p:stCondLst>
                                        </p:cTn>
                                        <p:tgtEl>
                                          <p:spTgt spid="132105"/>
                                        </p:tgtEl>
                                        <p:attrNameLst>
                                          <p:attrName>style.visibility</p:attrName>
                                        </p:attrNameLst>
                                      </p:cBhvr>
                                      <p:to>
                                        <p:strVal val="visible"/>
                                      </p:to>
                                    </p:set>
                                    <p:anim calcmode="lin" valueType="num">
                                      <p:cBhvr>
                                        <p:cTn id="34" dur="500" fill="hold"/>
                                        <p:tgtEl>
                                          <p:spTgt spid="132105"/>
                                        </p:tgtEl>
                                        <p:attrNameLst>
                                          <p:attrName>ppt_w</p:attrName>
                                        </p:attrNameLst>
                                      </p:cBhvr>
                                      <p:tavLst>
                                        <p:tav tm="0">
                                          <p:val>
                                            <p:fltVal val="0"/>
                                          </p:val>
                                        </p:tav>
                                        <p:tav tm="100000">
                                          <p:val>
                                            <p:strVal val="#ppt_w"/>
                                          </p:val>
                                        </p:tav>
                                      </p:tavLst>
                                    </p:anim>
                                    <p:anim calcmode="lin" valueType="num">
                                      <p:cBhvr>
                                        <p:cTn id="35" dur="500" fill="hold"/>
                                        <p:tgtEl>
                                          <p:spTgt spid="132105"/>
                                        </p:tgtEl>
                                        <p:attrNameLst>
                                          <p:attrName>ppt_h</p:attrName>
                                        </p:attrNameLst>
                                      </p:cBhvr>
                                      <p:tavLst>
                                        <p:tav tm="0">
                                          <p:val>
                                            <p:fltVal val="0"/>
                                          </p:val>
                                        </p:tav>
                                        <p:tav tm="100000">
                                          <p:val>
                                            <p:strVal val="#ppt_h"/>
                                          </p:val>
                                        </p:tav>
                                      </p:tavLst>
                                    </p:anim>
                                    <p:animEffect transition="in" filter="fade">
                                      <p:cBhvr>
                                        <p:cTn id="36" dur="500"/>
                                        <p:tgtEl>
                                          <p:spTgt spid="132105"/>
                                        </p:tgtEl>
                                      </p:cBhvr>
                                    </p:animEffect>
                                  </p:childTnLst>
                                </p:cTn>
                              </p:par>
                            </p:childTnLst>
                          </p:cTn>
                        </p:par>
                        <p:par>
                          <p:cTn id="37" fill="hold">
                            <p:stCondLst>
                              <p:cond delay="4000"/>
                            </p:stCondLst>
                            <p:childTnLst>
                              <p:par>
                                <p:cTn id="38" presetID="53" presetClass="entr" presetSubtype="0" fill="hold" nodeType="afterEffect">
                                  <p:stCondLst>
                                    <p:cond delay="0"/>
                                  </p:stCondLst>
                                  <p:childTnLst>
                                    <p:set>
                                      <p:cBhvr>
                                        <p:cTn id="39" dur="1" fill="hold">
                                          <p:stCondLst>
                                            <p:cond delay="0"/>
                                          </p:stCondLst>
                                        </p:cTn>
                                        <p:tgtEl>
                                          <p:spTgt spid="132106"/>
                                        </p:tgtEl>
                                        <p:attrNameLst>
                                          <p:attrName>style.visibility</p:attrName>
                                        </p:attrNameLst>
                                      </p:cBhvr>
                                      <p:to>
                                        <p:strVal val="visible"/>
                                      </p:to>
                                    </p:set>
                                    <p:anim calcmode="lin" valueType="num">
                                      <p:cBhvr>
                                        <p:cTn id="40" dur="500" fill="hold"/>
                                        <p:tgtEl>
                                          <p:spTgt spid="132106"/>
                                        </p:tgtEl>
                                        <p:attrNameLst>
                                          <p:attrName>ppt_w</p:attrName>
                                        </p:attrNameLst>
                                      </p:cBhvr>
                                      <p:tavLst>
                                        <p:tav tm="0">
                                          <p:val>
                                            <p:fltVal val="0"/>
                                          </p:val>
                                        </p:tav>
                                        <p:tav tm="100000">
                                          <p:val>
                                            <p:strVal val="#ppt_w"/>
                                          </p:val>
                                        </p:tav>
                                      </p:tavLst>
                                    </p:anim>
                                    <p:anim calcmode="lin" valueType="num">
                                      <p:cBhvr>
                                        <p:cTn id="41" dur="500" fill="hold"/>
                                        <p:tgtEl>
                                          <p:spTgt spid="132106"/>
                                        </p:tgtEl>
                                        <p:attrNameLst>
                                          <p:attrName>ppt_h</p:attrName>
                                        </p:attrNameLst>
                                      </p:cBhvr>
                                      <p:tavLst>
                                        <p:tav tm="0">
                                          <p:val>
                                            <p:fltVal val="0"/>
                                          </p:val>
                                        </p:tav>
                                        <p:tav tm="100000">
                                          <p:val>
                                            <p:strVal val="#ppt_h"/>
                                          </p:val>
                                        </p:tav>
                                      </p:tavLst>
                                    </p:anim>
                                    <p:animEffect transition="in" filter="fade">
                                      <p:cBhvr>
                                        <p:cTn id="42" dur="500"/>
                                        <p:tgtEl>
                                          <p:spTgt spid="132106"/>
                                        </p:tgtEl>
                                      </p:cBhvr>
                                    </p:animEffect>
                                  </p:childTnLst>
                                </p:cTn>
                              </p:par>
                            </p:childTnLst>
                          </p:cTn>
                        </p:par>
                        <p:par>
                          <p:cTn id="43" fill="hold">
                            <p:stCondLst>
                              <p:cond delay="4500"/>
                            </p:stCondLst>
                            <p:childTnLst>
                              <p:par>
                                <p:cTn id="44" presetID="3" presetClass="exit" presetSubtype="10" fill="hold" nodeType="afterEffect">
                                  <p:stCondLst>
                                    <p:cond delay="0"/>
                                  </p:stCondLst>
                                  <p:childTnLst>
                                    <p:animEffect transition="out" filter="blinds(horizontal)">
                                      <p:cBhvr>
                                        <p:cTn id="45" dur="500"/>
                                        <p:tgtEl>
                                          <p:spTgt spid="132102"/>
                                        </p:tgtEl>
                                      </p:cBhvr>
                                    </p:animEffect>
                                    <p:set>
                                      <p:cBhvr>
                                        <p:cTn id="46" dur="1" fill="hold">
                                          <p:stCondLst>
                                            <p:cond delay="499"/>
                                          </p:stCondLst>
                                        </p:cTn>
                                        <p:tgtEl>
                                          <p:spTgt spid="132102"/>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2103"/>
                                        </p:tgtEl>
                                      </p:cBhvr>
                                    </p:animEffect>
                                    <p:set>
                                      <p:cBhvr>
                                        <p:cTn id="49" dur="1" fill="hold">
                                          <p:stCondLst>
                                            <p:cond delay="499"/>
                                          </p:stCondLst>
                                        </p:cTn>
                                        <p:tgtEl>
                                          <p:spTgt spid="132103"/>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32105"/>
                                        </p:tgtEl>
                                      </p:cBhvr>
                                    </p:animEffect>
                                    <p:set>
                                      <p:cBhvr>
                                        <p:cTn id="52" dur="1" fill="hold">
                                          <p:stCondLst>
                                            <p:cond delay="499"/>
                                          </p:stCondLst>
                                        </p:cTn>
                                        <p:tgtEl>
                                          <p:spTgt spid="132105"/>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32106"/>
                                        </p:tgtEl>
                                      </p:cBhvr>
                                    </p:animEffect>
                                    <p:set>
                                      <p:cBhvr>
                                        <p:cTn id="55" dur="1" fill="hold">
                                          <p:stCondLst>
                                            <p:cond delay="499"/>
                                          </p:stCondLst>
                                        </p:cTn>
                                        <p:tgtEl>
                                          <p:spTgt spid="132106"/>
                                        </p:tgtEl>
                                        <p:attrNameLst>
                                          <p:attrName>style.visibility</p:attrName>
                                        </p:attrNameLst>
                                      </p:cBhvr>
                                      <p:to>
                                        <p:strVal val="hidden"/>
                                      </p:to>
                                    </p:set>
                                  </p:childTnLst>
                                </p:cTn>
                              </p:par>
                            </p:childTnLst>
                          </p:cTn>
                        </p:par>
                        <p:par>
                          <p:cTn id="56" fill="hold">
                            <p:stCondLst>
                              <p:cond delay="5000"/>
                            </p:stCondLst>
                            <p:childTnLst>
                              <p:par>
                                <p:cTn id="57" presetID="23" presetClass="entr" presetSubtype="16" fill="hold" nodeType="afterEffect">
                                  <p:stCondLst>
                                    <p:cond delay="0"/>
                                  </p:stCondLst>
                                  <p:childTnLst>
                                    <p:set>
                                      <p:cBhvr>
                                        <p:cTn id="58" dur="1" fill="hold">
                                          <p:stCondLst>
                                            <p:cond delay="0"/>
                                          </p:stCondLst>
                                        </p:cTn>
                                        <p:tgtEl>
                                          <p:spTgt spid="132104">
                                            <p:txEl>
                                              <p:pRg st="0" end="0"/>
                                            </p:txEl>
                                          </p:spTgt>
                                        </p:tgtEl>
                                        <p:attrNameLst>
                                          <p:attrName>style.visibility</p:attrName>
                                        </p:attrNameLst>
                                      </p:cBhvr>
                                      <p:to>
                                        <p:strVal val="visible"/>
                                      </p:to>
                                    </p:set>
                                    <p:anim calcmode="lin" valueType="num">
                                      <p:cBhvr>
                                        <p:cTn id="59" dur="1000" fill="hold"/>
                                        <p:tgtEl>
                                          <p:spTgt spid="132104">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32104">
                                            <p:txEl>
                                              <p:pRg st="0" end="0"/>
                                            </p:txEl>
                                          </p:spTgt>
                                        </p:tgtEl>
                                        <p:attrNameLst>
                                          <p:attrName>ppt_h</p:attrName>
                                        </p:attrNameLst>
                                      </p:cBhvr>
                                      <p:tavLst>
                                        <p:tav tm="0">
                                          <p:val>
                                            <p:fltVal val="0"/>
                                          </p:val>
                                        </p:tav>
                                        <p:tav tm="100000">
                                          <p:val>
                                            <p:strVal val="#ppt_h"/>
                                          </p:val>
                                        </p:tav>
                                      </p:tavLst>
                                    </p:anim>
                                  </p:childTnLst>
                                </p:cTn>
                              </p:par>
                            </p:childTnLst>
                          </p:cTn>
                        </p:par>
                        <p:par>
                          <p:cTn id="61" fill="hold">
                            <p:stCondLst>
                              <p:cond delay="6000"/>
                            </p:stCondLst>
                            <p:childTnLst>
                              <p:par>
                                <p:cTn id="62" presetID="23" presetClass="entr" presetSubtype="16" fill="hold" nodeType="afterEffect">
                                  <p:stCondLst>
                                    <p:cond delay="0"/>
                                  </p:stCondLst>
                                  <p:childTnLst>
                                    <p:set>
                                      <p:cBhvr>
                                        <p:cTn id="63" dur="1" fill="hold">
                                          <p:stCondLst>
                                            <p:cond delay="0"/>
                                          </p:stCondLst>
                                        </p:cTn>
                                        <p:tgtEl>
                                          <p:spTgt spid="132104">
                                            <p:txEl>
                                              <p:pRg st="1" end="1"/>
                                            </p:txEl>
                                          </p:spTgt>
                                        </p:tgtEl>
                                        <p:attrNameLst>
                                          <p:attrName>style.visibility</p:attrName>
                                        </p:attrNameLst>
                                      </p:cBhvr>
                                      <p:to>
                                        <p:strVal val="visible"/>
                                      </p:to>
                                    </p:set>
                                    <p:anim calcmode="lin" valueType="num">
                                      <p:cBhvr>
                                        <p:cTn id="64" dur="1000" fill="hold"/>
                                        <p:tgtEl>
                                          <p:spTgt spid="132104">
                                            <p:txEl>
                                              <p:pRg st="1" end="1"/>
                                            </p:txEl>
                                          </p:spTgt>
                                        </p:tgtEl>
                                        <p:attrNameLst>
                                          <p:attrName>ppt_w</p:attrName>
                                        </p:attrNameLst>
                                      </p:cBhvr>
                                      <p:tavLst>
                                        <p:tav tm="0">
                                          <p:val>
                                            <p:fltVal val="0"/>
                                          </p:val>
                                        </p:tav>
                                        <p:tav tm="100000">
                                          <p:val>
                                            <p:strVal val="#ppt_w"/>
                                          </p:val>
                                        </p:tav>
                                      </p:tavLst>
                                    </p:anim>
                                    <p:anim calcmode="lin" valueType="num">
                                      <p:cBhvr>
                                        <p:cTn id="65" dur="1000" fill="hold"/>
                                        <p:tgtEl>
                                          <p:spTgt spid="13210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P spid="13210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3103" name="Picture 47" descr="17 столовий"/>
          <p:cNvPicPr>
            <a:picLocks noChangeAspect="1" noChangeArrowheads="1"/>
          </p:cNvPicPr>
          <p:nvPr/>
        </p:nvPicPr>
        <p:blipFill>
          <a:blip r:embed="rId4" cstate="email">
            <a:lum bright="12000"/>
          </a:blip>
          <a:srcRect/>
          <a:stretch>
            <a:fillRect/>
          </a:stretch>
        </p:blipFill>
        <p:spPr bwMode="auto">
          <a:xfrm>
            <a:off x="1619250" y="0"/>
            <a:ext cx="2016125" cy="1703388"/>
          </a:xfrm>
          <a:prstGeom prst="rect">
            <a:avLst/>
          </a:prstGeom>
          <a:noFill/>
          <a:ln w="9525">
            <a:noFill/>
            <a:miter lim="800000"/>
            <a:headEnd/>
            <a:tailEnd/>
          </a:ln>
        </p:spPr>
      </p:pic>
      <p:sp>
        <p:nvSpPr>
          <p:cNvPr id="173060" name="Rectangle 4"/>
          <p:cNvSpPr>
            <a:spLocks noGrp="1" noChangeArrowheads="1"/>
          </p:cNvSpPr>
          <p:nvPr>
            <p:ph type="title"/>
          </p:nvPr>
        </p:nvSpPr>
        <p:spPr>
          <a:xfrm>
            <a:off x="3635375" y="274638"/>
            <a:ext cx="3673475" cy="1143000"/>
          </a:xfrm>
        </p:spPr>
        <p:txBody>
          <a:bodyPr/>
          <a:lstStyle/>
          <a:p>
            <a:pPr eaLnBrk="1" hangingPunct="1"/>
            <a:r>
              <a:rPr lang="uk-UA" sz="4000" smtClean="0"/>
              <a:t>Гончарство </a:t>
            </a:r>
            <a:endParaRPr lang="ru-RU" sz="4000" smtClean="0"/>
          </a:p>
        </p:txBody>
      </p:sp>
      <p:pic>
        <p:nvPicPr>
          <p:cNvPr id="3111" name="Picture 3" descr="06041005e"/>
          <p:cNvPicPr>
            <a:picLocks noGrp="1" noChangeAspect="1" noChangeArrowheads="1"/>
          </p:cNvPicPr>
          <p:nvPr>
            <p:ph idx="4294967295"/>
          </p:nvPr>
        </p:nvPicPr>
        <p:blipFill>
          <a:blip r:embed="rId5" cstate="email"/>
          <a:srcRect/>
          <a:stretch>
            <a:fillRect/>
          </a:stretch>
        </p:blipFill>
        <p:spPr>
          <a:xfrm>
            <a:off x="12700" y="0"/>
            <a:ext cx="1622425" cy="6873875"/>
          </a:xfrm>
        </p:spPr>
      </p:pic>
      <p:pic>
        <p:nvPicPr>
          <p:cNvPr id="173102" name="Picture 46" descr="07_1 антропоморф"/>
          <p:cNvPicPr>
            <a:picLocks noChangeAspect="1" noChangeArrowheads="1"/>
          </p:cNvPicPr>
          <p:nvPr/>
        </p:nvPicPr>
        <p:blipFill>
          <a:blip r:embed="rId6" cstate="email">
            <a:lum bright="30000"/>
          </a:blip>
          <a:srcRect/>
          <a:stretch>
            <a:fillRect/>
          </a:stretch>
        </p:blipFill>
        <p:spPr bwMode="auto">
          <a:xfrm>
            <a:off x="7969250" y="4076700"/>
            <a:ext cx="1174750" cy="2781300"/>
          </a:xfrm>
          <a:prstGeom prst="rect">
            <a:avLst/>
          </a:prstGeom>
          <a:noFill/>
          <a:ln w="9525">
            <a:noFill/>
            <a:miter lim="800000"/>
            <a:headEnd/>
            <a:tailEnd/>
          </a:ln>
        </p:spPr>
      </p:pic>
      <p:pic>
        <p:nvPicPr>
          <p:cNvPr id="173104" name="Picture 48" descr="36 столовий"/>
          <p:cNvPicPr>
            <a:picLocks noChangeAspect="1" noChangeArrowheads="1"/>
          </p:cNvPicPr>
          <p:nvPr/>
        </p:nvPicPr>
        <p:blipFill>
          <a:blip r:embed="rId7" cstate="email">
            <a:lum bright="24000"/>
          </a:blip>
          <a:srcRect/>
          <a:stretch>
            <a:fillRect/>
          </a:stretch>
        </p:blipFill>
        <p:spPr bwMode="auto">
          <a:xfrm>
            <a:off x="7380288" y="0"/>
            <a:ext cx="1763712" cy="1739900"/>
          </a:xfrm>
          <a:prstGeom prst="rect">
            <a:avLst/>
          </a:prstGeom>
          <a:noFill/>
          <a:ln w="9525">
            <a:noFill/>
            <a:miter lim="800000"/>
            <a:headEnd/>
            <a:tailEnd/>
          </a:ln>
        </p:spPr>
      </p:pic>
      <p:graphicFrame>
        <p:nvGraphicFramePr>
          <p:cNvPr id="173106" name="Organization Chart 50"/>
          <p:cNvGraphicFramePr>
            <a:graphicFrameLocks/>
          </p:cNvGraphicFramePr>
          <p:nvPr>
            <p:ph idx="1"/>
          </p:nvPr>
        </p:nvGraphicFramePr>
        <p:xfrm>
          <a:off x="1763713" y="1773238"/>
          <a:ext cx="6911975" cy="4824412"/>
        </p:xfrm>
        <a:graphic>
          <a:graphicData uri="http://schemas.openxmlformats.org/drawingml/2006/compatibility">
            <com:legacyDrawing xmlns:com="http://schemas.openxmlformats.org/drawingml/2006/compatibility" spid="_x0000_s3074"/>
          </a:graphicData>
        </a:graphic>
      </p:graphicFrame>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800" fill="hold">
                                          <p:stCondLst>
                                            <p:cond delay="0"/>
                                          </p:stCondLst>
                                        </p:cTn>
                                        <p:tgtEl>
                                          <p:spTgt spid="17306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73060"/>
                                        </p:tgtEl>
                                        <p:attrNameLst>
                                          <p:attrName>ppt_y</p:attrName>
                                        </p:attrNameLst>
                                      </p:cBhvr>
                                      <p:tavLst>
                                        <p:tav tm="0">
                                          <p:val>
                                            <p:strVal val="0-#ppt_h/2"/>
                                          </p:val>
                                        </p:tav>
                                        <p:tav tm="100000">
                                          <p:val>
                                            <p:strVal val="#ppt_y"/>
                                          </p:val>
                                        </p:tav>
                                      </p:tavLst>
                                    </p:anim>
                                  </p:childTnLst>
                                </p:cTn>
                              </p:par>
                            </p:childTnLst>
                          </p:cTn>
                        </p:par>
                        <p:par>
                          <p:cTn id="9" fill="hold">
                            <p:stCondLst>
                              <p:cond delay="152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173103"/>
                                        </p:tgtEl>
                                        <p:attrNameLst>
                                          <p:attrName>style.visibility</p:attrName>
                                        </p:attrNameLst>
                                      </p:cBhvr>
                                      <p:to>
                                        <p:strVal val="visible"/>
                                      </p:to>
                                    </p:set>
                                    <p:anim calcmode="lin" valueType="num">
                                      <p:cBhvr>
                                        <p:cTn id="12" dur="1000" fill="hold"/>
                                        <p:tgtEl>
                                          <p:spTgt spid="173103"/>
                                        </p:tgtEl>
                                        <p:attrNameLst>
                                          <p:attrName>ppt_w</p:attrName>
                                        </p:attrNameLst>
                                      </p:cBhvr>
                                      <p:tavLst>
                                        <p:tav tm="0">
                                          <p:val>
                                            <p:fltVal val="0"/>
                                          </p:val>
                                        </p:tav>
                                        <p:tav tm="100000">
                                          <p:val>
                                            <p:strVal val="#ppt_w"/>
                                          </p:val>
                                        </p:tav>
                                      </p:tavLst>
                                    </p:anim>
                                    <p:anim calcmode="lin" valueType="num">
                                      <p:cBhvr>
                                        <p:cTn id="13" dur="1000" fill="hold"/>
                                        <p:tgtEl>
                                          <p:spTgt spid="173103"/>
                                        </p:tgtEl>
                                        <p:attrNameLst>
                                          <p:attrName>ppt_h</p:attrName>
                                        </p:attrNameLst>
                                      </p:cBhvr>
                                      <p:tavLst>
                                        <p:tav tm="0">
                                          <p:val>
                                            <p:fltVal val="0"/>
                                          </p:val>
                                        </p:tav>
                                        <p:tav tm="100000">
                                          <p:val>
                                            <p:strVal val="#ppt_h"/>
                                          </p:val>
                                        </p:tav>
                                      </p:tavLst>
                                    </p:anim>
                                    <p:anim calcmode="lin" valueType="num">
                                      <p:cBhvr>
                                        <p:cTn id="14" dur="1000" fill="hold"/>
                                        <p:tgtEl>
                                          <p:spTgt spid="173103"/>
                                        </p:tgtEl>
                                        <p:attrNameLst>
                                          <p:attrName>style.rotation</p:attrName>
                                        </p:attrNameLst>
                                      </p:cBhvr>
                                      <p:tavLst>
                                        <p:tav tm="0">
                                          <p:val>
                                            <p:fltVal val="90"/>
                                          </p:val>
                                        </p:tav>
                                        <p:tav tm="100000">
                                          <p:val>
                                            <p:fltVal val="0"/>
                                          </p:val>
                                        </p:tav>
                                      </p:tavLst>
                                    </p:anim>
                                    <p:animEffect transition="in" filter="fade">
                                      <p:cBhvr>
                                        <p:cTn id="15" dur="1000"/>
                                        <p:tgtEl>
                                          <p:spTgt spid="173103"/>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173104"/>
                                        </p:tgtEl>
                                        <p:attrNameLst>
                                          <p:attrName>style.visibility</p:attrName>
                                        </p:attrNameLst>
                                      </p:cBhvr>
                                      <p:to>
                                        <p:strVal val="visible"/>
                                      </p:to>
                                    </p:set>
                                    <p:anim calcmode="lin" valueType="num">
                                      <p:cBhvr>
                                        <p:cTn id="18" dur="1000" fill="hold"/>
                                        <p:tgtEl>
                                          <p:spTgt spid="173104"/>
                                        </p:tgtEl>
                                        <p:attrNameLst>
                                          <p:attrName>ppt_w</p:attrName>
                                        </p:attrNameLst>
                                      </p:cBhvr>
                                      <p:tavLst>
                                        <p:tav tm="0">
                                          <p:val>
                                            <p:fltVal val="0"/>
                                          </p:val>
                                        </p:tav>
                                        <p:tav tm="100000">
                                          <p:val>
                                            <p:strVal val="#ppt_w"/>
                                          </p:val>
                                        </p:tav>
                                      </p:tavLst>
                                    </p:anim>
                                    <p:anim calcmode="lin" valueType="num">
                                      <p:cBhvr>
                                        <p:cTn id="19" dur="1000" fill="hold"/>
                                        <p:tgtEl>
                                          <p:spTgt spid="173104"/>
                                        </p:tgtEl>
                                        <p:attrNameLst>
                                          <p:attrName>ppt_h</p:attrName>
                                        </p:attrNameLst>
                                      </p:cBhvr>
                                      <p:tavLst>
                                        <p:tav tm="0">
                                          <p:val>
                                            <p:fltVal val="0"/>
                                          </p:val>
                                        </p:tav>
                                        <p:tav tm="100000">
                                          <p:val>
                                            <p:strVal val="#ppt_h"/>
                                          </p:val>
                                        </p:tav>
                                      </p:tavLst>
                                    </p:anim>
                                    <p:anim calcmode="lin" valueType="num">
                                      <p:cBhvr>
                                        <p:cTn id="20" dur="1000" fill="hold"/>
                                        <p:tgtEl>
                                          <p:spTgt spid="173104"/>
                                        </p:tgtEl>
                                        <p:attrNameLst>
                                          <p:attrName>style.rotation</p:attrName>
                                        </p:attrNameLst>
                                      </p:cBhvr>
                                      <p:tavLst>
                                        <p:tav tm="0">
                                          <p:val>
                                            <p:fltVal val="90"/>
                                          </p:val>
                                        </p:tav>
                                        <p:tav tm="100000">
                                          <p:val>
                                            <p:fltVal val="0"/>
                                          </p:val>
                                        </p:tav>
                                      </p:tavLst>
                                    </p:anim>
                                    <p:animEffect transition="in" filter="fade">
                                      <p:cBhvr>
                                        <p:cTn id="21" dur="1000"/>
                                        <p:tgtEl>
                                          <p:spTgt spid="173104"/>
                                        </p:tgtEl>
                                      </p:cBhvr>
                                    </p:animEffect>
                                  </p:childTnLst>
                                </p:cTn>
                              </p:par>
                              <p:par>
                                <p:cTn id="22" presetID="42" presetClass="entr" presetSubtype="0" fill="hold" nodeType="withEffect">
                                  <p:stCondLst>
                                    <p:cond delay="0"/>
                                  </p:stCondLst>
                                  <p:childTnLst>
                                    <p:set>
                                      <p:cBhvr>
                                        <p:cTn id="23" dur="1" fill="hold">
                                          <p:stCondLst>
                                            <p:cond delay="0"/>
                                          </p:stCondLst>
                                        </p:cTn>
                                        <p:tgtEl>
                                          <p:spTgt spid="173102"/>
                                        </p:tgtEl>
                                        <p:attrNameLst>
                                          <p:attrName>style.visibility</p:attrName>
                                        </p:attrNameLst>
                                      </p:cBhvr>
                                      <p:to>
                                        <p:strVal val="visible"/>
                                      </p:to>
                                    </p:set>
                                    <p:animEffect transition="in" filter="fade">
                                      <p:cBhvr>
                                        <p:cTn id="24" dur="1000"/>
                                        <p:tgtEl>
                                          <p:spTgt spid="173102"/>
                                        </p:tgtEl>
                                      </p:cBhvr>
                                    </p:animEffect>
                                    <p:anim calcmode="lin" valueType="num">
                                      <p:cBhvr>
                                        <p:cTn id="25" dur="1000" fill="hold"/>
                                        <p:tgtEl>
                                          <p:spTgt spid="173102"/>
                                        </p:tgtEl>
                                        <p:attrNameLst>
                                          <p:attrName>ppt_x</p:attrName>
                                        </p:attrNameLst>
                                      </p:cBhvr>
                                      <p:tavLst>
                                        <p:tav tm="0">
                                          <p:val>
                                            <p:strVal val="#ppt_x"/>
                                          </p:val>
                                        </p:tav>
                                        <p:tav tm="100000">
                                          <p:val>
                                            <p:strVal val="#ppt_x"/>
                                          </p:val>
                                        </p:tav>
                                      </p:tavLst>
                                    </p:anim>
                                    <p:anim calcmode="lin" valueType="num">
                                      <p:cBhvr>
                                        <p:cTn id="26" dur="1000" fill="hold"/>
                                        <p:tgtEl>
                                          <p:spTgt spid="173102"/>
                                        </p:tgtEl>
                                        <p:attrNameLst>
                                          <p:attrName>ppt_y</p:attrName>
                                        </p:attrNameLst>
                                      </p:cBhvr>
                                      <p:tavLst>
                                        <p:tav tm="0">
                                          <p:val>
                                            <p:strVal val="#ppt_y+.1"/>
                                          </p:val>
                                        </p:tav>
                                        <p:tav tm="100000">
                                          <p:val>
                                            <p:strVal val="#ppt_y"/>
                                          </p:val>
                                        </p:tav>
                                      </p:tavLst>
                                    </p:anim>
                                  </p:childTnLst>
                                </p:cTn>
                              </p:par>
                            </p:childTnLst>
                          </p:cTn>
                        </p:par>
                        <p:par>
                          <p:cTn id="27" fill="hold">
                            <p:stCondLst>
                              <p:cond delay="2520"/>
                            </p:stCondLst>
                            <p:childTnLst>
                              <p:par>
                                <p:cTn id="28" presetID="53" presetClass="entr" presetSubtype="0" fill="hold" grpId="0" nodeType="afterEffect">
                                  <p:stCondLst>
                                    <p:cond delay="0"/>
                                  </p:stCondLst>
                                  <p:childTnLst>
                                    <p:set>
                                      <p:cBhvr>
                                        <p:cTn id="29" dur="1" fill="hold">
                                          <p:stCondLst>
                                            <p:cond delay="0"/>
                                          </p:stCondLst>
                                        </p:cTn>
                                        <p:tgtEl>
                                          <p:spTgt spid="173106"/>
                                        </p:tgtEl>
                                        <p:attrNameLst>
                                          <p:attrName>style.visibility</p:attrName>
                                        </p:attrNameLst>
                                      </p:cBhvr>
                                      <p:to>
                                        <p:strVal val="visible"/>
                                      </p:to>
                                    </p:set>
                                    <p:anim calcmode="lin" valueType="num">
                                      <p:cBhvr>
                                        <p:cTn id="30" dur="2000" fill="hold"/>
                                        <p:tgtEl>
                                          <p:spTgt spid="173106"/>
                                        </p:tgtEl>
                                        <p:attrNameLst>
                                          <p:attrName>ppt_w</p:attrName>
                                        </p:attrNameLst>
                                      </p:cBhvr>
                                      <p:tavLst>
                                        <p:tav tm="0">
                                          <p:val>
                                            <p:fltVal val="0"/>
                                          </p:val>
                                        </p:tav>
                                        <p:tav tm="100000">
                                          <p:val>
                                            <p:strVal val="#ppt_w"/>
                                          </p:val>
                                        </p:tav>
                                      </p:tavLst>
                                    </p:anim>
                                    <p:anim calcmode="lin" valueType="num">
                                      <p:cBhvr>
                                        <p:cTn id="31" dur="2000" fill="hold"/>
                                        <p:tgtEl>
                                          <p:spTgt spid="173106"/>
                                        </p:tgtEl>
                                        <p:attrNameLst>
                                          <p:attrName>ppt_h</p:attrName>
                                        </p:attrNameLst>
                                      </p:cBhvr>
                                      <p:tavLst>
                                        <p:tav tm="0">
                                          <p:val>
                                            <p:fltVal val="0"/>
                                          </p:val>
                                        </p:tav>
                                        <p:tav tm="100000">
                                          <p:val>
                                            <p:strVal val="#ppt_h"/>
                                          </p:val>
                                        </p:tav>
                                      </p:tavLst>
                                    </p:anim>
                                    <p:animEffect transition="in" filter="fade">
                                      <p:cBhvr>
                                        <p:cTn id="32" dur="2000"/>
                                        <p:tgtEl>
                                          <p:spTgt spid="173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Dgm spid="17310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149" name="Picture 5" descr="06051102_1 керамика"/>
          <p:cNvPicPr>
            <a:picLocks noChangeAspect="1" noChangeArrowheads="1"/>
          </p:cNvPicPr>
          <p:nvPr/>
        </p:nvPicPr>
        <p:blipFill>
          <a:blip r:embed="rId3" cstate="email">
            <a:lum bright="24000"/>
          </a:blip>
          <a:srcRect/>
          <a:stretch>
            <a:fillRect/>
          </a:stretch>
        </p:blipFill>
        <p:spPr bwMode="auto">
          <a:xfrm>
            <a:off x="1771650" y="1484313"/>
            <a:ext cx="2439988" cy="1747837"/>
          </a:xfrm>
          <a:prstGeom prst="rect">
            <a:avLst/>
          </a:prstGeom>
          <a:noFill/>
          <a:effectLst>
            <a:outerShdw dist="107763" dir="13500000" algn="ctr" rotWithShape="0">
              <a:schemeClr val="bg2">
                <a:alpha val="50000"/>
              </a:schemeClr>
            </a:outerShdw>
          </a:effectLst>
        </p:spPr>
      </p:pic>
      <p:sp>
        <p:nvSpPr>
          <p:cNvPr id="134148" name="Rectangle 4"/>
          <p:cNvSpPr>
            <a:spLocks noGrp="1" noChangeArrowheads="1"/>
          </p:cNvSpPr>
          <p:nvPr>
            <p:ph type="title"/>
          </p:nvPr>
        </p:nvSpPr>
        <p:spPr>
          <a:xfrm>
            <a:off x="1908175" y="160338"/>
            <a:ext cx="6778625" cy="1143000"/>
          </a:xfrm>
        </p:spPr>
        <p:txBody>
          <a:bodyPr/>
          <a:lstStyle/>
          <a:p>
            <a:pPr eaLnBrk="1" hangingPunct="1"/>
            <a:r>
              <a:rPr lang="uk-UA" sz="4000" smtClean="0"/>
              <a:t>Вироби </a:t>
            </a:r>
            <a:br>
              <a:rPr lang="uk-UA" sz="4000" smtClean="0"/>
            </a:br>
            <a:r>
              <a:rPr lang="uk-UA" sz="4000" smtClean="0"/>
              <a:t>трипільських гончарів </a:t>
            </a:r>
            <a:endParaRPr lang="ru-RU" sz="4000" smtClean="0"/>
          </a:p>
        </p:txBody>
      </p:sp>
      <p:pic>
        <p:nvPicPr>
          <p:cNvPr id="134157" name="Picture 13"/>
          <p:cNvPicPr>
            <a:picLocks noGrp="1" noChangeAspect="1" noChangeArrowheads="1"/>
          </p:cNvPicPr>
          <p:nvPr>
            <p:ph sz="half" idx="1"/>
          </p:nvPr>
        </p:nvPicPr>
        <p:blipFill>
          <a:blip r:embed="rId4" cstate="email">
            <a:lum bright="18000"/>
          </a:blip>
          <a:srcRect/>
          <a:stretch>
            <a:fillRect/>
          </a:stretch>
        </p:blipFill>
        <p:spPr>
          <a:xfrm>
            <a:off x="3059113" y="3140075"/>
            <a:ext cx="2886075" cy="1638300"/>
          </a:xfrm>
          <a:effectLst>
            <a:outerShdw dist="107763" dir="13500000" algn="ctr" rotWithShape="0">
              <a:schemeClr val="bg2">
                <a:alpha val="50000"/>
              </a:schemeClr>
            </a:outerShdw>
          </a:effectLst>
        </p:spPr>
      </p:pic>
      <p:pic>
        <p:nvPicPr>
          <p:cNvPr id="24581" name="Picture 3" descr="06041005e"/>
          <p:cNvPicPr>
            <a:picLocks noGrp="1" noChangeAspect="1" noChangeArrowheads="1"/>
          </p:cNvPicPr>
          <p:nvPr>
            <p:ph idx="4294967295"/>
          </p:nvPr>
        </p:nvPicPr>
        <p:blipFill>
          <a:blip r:embed="rId5" cstate="email"/>
          <a:srcRect/>
          <a:stretch>
            <a:fillRect/>
          </a:stretch>
        </p:blipFill>
        <p:spPr>
          <a:xfrm>
            <a:off x="12700" y="0"/>
            <a:ext cx="1622425" cy="6873875"/>
          </a:xfrm>
        </p:spPr>
      </p:pic>
      <p:sp>
        <p:nvSpPr>
          <p:cNvPr id="134152" name="Rectangle 8"/>
          <p:cNvSpPr>
            <a:spLocks noChangeArrowheads="1"/>
          </p:cNvSpPr>
          <p:nvPr/>
        </p:nvSpPr>
        <p:spPr bwMode="auto">
          <a:xfrm>
            <a:off x="6011863" y="2592388"/>
            <a:ext cx="3132137" cy="1739900"/>
          </a:xfrm>
          <a:prstGeom prst="rect">
            <a:avLst/>
          </a:prstGeom>
          <a:noFill/>
          <a:ln w="9525">
            <a:noFill/>
            <a:miter lim="800000"/>
            <a:headEnd/>
            <a:tailEnd/>
          </a:ln>
        </p:spPr>
        <p:txBody>
          <a:bodyPr lIns="90000" tIns="46800" rIns="90000" bIns="46800">
            <a:spAutoFit/>
          </a:bodyPr>
          <a:lstStyle/>
          <a:p>
            <a:pPr algn="ctr"/>
            <a:r>
              <a:rPr lang="ru-RU" b="1"/>
              <a:t>Посудина </a:t>
            </a:r>
            <a:br>
              <a:rPr lang="ru-RU" b="1"/>
            </a:br>
            <a:r>
              <a:rPr lang="ru-RU" b="1"/>
              <a:t>біноклевидна</a:t>
            </a:r>
            <a:r>
              <a:rPr lang="ru-RU"/>
              <a:t> </a:t>
            </a:r>
            <a:r>
              <a:rPr lang="ru-RU" b="1"/>
              <a:t>ритуальна</a:t>
            </a:r>
            <a:r>
              <a:rPr lang="en-US" b="1"/>
              <a:t> </a:t>
            </a:r>
            <a:r>
              <a:rPr lang="ru-RU"/>
              <a:t>Пов'язана з "поїнням землі" та проханням родючості</a:t>
            </a:r>
            <a:r>
              <a:rPr lang="en-US"/>
              <a:t>. </a:t>
            </a:r>
            <a:r>
              <a:rPr lang="ru-RU"/>
              <a:t>Глина, ангоб, розпис</a:t>
            </a:r>
            <a:r>
              <a:rPr lang="en-US"/>
              <a:t>. </a:t>
            </a:r>
            <a:br>
              <a:rPr lang="en-US"/>
            </a:br>
            <a:r>
              <a:rPr lang="ru-RU"/>
              <a:t>пос. Р</a:t>
            </a:r>
            <a:r>
              <a:rPr lang="uk-UA"/>
              <a:t>аковець</a:t>
            </a:r>
            <a:r>
              <a:rPr lang="ru-RU"/>
              <a:t> </a:t>
            </a:r>
          </a:p>
        </p:txBody>
      </p:sp>
      <p:sp>
        <p:nvSpPr>
          <p:cNvPr id="134153" name="Rectangle 9"/>
          <p:cNvSpPr>
            <a:spLocks noChangeArrowheads="1"/>
          </p:cNvSpPr>
          <p:nvPr/>
        </p:nvSpPr>
        <p:spPr bwMode="auto">
          <a:xfrm>
            <a:off x="4284663" y="1628775"/>
            <a:ext cx="2657475" cy="366713"/>
          </a:xfrm>
          <a:prstGeom prst="rect">
            <a:avLst/>
          </a:prstGeom>
          <a:noFill/>
          <a:ln w="9525">
            <a:noFill/>
            <a:miter lim="800000"/>
            <a:headEnd/>
            <a:tailEnd/>
          </a:ln>
        </p:spPr>
        <p:txBody>
          <a:bodyPr wrap="none" lIns="90000" tIns="46800" rIns="90000" bIns="46800" anchor="ctr">
            <a:spAutoFit/>
          </a:bodyPr>
          <a:lstStyle/>
          <a:p>
            <a:r>
              <a:rPr lang="uk-UA" b="1"/>
              <a:t>Іграшки на коліщатах</a:t>
            </a:r>
            <a:r>
              <a:rPr lang="ru-RU"/>
              <a:t> </a:t>
            </a:r>
          </a:p>
        </p:txBody>
      </p:sp>
      <p:sp>
        <p:nvSpPr>
          <p:cNvPr id="134154" name="Rectangle 10"/>
          <p:cNvSpPr>
            <a:spLocks noChangeArrowheads="1"/>
          </p:cNvSpPr>
          <p:nvPr/>
        </p:nvSpPr>
        <p:spPr bwMode="auto">
          <a:xfrm>
            <a:off x="2049463" y="5084763"/>
            <a:ext cx="3527425" cy="1465262"/>
          </a:xfrm>
          <a:prstGeom prst="rect">
            <a:avLst/>
          </a:prstGeom>
          <a:noFill/>
          <a:ln w="9525">
            <a:noFill/>
            <a:miter lim="800000"/>
            <a:headEnd/>
            <a:tailEnd/>
          </a:ln>
        </p:spPr>
        <p:txBody>
          <a:bodyPr lIns="90000" tIns="46800" rIns="90000" bIns="46800">
            <a:spAutoFit/>
          </a:bodyPr>
          <a:lstStyle/>
          <a:p>
            <a:pPr algn="ctr"/>
            <a:r>
              <a:rPr lang="uk-UA" b="1"/>
              <a:t>Тринокль</a:t>
            </a:r>
            <a:r>
              <a:rPr lang="uk-UA"/>
              <a:t> – невід'ємна частина в ритуалах </a:t>
            </a:r>
            <a:br>
              <a:rPr lang="uk-UA"/>
            </a:br>
            <a:r>
              <a:rPr lang="uk-UA"/>
              <a:t>закликань дарування дощу, родючості землі. Глина.</a:t>
            </a:r>
            <a:br>
              <a:rPr lang="uk-UA"/>
            </a:br>
            <a:r>
              <a:rPr lang="uk-UA"/>
              <a:t>п. Веселий Кут, 4 тис. до н.е.</a:t>
            </a:r>
            <a:r>
              <a:rPr lang="ru-RU"/>
              <a:t> </a:t>
            </a:r>
          </a:p>
        </p:txBody>
      </p:sp>
      <p:pic>
        <p:nvPicPr>
          <p:cNvPr id="134159" name="Picture 15"/>
          <p:cNvPicPr>
            <a:picLocks noGrp="1" noChangeAspect="1" noChangeArrowheads="1"/>
          </p:cNvPicPr>
          <p:nvPr>
            <p:ph sz="half" idx="2"/>
          </p:nvPr>
        </p:nvPicPr>
        <p:blipFill>
          <a:blip r:embed="rId6" cstate="email">
            <a:lum bright="30000"/>
          </a:blip>
          <a:srcRect/>
          <a:stretch>
            <a:fillRect/>
          </a:stretch>
        </p:blipFill>
        <p:spPr>
          <a:xfrm>
            <a:off x="5721350" y="4508500"/>
            <a:ext cx="2328863" cy="2349500"/>
          </a:xfrm>
          <a:effectLst>
            <a:outerShdw dist="107763" dir="13500000" algn="ctr" rotWithShape="0">
              <a:schemeClr val="bg2">
                <a:alpha val="50000"/>
              </a:schemeClr>
            </a:outerShdw>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34148"/>
                                        </p:tgtEl>
                                        <p:attrNameLst>
                                          <p:attrName>style.visibility</p:attrName>
                                        </p:attrNameLst>
                                      </p:cBhvr>
                                      <p:to>
                                        <p:strVal val="visible"/>
                                      </p:to>
                                    </p:set>
                                    <p:anim calcmode="lin" valueType="num">
                                      <p:cBhvr additive="base">
                                        <p:cTn id="7" dur="800" fill="hold">
                                          <p:stCondLst>
                                            <p:cond delay="0"/>
                                          </p:stCondLst>
                                        </p:cTn>
                                        <p:tgtEl>
                                          <p:spTgt spid="13414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34148"/>
                                        </p:tgtEl>
                                        <p:attrNameLst>
                                          <p:attrName>ppt_y</p:attrName>
                                        </p:attrNameLst>
                                      </p:cBhvr>
                                      <p:tavLst>
                                        <p:tav tm="0">
                                          <p:val>
                                            <p:strVal val="0-#ppt_h/2"/>
                                          </p:val>
                                        </p:tav>
                                        <p:tav tm="100000">
                                          <p:val>
                                            <p:strVal val="#ppt_y"/>
                                          </p:val>
                                        </p:tav>
                                      </p:tavLst>
                                    </p:anim>
                                  </p:childTnLst>
                                </p:cTn>
                              </p:par>
                            </p:childTnLst>
                          </p:cTn>
                        </p:par>
                        <p:par>
                          <p:cTn id="9" fill="hold">
                            <p:stCondLst>
                              <p:cond delay="288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134153">
                                            <p:txEl>
                                              <p:pRg st="0" end="0"/>
                                            </p:txEl>
                                          </p:spTgt>
                                        </p:tgtEl>
                                        <p:attrNameLst>
                                          <p:attrName>style.visibility</p:attrName>
                                        </p:attrNameLst>
                                      </p:cBhvr>
                                      <p:to>
                                        <p:strVal val="visible"/>
                                      </p:to>
                                    </p:set>
                                    <p:anim calcmode="discrete" valueType="clr">
                                      <p:cBhvr override="childStyle">
                                        <p:cTn id="12" dur="80"/>
                                        <p:tgtEl>
                                          <p:spTgt spid="1341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415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4153">
                                            <p:txEl>
                                              <p:pRg st="0" end="0"/>
                                            </p:txEl>
                                          </p:spTgt>
                                        </p:tgtEl>
                                        <p:attrNameLst>
                                          <p:attrName>fill.type</p:attrName>
                                        </p:attrNameLst>
                                      </p:cBhvr>
                                      <p:to>
                                        <p:strVal val="solid"/>
                                      </p:to>
                                    </p:set>
                                  </p:childTnLst>
                                </p:cTn>
                              </p:par>
                              <p:par>
                                <p:cTn id="15" presetID="26" presetClass="emph" presetSubtype="0" fill="hold" nodeType="withEffect">
                                  <p:stCondLst>
                                    <p:cond delay="0"/>
                                  </p:stCondLst>
                                  <p:childTnLst>
                                    <p:animEffect transition="out" filter="fade">
                                      <p:cBhvr>
                                        <p:cTn id="16" dur="1000" tmFilter="0, 0; .2, .5; .8, .5; 1, 0"/>
                                        <p:tgtEl>
                                          <p:spTgt spid="134149"/>
                                        </p:tgtEl>
                                      </p:cBhvr>
                                    </p:animEffect>
                                    <p:animScale>
                                      <p:cBhvr>
                                        <p:cTn id="17" dur="500" autoRev="1" fill="hold"/>
                                        <p:tgtEl>
                                          <p:spTgt spid="134149"/>
                                        </p:tgtEl>
                                      </p:cBhvr>
                                      <p:by x="105000" y="105000"/>
                                    </p:animScale>
                                  </p:childTnLst>
                                </p:cTn>
                              </p:par>
                            </p:childTnLst>
                          </p:cTn>
                        </p:par>
                        <p:par>
                          <p:cTn id="18" fill="hold">
                            <p:stCondLst>
                              <p:cond delay="388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134152">
                                            <p:txEl>
                                              <p:pRg st="0" end="0"/>
                                            </p:txEl>
                                          </p:spTgt>
                                        </p:tgtEl>
                                        <p:attrNameLst>
                                          <p:attrName>style.visibility</p:attrName>
                                        </p:attrNameLst>
                                      </p:cBhvr>
                                      <p:to>
                                        <p:strVal val="visible"/>
                                      </p:to>
                                    </p:set>
                                    <p:anim calcmode="discrete" valueType="clr">
                                      <p:cBhvr override="childStyle">
                                        <p:cTn id="21" dur="80"/>
                                        <p:tgtEl>
                                          <p:spTgt spid="134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4152">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34152">
                                            <p:txEl>
                                              <p:pRg st="0" end="0"/>
                                            </p:txEl>
                                          </p:spTgt>
                                        </p:tgtEl>
                                        <p:attrNameLst>
                                          <p:attrName>fill.type</p:attrName>
                                        </p:attrNameLst>
                                      </p:cBhvr>
                                      <p:to>
                                        <p:strVal val="solid"/>
                                      </p:to>
                                    </p:set>
                                  </p:childTnLst>
                                </p:cTn>
                              </p:par>
                              <p:par>
                                <p:cTn id="24" presetID="26" presetClass="emph" presetSubtype="0" fill="hold" nodeType="withEffect">
                                  <p:stCondLst>
                                    <p:cond delay="0"/>
                                  </p:stCondLst>
                                  <p:childTnLst>
                                    <p:animEffect transition="out" filter="fade">
                                      <p:cBhvr>
                                        <p:cTn id="25" dur="1000" tmFilter="0, 0; .2, .5; .8, .5; 1, 0"/>
                                        <p:tgtEl>
                                          <p:spTgt spid="134157"/>
                                        </p:tgtEl>
                                      </p:cBhvr>
                                    </p:animEffect>
                                    <p:animScale>
                                      <p:cBhvr>
                                        <p:cTn id="26" dur="500" autoRev="1" fill="hold"/>
                                        <p:tgtEl>
                                          <p:spTgt spid="134157"/>
                                        </p:tgtEl>
                                      </p:cBhvr>
                                      <p:by x="105000" y="105000"/>
                                    </p:animScale>
                                  </p:childTnLst>
                                </p:cTn>
                              </p:par>
                            </p:childTnLst>
                          </p:cTn>
                        </p:par>
                        <p:par>
                          <p:cTn id="27" fill="hold">
                            <p:stCondLst>
                              <p:cond delay="82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134154">
                                            <p:txEl>
                                              <p:pRg st="0" end="0"/>
                                            </p:txEl>
                                          </p:spTgt>
                                        </p:tgtEl>
                                        <p:attrNameLst>
                                          <p:attrName>style.visibility</p:attrName>
                                        </p:attrNameLst>
                                      </p:cBhvr>
                                      <p:to>
                                        <p:strVal val="visible"/>
                                      </p:to>
                                    </p:set>
                                    <p:anim calcmode="discrete" valueType="clr">
                                      <p:cBhvr override="childStyle">
                                        <p:cTn id="30" dur="80"/>
                                        <p:tgtEl>
                                          <p:spTgt spid="1341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34154">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134154">
                                            <p:txEl>
                                              <p:pRg st="0" end="0"/>
                                            </p:txEl>
                                          </p:spTgt>
                                        </p:tgtEl>
                                        <p:attrNameLst>
                                          <p:attrName>fill.type</p:attrName>
                                        </p:attrNameLst>
                                      </p:cBhvr>
                                      <p:to>
                                        <p:strVal val="solid"/>
                                      </p:to>
                                    </p:set>
                                  </p:childTnLst>
                                </p:cTn>
                              </p:par>
                              <p:par>
                                <p:cTn id="33" presetID="26" presetClass="emph" presetSubtype="0" fill="hold" nodeType="withEffect">
                                  <p:stCondLst>
                                    <p:cond delay="0"/>
                                  </p:stCondLst>
                                  <p:childTnLst>
                                    <p:animEffect transition="out" filter="fade">
                                      <p:cBhvr>
                                        <p:cTn id="34" dur="1000" tmFilter="0, 0; .2, .5; .8, .5; 1, 0"/>
                                        <p:tgtEl>
                                          <p:spTgt spid="134159"/>
                                        </p:tgtEl>
                                      </p:cBhvr>
                                    </p:animEffect>
                                    <p:animScale>
                                      <p:cBhvr>
                                        <p:cTn id="35" dur="500" autoRev="1" fill="hold"/>
                                        <p:tgtEl>
                                          <p:spTgt spid="1341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3" descr="06041005e"/>
          <p:cNvPicPr>
            <a:picLocks noGrp="1" noChangeAspect="1" noChangeArrowheads="1"/>
          </p:cNvPicPr>
          <p:nvPr>
            <p:ph idx="4294967295"/>
          </p:nvPr>
        </p:nvPicPr>
        <p:blipFill>
          <a:blip r:embed="rId3" cstate="email"/>
          <a:srcRect/>
          <a:stretch>
            <a:fillRect/>
          </a:stretch>
        </p:blipFill>
        <p:spPr>
          <a:xfrm>
            <a:off x="12700" y="0"/>
            <a:ext cx="1622425" cy="6873875"/>
          </a:xfrm>
        </p:spPr>
      </p:pic>
      <p:sp>
        <p:nvSpPr>
          <p:cNvPr id="139268" name="Rectangle 4"/>
          <p:cNvSpPr>
            <a:spLocks noGrp="1" noChangeArrowheads="1"/>
          </p:cNvSpPr>
          <p:nvPr>
            <p:ph type="title"/>
          </p:nvPr>
        </p:nvSpPr>
        <p:spPr>
          <a:xfrm>
            <a:off x="1835150" y="146050"/>
            <a:ext cx="6851650" cy="1143000"/>
          </a:xfrm>
        </p:spPr>
        <p:txBody>
          <a:bodyPr/>
          <a:lstStyle/>
          <a:p>
            <a:pPr eaLnBrk="1" hangingPunct="1"/>
            <a:r>
              <a:rPr lang="uk-UA" sz="4000" smtClean="0"/>
              <a:t>“Культура </a:t>
            </a:r>
            <a:br>
              <a:rPr lang="uk-UA" sz="4000" smtClean="0"/>
            </a:br>
            <a:r>
              <a:rPr lang="uk-UA" sz="4000" smtClean="0"/>
              <a:t>мальованої кераміки”</a:t>
            </a:r>
            <a:endParaRPr lang="ru-RU" sz="4000" smtClean="0"/>
          </a:p>
        </p:txBody>
      </p:sp>
      <p:pic>
        <p:nvPicPr>
          <p:cNvPr id="139269" name="Picture 5" descr="e">
            <a:hlinkClick r:id="rId4"/>
          </p:cNvPr>
          <p:cNvPicPr>
            <a:picLocks noChangeAspect="1" noChangeArrowheads="1"/>
          </p:cNvPicPr>
          <p:nvPr/>
        </p:nvPicPr>
        <p:blipFill>
          <a:blip r:embed="rId5" cstate="email"/>
          <a:srcRect/>
          <a:stretch>
            <a:fillRect/>
          </a:stretch>
        </p:blipFill>
        <p:spPr bwMode="auto">
          <a:xfrm>
            <a:off x="1692275" y="1412875"/>
            <a:ext cx="1550988"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139270" name="Picture 6" descr="c">
            <a:hlinkClick r:id="rId6"/>
          </p:cNvPr>
          <p:cNvPicPr>
            <a:picLocks noChangeAspect="1" noChangeArrowheads="1"/>
          </p:cNvPicPr>
          <p:nvPr/>
        </p:nvPicPr>
        <p:blipFill>
          <a:blip r:embed="rId7" cstate="email"/>
          <a:srcRect/>
          <a:stretch>
            <a:fillRect/>
          </a:stretch>
        </p:blipFill>
        <p:spPr bwMode="auto">
          <a:xfrm>
            <a:off x="3097213" y="2835275"/>
            <a:ext cx="1562100"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25606" name="Picture 7" descr="b">
            <a:hlinkClick r:id="rId8"/>
          </p:cNvPr>
          <p:cNvPicPr>
            <a:picLocks noChangeAspect="1" noChangeArrowheads="1"/>
          </p:cNvPicPr>
          <p:nvPr/>
        </p:nvPicPr>
        <p:blipFill>
          <a:blip r:embed="rId9" cstate="email"/>
          <a:srcRect/>
          <a:stretch>
            <a:fillRect/>
          </a:stretch>
        </p:blipFill>
        <p:spPr bwMode="auto">
          <a:xfrm>
            <a:off x="4859338" y="1412875"/>
            <a:ext cx="2501900" cy="1673225"/>
          </a:xfrm>
          <a:prstGeom prst="rect">
            <a:avLst/>
          </a:prstGeom>
          <a:noFill/>
          <a:ln w="9525">
            <a:noFill/>
            <a:miter lim="800000"/>
            <a:headEnd/>
            <a:tailEnd/>
          </a:ln>
          <a:effectLst>
            <a:prstShdw prst="shdw13" dist="53882" dir="13500000">
              <a:srgbClr val="808080">
                <a:alpha val="50000"/>
              </a:srgbClr>
            </a:prstShdw>
          </a:effectLst>
        </p:spPr>
      </p:pic>
      <p:pic>
        <p:nvPicPr>
          <p:cNvPr id="139273" name="Picture 9" descr="a">
            <a:hlinkClick r:id="rId10"/>
          </p:cNvPr>
          <p:cNvPicPr>
            <a:picLocks noChangeAspect="1" noChangeArrowheads="1"/>
          </p:cNvPicPr>
          <p:nvPr/>
        </p:nvPicPr>
        <p:blipFill>
          <a:blip r:embed="rId11" cstate="email"/>
          <a:srcRect/>
          <a:stretch>
            <a:fillRect/>
          </a:stretch>
        </p:blipFill>
        <p:spPr bwMode="auto">
          <a:xfrm>
            <a:off x="4500563" y="4464050"/>
            <a:ext cx="1568450"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25608" name="Picture 10" descr="10">
            <a:hlinkClick r:id="rId12"/>
          </p:cNvPr>
          <p:cNvPicPr>
            <a:picLocks noChangeAspect="1" noChangeArrowheads="1"/>
          </p:cNvPicPr>
          <p:nvPr/>
        </p:nvPicPr>
        <p:blipFill>
          <a:blip r:embed="rId13" cstate="email"/>
          <a:srcRect/>
          <a:stretch>
            <a:fillRect/>
          </a:stretch>
        </p:blipFill>
        <p:spPr bwMode="auto">
          <a:xfrm>
            <a:off x="1714500" y="5291138"/>
            <a:ext cx="2305050" cy="1547812"/>
          </a:xfrm>
          <a:prstGeom prst="rect">
            <a:avLst/>
          </a:prstGeom>
          <a:noFill/>
          <a:ln w="9525">
            <a:noFill/>
            <a:miter lim="800000"/>
            <a:headEnd/>
            <a:tailEnd/>
          </a:ln>
          <a:effectLst>
            <a:prstShdw prst="shdw13" dist="53882" dir="13500000">
              <a:srgbClr val="808080">
                <a:alpha val="50000"/>
              </a:srgbClr>
            </a:prstShdw>
          </a:effectLst>
        </p:spPr>
      </p:pic>
      <p:pic>
        <p:nvPicPr>
          <p:cNvPr id="25609" name="Picture 11" descr="11">
            <a:hlinkClick r:id="rId14"/>
          </p:cNvPr>
          <p:cNvPicPr>
            <a:picLocks noChangeAspect="1" noChangeArrowheads="1"/>
          </p:cNvPicPr>
          <p:nvPr/>
        </p:nvPicPr>
        <p:blipFill>
          <a:blip r:embed="rId15" cstate="email"/>
          <a:srcRect/>
          <a:stretch>
            <a:fillRect/>
          </a:stretch>
        </p:blipFill>
        <p:spPr bwMode="auto">
          <a:xfrm>
            <a:off x="6621463" y="2803525"/>
            <a:ext cx="2484437" cy="1668463"/>
          </a:xfrm>
          <a:prstGeom prst="rect">
            <a:avLst/>
          </a:prstGeom>
          <a:noFill/>
          <a:ln w="9525">
            <a:noFill/>
            <a:miter lim="800000"/>
            <a:headEnd/>
            <a:tailEnd/>
          </a:ln>
          <a:effectLst>
            <a:prstShdw prst="shdw13" dist="53882" dir="13500000">
              <a:srgbClr val="808080">
                <a:alpha val="50000"/>
              </a:srgbClr>
            </a:prstShdw>
          </a:effectLst>
        </p:spPr>
      </p:pic>
      <p:pic>
        <p:nvPicPr>
          <p:cNvPr id="25610" name="Picture 12" descr="8">
            <a:hlinkClick r:id="rId16"/>
          </p:cNvPr>
          <p:cNvPicPr>
            <a:picLocks noChangeAspect="1" noChangeArrowheads="1"/>
          </p:cNvPicPr>
          <p:nvPr/>
        </p:nvPicPr>
        <p:blipFill>
          <a:blip r:embed="rId17" cstate="email"/>
          <a:srcRect/>
          <a:stretch>
            <a:fillRect/>
          </a:stretch>
        </p:blipFill>
        <p:spPr bwMode="auto">
          <a:xfrm>
            <a:off x="6621463" y="5170488"/>
            <a:ext cx="2484437" cy="1668462"/>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fade">
                                      <p:cBhvr>
                                        <p:cTn id="7" dur="768" decel="100000"/>
                                        <p:tgtEl>
                                          <p:spTgt spid="139268"/>
                                        </p:tgtEl>
                                      </p:cBhvr>
                                    </p:animEffect>
                                    <p:animScale>
                                      <p:cBhvr>
                                        <p:cTn id="8" dur="768" decel="100000"/>
                                        <p:tgtEl>
                                          <p:spTgt spid="139268"/>
                                        </p:tgtEl>
                                      </p:cBhvr>
                                      <p:from x="10000" y="10000"/>
                                      <p:to x="200000" y="450000"/>
                                    </p:animScale>
                                    <p:animScale>
                                      <p:cBhvr>
                                        <p:cTn id="9" dur="1230" accel="100000" fill="hold">
                                          <p:stCondLst>
                                            <p:cond delay="768"/>
                                          </p:stCondLst>
                                        </p:cTn>
                                        <p:tgtEl>
                                          <p:spTgt spid="139268"/>
                                        </p:tgtEl>
                                      </p:cBhvr>
                                      <p:from x="200000" y="450000"/>
                                      <p:to x="100000" y="100000"/>
                                    </p:animScale>
                                    <p:set>
                                      <p:cBhvr>
                                        <p:cTn id="10" dur="768" fill="hold"/>
                                        <p:tgtEl>
                                          <p:spTgt spid="139268"/>
                                        </p:tgtEl>
                                        <p:attrNameLst>
                                          <p:attrName>ppt_x</p:attrName>
                                        </p:attrNameLst>
                                      </p:cBhvr>
                                      <p:to>
                                        <p:strVal val="(0.5)"/>
                                      </p:to>
                                    </p:set>
                                    <p:anim from="(0.5)" to="(#ppt_x)" calcmode="lin" valueType="num">
                                      <p:cBhvr>
                                        <p:cTn id="11" dur="1230" accel="100000" fill="hold">
                                          <p:stCondLst>
                                            <p:cond delay="768"/>
                                          </p:stCondLst>
                                        </p:cTn>
                                        <p:tgtEl>
                                          <p:spTgt spid="139268"/>
                                        </p:tgtEl>
                                        <p:attrNameLst>
                                          <p:attrName>ppt_x</p:attrName>
                                        </p:attrNameLst>
                                      </p:cBhvr>
                                    </p:anim>
                                    <p:set>
                                      <p:cBhvr>
                                        <p:cTn id="12" dur="768" fill="hold"/>
                                        <p:tgtEl>
                                          <p:spTgt spid="139268"/>
                                        </p:tgtEl>
                                        <p:attrNameLst>
                                          <p:attrName>ppt_y</p:attrName>
                                        </p:attrNameLst>
                                      </p:cBhvr>
                                      <p:to>
                                        <p:strVal val="(#ppt_y+0.4)"/>
                                      </p:to>
                                    </p:set>
                                    <p:anim from="(#ppt_y+0.4)" to="(#ppt_y)" calcmode="lin" valueType="num">
                                      <p:cBhvr>
                                        <p:cTn id="13" dur="1230" accel="100000" fill="hold">
                                          <p:stCondLst>
                                            <p:cond delay="768"/>
                                          </p:stCondLst>
                                        </p:cTn>
                                        <p:tgtEl>
                                          <p:spTgt spid="13926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a:xfrm>
            <a:off x="1619250" y="274638"/>
            <a:ext cx="4824413" cy="1143000"/>
          </a:xfrm>
        </p:spPr>
        <p:txBody>
          <a:bodyPr/>
          <a:lstStyle/>
          <a:p>
            <a:pPr algn="l" eaLnBrk="1" hangingPunct="1"/>
            <a:r>
              <a:rPr lang="uk-UA" sz="4000" smtClean="0"/>
              <a:t>Прядіння</a:t>
            </a:r>
            <a:r>
              <a:rPr lang="en-US" sz="4000" smtClean="0"/>
              <a:t> </a:t>
            </a:r>
            <a:r>
              <a:rPr lang="uk-UA" sz="4000" smtClean="0"/>
              <a:t>й ткацтво</a:t>
            </a:r>
            <a:endParaRPr lang="ru-RU" sz="4000" smtClean="0"/>
          </a:p>
        </p:txBody>
      </p:sp>
      <p:pic>
        <p:nvPicPr>
          <p:cNvPr id="168971" name="Picture 11" descr="ткацтво"/>
          <p:cNvPicPr>
            <a:picLocks noGrp="1" noChangeAspect="1" noChangeArrowheads="1"/>
          </p:cNvPicPr>
          <p:nvPr>
            <p:ph sz="half" idx="1"/>
          </p:nvPr>
        </p:nvPicPr>
        <p:blipFill>
          <a:blip r:embed="rId3" cstate="email"/>
          <a:srcRect/>
          <a:stretch>
            <a:fillRect/>
          </a:stretch>
        </p:blipFill>
        <p:spPr>
          <a:xfrm>
            <a:off x="6400800" y="0"/>
            <a:ext cx="2743200" cy="1206500"/>
          </a:xfrm>
          <a:effectLst>
            <a:outerShdw dist="107763" dir="8100000" algn="ctr" rotWithShape="0">
              <a:srgbClr val="808080">
                <a:alpha val="50000"/>
              </a:srgbClr>
            </a:outerShdw>
          </a:effectLst>
        </p:spPr>
      </p:pic>
      <p:pic>
        <p:nvPicPr>
          <p:cNvPr id="26628" name="Picture 2"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pic>
        <p:nvPicPr>
          <p:cNvPr id="168973" name="Picture 13" descr="tka2 ткацкий станок"/>
          <p:cNvPicPr>
            <a:picLocks noGrp="1" noChangeAspect="1" noChangeArrowheads="1"/>
          </p:cNvPicPr>
          <p:nvPr>
            <p:ph sz="half" idx="2"/>
          </p:nvPr>
        </p:nvPicPr>
        <p:blipFill>
          <a:blip r:embed="rId5" cstate="email"/>
          <a:srcRect/>
          <a:stretch>
            <a:fillRect/>
          </a:stretch>
        </p:blipFill>
        <p:spPr>
          <a:xfrm>
            <a:off x="6396038" y="4710113"/>
            <a:ext cx="2741612" cy="2125662"/>
          </a:xfrm>
          <a:effectLst>
            <a:outerShdw dist="107763" dir="13500000" algn="ctr" rotWithShape="0">
              <a:srgbClr val="808080">
                <a:alpha val="50000"/>
              </a:srgbClr>
            </a:outerShdw>
          </a:effectLst>
        </p:spPr>
      </p:pic>
      <p:sp>
        <p:nvSpPr>
          <p:cNvPr id="168975" name="Text Box 15"/>
          <p:cNvSpPr txBox="1">
            <a:spLocks noChangeArrowheads="1"/>
          </p:cNvSpPr>
          <p:nvPr/>
        </p:nvSpPr>
        <p:spPr bwMode="auto">
          <a:xfrm>
            <a:off x="1692275" y="1412875"/>
            <a:ext cx="4608513" cy="5118100"/>
          </a:xfrm>
          <a:prstGeom prst="rect">
            <a:avLst/>
          </a:prstGeom>
          <a:noFill/>
          <a:ln w="9525">
            <a:noFill/>
            <a:miter lim="800000"/>
            <a:headEnd/>
            <a:tailEnd/>
          </a:ln>
        </p:spPr>
        <p:txBody>
          <a:bodyPr lIns="90000" tIns="46800" rIns="90000" bIns="46800">
            <a:spAutoFit/>
          </a:bodyPr>
          <a:lstStyle/>
          <a:p>
            <a:pPr>
              <a:spcBef>
                <a:spcPct val="50000"/>
              </a:spcBef>
            </a:pPr>
            <a:r>
              <a:rPr lang="uk-UA" sz="2200"/>
              <a:t>Трипільський </a:t>
            </a:r>
            <a:r>
              <a:rPr lang="uk-UA" sz="2200" b="1"/>
              <a:t>ткацький верстат</a:t>
            </a:r>
            <a:r>
              <a:rPr lang="uk-UA" sz="2200"/>
              <a:t> мав вертикальну будову і складався з дерев'яної рами. </a:t>
            </a:r>
          </a:p>
          <a:p>
            <a:pPr>
              <a:spcBef>
                <a:spcPct val="50000"/>
              </a:spcBef>
            </a:pPr>
            <a:r>
              <a:rPr lang="uk-UA" sz="2200"/>
              <a:t>Нитки основи у такому верстаті прив'язували щільними рядами до верхнього валу й рівномірно натягували глиняними відтяжками, до яких прив'язували нижні кінці ниток.</a:t>
            </a:r>
          </a:p>
          <a:p>
            <a:pPr>
              <a:spcBef>
                <a:spcPct val="50000"/>
              </a:spcBef>
            </a:pPr>
            <a:r>
              <a:rPr lang="uk-UA" sz="2200"/>
              <a:t>Нитки відповідно розподіля-</a:t>
            </a:r>
            <a:br>
              <a:rPr lang="uk-UA" sz="2200"/>
            </a:br>
            <a:r>
              <a:rPr lang="uk-UA" sz="2200"/>
              <a:t>лися на передні та задні. Вони перепліталися по горизонталі іншими нитками, утворюючи тканину</a:t>
            </a:r>
          </a:p>
        </p:txBody>
      </p:sp>
      <p:sp>
        <p:nvSpPr>
          <p:cNvPr id="168976" name="Rectangle 16"/>
          <p:cNvSpPr>
            <a:spLocks noChangeArrowheads="1"/>
          </p:cNvSpPr>
          <p:nvPr/>
        </p:nvSpPr>
        <p:spPr bwMode="auto">
          <a:xfrm>
            <a:off x="6315075" y="1368425"/>
            <a:ext cx="2771775" cy="3113088"/>
          </a:xfrm>
          <a:prstGeom prst="rect">
            <a:avLst/>
          </a:prstGeom>
          <a:noFill/>
          <a:ln w="9525">
            <a:noFill/>
            <a:miter lim="800000"/>
            <a:headEnd/>
            <a:tailEnd/>
          </a:ln>
        </p:spPr>
        <p:txBody>
          <a:bodyPr lIns="90000" tIns="46800" rIns="90000" bIns="46800">
            <a:spAutoFit/>
          </a:bodyPr>
          <a:lstStyle/>
          <a:p>
            <a:r>
              <a:rPr lang="uk-UA" b="1"/>
              <a:t>Прясла</a:t>
            </a:r>
            <a:r>
              <a:rPr lang="uk-UA"/>
              <a:t> — округлі маховики для </a:t>
            </a:r>
            <a:r>
              <a:rPr lang="uk-UA" b="1"/>
              <a:t>дерев'яного веретена</a:t>
            </a:r>
            <a:r>
              <a:rPr lang="uk-UA"/>
              <a:t>, розміром від 3 до 8 см. у діаметрі, завтовшки 0,7 — 2 см., з невелич-</a:t>
            </a:r>
            <a:br>
              <a:rPr lang="uk-UA"/>
            </a:br>
            <a:r>
              <a:rPr lang="uk-UA"/>
              <a:t>ким отвором у центрі. Таким веретеном пряли нитку в різні історичні часи і у різних народів, включно до XX ст.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diamond(in)">
                                      <p:cBhvr>
                                        <p:cTn id="7" dur="2000"/>
                                        <p:tgtEl>
                                          <p:spTgt spid="16896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168975">
                                            <p:txEl>
                                              <p:pRg st="0" end="0"/>
                                            </p:txEl>
                                          </p:spTgt>
                                        </p:tgtEl>
                                        <p:attrNameLst>
                                          <p:attrName>style.visibility</p:attrName>
                                        </p:attrNameLst>
                                      </p:cBhvr>
                                      <p:to>
                                        <p:strVal val="visible"/>
                                      </p:to>
                                    </p:set>
                                    <p:anim calcmode="lin" valueType="num">
                                      <p:cBhvr>
                                        <p:cTn id="11" dur="1000" fill="hold"/>
                                        <p:tgtEl>
                                          <p:spTgt spid="1689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68975">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168975">
                                            <p:txEl>
                                              <p:pRg st="0" end="0"/>
                                            </p:txEl>
                                          </p:spTgt>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168975">
                                            <p:txEl>
                                              <p:pRg st="1" end="1"/>
                                            </p:txEl>
                                          </p:spTgt>
                                        </p:tgtEl>
                                        <p:attrNameLst>
                                          <p:attrName>style.visibility</p:attrName>
                                        </p:attrNameLst>
                                      </p:cBhvr>
                                      <p:to>
                                        <p:strVal val="visible"/>
                                      </p:to>
                                    </p:set>
                                    <p:anim calcmode="lin" valueType="num">
                                      <p:cBhvr>
                                        <p:cTn id="17" dur="1000" fill="hold"/>
                                        <p:tgtEl>
                                          <p:spTgt spid="168975">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68975">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168975">
                                            <p:txEl>
                                              <p:pRg st="1" end="1"/>
                                            </p:txEl>
                                          </p:spTgt>
                                        </p:tgtEl>
                                      </p:cBhvr>
                                    </p:animEffect>
                                  </p:childTnLst>
                                </p:cTn>
                              </p:par>
                            </p:childTnLst>
                          </p:cTn>
                        </p:par>
                        <p:par>
                          <p:cTn id="20" fill="hold">
                            <p:stCondLst>
                              <p:cond delay="4000"/>
                            </p:stCondLst>
                            <p:childTnLst>
                              <p:par>
                                <p:cTn id="21" presetID="53" presetClass="entr" presetSubtype="0" fill="hold" nodeType="afterEffect">
                                  <p:stCondLst>
                                    <p:cond delay="0"/>
                                  </p:stCondLst>
                                  <p:childTnLst>
                                    <p:set>
                                      <p:cBhvr>
                                        <p:cTn id="22" dur="1" fill="hold">
                                          <p:stCondLst>
                                            <p:cond delay="0"/>
                                          </p:stCondLst>
                                        </p:cTn>
                                        <p:tgtEl>
                                          <p:spTgt spid="168975">
                                            <p:txEl>
                                              <p:pRg st="2" end="2"/>
                                            </p:txEl>
                                          </p:spTgt>
                                        </p:tgtEl>
                                        <p:attrNameLst>
                                          <p:attrName>style.visibility</p:attrName>
                                        </p:attrNameLst>
                                      </p:cBhvr>
                                      <p:to>
                                        <p:strVal val="visible"/>
                                      </p:to>
                                    </p:set>
                                    <p:anim calcmode="lin" valueType="num">
                                      <p:cBhvr>
                                        <p:cTn id="23" dur="1000" fill="hold"/>
                                        <p:tgtEl>
                                          <p:spTgt spid="1689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68975">
                                            <p:txEl>
                                              <p:pRg st="2" end="2"/>
                                            </p:txEl>
                                          </p:spTgt>
                                        </p:tgtEl>
                                        <p:attrNameLst>
                                          <p:attrName>ppt_h</p:attrName>
                                        </p:attrNameLst>
                                      </p:cBhvr>
                                      <p:tavLst>
                                        <p:tav tm="0">
                                          <p:val>
                                            <p:fltVal val="0"/>
                                          </p:val>
                                        </p:tav>
                                        <p:tav tm="100000">
                                          <p:val>
                                            <p:strVal val="#ppt_h"/>
                                          </p:val>
                                        </p:tav>
                                      </p:tavLst>
                                    </p:anim>
                                    <p:animEffect transition="in" filter="fade">
                                      <p:cBhvr>
                                        <p:cTn id="25" dur="1000"/>
                                        <p:tgtEl>
                                          <p:spTgt spid="168975">
                                            <p:txEl>
                                              <p:pRg st="2" end="2"/>
                                            </p:txEl>
                                          </p:spTgt>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68976">
                                            <p:txEl>
                                              <p:pRg st="0" end="0"/>
                                            </p:txEl>
                                          </p:spTgt>
                                        </p:tgtEl>
                                        <p:attrNameLst>
                                          <p:attrName>style.visibility</p:attrName>
                                        </p:attrNameLst>
                                      </p:cBhvr>
                                      <p:to>
                                        <p:strVal val="visible"/>
                                      </p:to>
                                    </p:set>
                                    <p:animEffect transition="in" filter="fade">
                                      <p:cBhvr>
                                        <p:cTn id="29" dur="1000"/>
                                        <p:tgtEl>
                                          <p:spTgt spid="168976">
                                            <p:txEl>
                                              <p:pRg st="0" end="0"/>
                                            </p:txEl>
                                          </p:spTgt>
                                        </p:tgtEl>
                                      </p:cBhvr>
                                    </p:animEffect>
                                    <p:anim calcmode="lin" valueType="num">
                                      <p:cBhvr>
                                        <p:cTn id="30" dur="1000" fill="hold"/>
                                        <p:tgtEl>
                                          <p:spTgt spid="16897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68976">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6" presetClass="emph" presetSubtype="0" fill="hold" nodeType="afterEffect">
                                  <p:stCondLst>
                                    <p:cond delay="0"/>
                                  </p:stCondLst>
                                  <p:childTnLst>
                                    <p:animEffect transition="out" filter="fade">
                                      <p:cBhvr>
                                        <p:cTn id="34" dur="1000" tmFilter="0, 0; .2, .5; .8, .5; 1, 0"/>
                                        <p:tgtEl>
                                          <p:spTgt spid="168971"/>
                                        </p:tgtEl>
                                      </p:cBhvr>
                                    </p:animEffect>
                                    <p:animScale>
                                      <p:cBhvr>
                                        <p:cTn id="35" dur="500" autoRev="1" fill="hold"/>
                                        <p:tgtEl>
                                          <p:spTgt spid="168971"/>
                                        </p:tgtEl>
                                      </p:cBhvr>
                                      <p:by x="105000" y="105000"/>
                                    </p:animScale>
                                  </p:childTnLst>
                                </p:cTn>
                              </p:par>
                            </p:childTnLst>
                          </p:cTn>
                        </p:par>
                        <p:par>
                          <p:cTn id="36" fill="hold">
                            <p:stCondLst>
                              <p:cond delay="7000"/>
                            </p:stCondLst>
                            <p:childTnLst>
                              <p:par>
                                <p:cTn id="37" presetID="26" presetClass="emph" presetSubtype="0" fill="hold" nodeType="afterEffect">
                                  <p:stCondLst>
                                    <p:cond delay="0"/>
                                  </p:stCondLst>
                                  <p:childTnLst>
                                    <p:animEffect transition="out" filter="fade">
                                      <p:cBhvr>
                                        <p:cTn id="38" dur="1000" tmFilter="0, 0; .2, .5; .8, .5; 1, 0"/>
                                        <p:tgtEl>
                                          <p:spTgt spid="168973"/>
                                        </p:tgtEl>
                                      </p:cBhvr>
                                    </p:animEffect>
                                    <p:animScale>
                                      <p:cBhvr>
                                        <p:cTn id="39" dur="500" autoRev="1" fill="hold"/>
                                        <p:tgtEl>
                                          <p:spTgt spid="1689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1692275" y="274638"/>
            <a:ext cx="4175125" cy="1785937"/>
          </a:xfrm>
        </p:spPr>
        <p:txBody>
          <a:bodyPr/>
          <a:lstStyle/>
          <a:p>
            <a:pPr eaLnBrk="1" hangingPunct="1"/>
            <a:r>
              <a:rPr lang="uk-UA" sz="4000" smtClean="0"/>
              <a:t>Вбрання племен трипільської культури</a:t>
            </a:r>
            <a:r>
              <a:rPr lang="ru-RU" sz="4000" smtClean="0"/>
              <a:t> </a:t>
            </a:r>
          </a:p>
        </p:txBody>
      </p:sp>
      <p:pic>
        <p:nvPicPr>
          <p:cNvPr id="27651" name="Picture 3" descr="06041005e"/>
          <p:cNvPicPr>
            <a:picLocks noGrp="1" noChangeAspect="1" noChangeArrowheads="1"/>
          </p:cNvPicPr>
          <p:nvPr>
            <p:ph idx="4294967295"/>
          </p:nvPr>
        </p:nvPicPr>
        <p:blipFill>
          <a:blip r:embed="rId3" cstate="email"/>
          <a:srcRect/>
          <a:stretch>
            <a:fillRect/>
          </a:stretch>
        </p:blipFill>
        <p:spPr>
          <a:xfrm>
            <a:off x="12700" y="0"/>
            <a:ext cx="1622425" cy="6873875"/>
          </a:xfrm>
        </p:spPr>
      </p:pic>
      <p:sp>
        <p:nvSpPr>
          <p:cNvPr id="27652" name="Rectangle 6"/>
          <p:cNvSpPr>
            <a:spLocks noChangeArrowheads="1"/>
          </p:cNvSpPr>
          <p:nvPr/>
        </p:nvSpPr>
        <p:spPr bwMode="auto">
          <a:xfrm>
            <a:off x="-571500" y="2941638"/>
            <a:ext cx="10287000" cy="0"/>
          </a:xfrm>
          <a:prstGeom prst="rect">
            <a:avLst/>
          </a:prstGeom>
          <a:noFill/>
          <a:ln w="9525">
            <a:noFill/>
            <a:miter lim="800000"/>
            <a:headEnd/>
            <a:tailEnd/>
          </a:ln>
        </p:spPr>
        <p:txBody>
          <a:bodyPr wrap="none" lIns="90000" tIns="46800" rIns="90000" bIns="46800" anchor="ctr">
            <a:spAutoFit/>
          </a:bodyPr>
          <a:lstStyle/>
          <a:p>
            <a:endParaRPr lang="ru-RU"/>
          </a:p>
        </p:txBody>
      </p:sp>
      <p:sp>
        <p:nvSpPr>
          <p:cNvPr id="141333" name="Rectangle 21"/>
          <p:cNvSpPr>
            <a:spLocks noChangeArrowheads="1"/>
          </p:cNvSpPr>
          <p:nvPr/>
        </p:nvSpPr>
        <p:spPr bwMode="auto">
          <a:xfrm>
            <a:off x="1692275" y="5667375"/>
            <a:ext cx="3352800" cy="1190625"/>
          </a:xfrm>
          <a:prstGeom prst="rect">
            <a:avLst/>
          </a:prstGeom>
          <a:noFill/>
          <a:ln w="9525">
            <a:noFill/>
            <a:miter lim="800000"/>
            <a:headEnd/>
            <a:tailEnd/>
          </a:ln>
        </p:spPr>
        <p:txBody>
          <a:bodyPr lIns="90000" tIns="46800" rIns="90000" bIns="46800">
            <a:spAutoFit/>
          </a:bodyPr>
          <a:lstStyle/>
          <a:p>
            <a:pPr algn="ctr"/>
            <a:r>
              <a:rPr lang="uk-UA" b="1" i="1">
                <a:solidFill>
                  <a:srgbClr val="000000"/>
                </a:solidFill>
              </a:rPr>
              <a:t>Зображення на ритуальному посуді.</a:t>
            </a:r>
            <a:br>
              <a:rPr lang="uk-UA" b="1" i="1">
                <a:solidFill>
                  <a:srgbClr val="000000"/>
                </a:solidFill>
              </a:rPr>
            </a:br>
            <a:r>
              <a:rPr lang="uk-UA" b="1" i="1">
                <a:solidFill>
                  <a:srgbClr val="000000"/>
                </a:solidFill>
              </a:rPr>
              <a:t>Слободка-Західна, Тимкове (Олександрівка)</a:t>
            </a:r>
          </a:p>
        </p:txBody>
      </p:sp>
      <p:sp>
        <p:nvSpPr>
          <p:cNvPr id="27654" name="Rectangle 23"/>
          <p:cNvSpPr>
            <a:spLocks noChangeArrowheads="1"/>
          </p:cNvSpPr>
          <p:nvPr/>
        </p:nvSpPr>
        <p:spPr bwMode="auto">
          <a:xfrm>
            <a:off x="0" y="1665288"/>
            <a:ext cx="9144000" cy="0"/>
          </a:xfrm>
          <a:prstGeom prst="rect">
            <a:avLst/>
          </a:prstGeom>
          <a:noFill/>
          <a:ln w="9525">
            <a:noFill/>
            <a:miter lim="800000"/>
            <a:headEnd/>
            <a:tailEnd/>
          </a:ln>
        </p:spPr>
        <p:txBody>
          <a:bodyPr wrap="none" lIns="90000" tIns="46800" rIns="90000" bIns="46800" anchor="ctr">
            <a:spAutoFit/>
          </a:bodyPr>
          <a:lstStyle/>
          <a:p>
            <a:endParaRPr lang="ru-RU"/>
          </a:p>
        </p:txBody>
      </p:sp>
      <p:pic>
        <p:nvPicPr>
          <p:cNvPr id="141334" name="Picture 22" descr="http://www.trypillya.kiev.ua/kostum/untitled-1.jpg"/>
          <p:cNvPicPr>
            <a:picLocks noChangeAspect="1" noChangeArrowheads="1"/>
          </p:cNvPicPr>
          <p:nvPr/>
        </p:nvPicPr>
        <p:blipFill>
          <a:blip r:embed="rId4" r:link="rId5" cstate="email"/>
          <a:srcRect/>
          <a:stretch>
            <a:fillRect/>
          </a:stretch>
        </p:blipFill>
        <p:spPr bwMode="auto">
          <a:xfrm>
            <a:off x="6156325" y="2565400"/>
            <a:ext cx="2489200" cy="3289300"/>
          </a:xfrm>
          <a:prstGeom prst="rect">
            <a:avLst/>
          </a:prstGeom>
          <a:noFill/>
          <a:effectLst>
            <a:outerShdw dist="107763" dir="2700000" algn="ctr" rotWithShape="0">
              <a:srgbClr val="808080">
                <a:alpha val="50000"/>
              </a:srgbClr>
            </a:outerShdw>
          </a:effectLst>
        </p:spPr>
      </p:pic>
      <p:sp>
        <p:nvSpPr>
          <p:cNvPr id="27656" name="Rectangle 24"/>
          <p:cNvSpPr>
            <a:spLocks noChangeArrowheads="1"/>
          </p:cNvSpPr>
          <p:nvPr/>
        </p:nvSpPr>
        <p:spPr bwMode="auto">
          <a:xfrm>
            <a:off x="1835150" y="3057525"/>
            <a:ext cx="180975" cy="549275"/>
          </a:xfrm>
          <a:prstGeom prst="rect">
            <a:avLst/>
          </a:prstGeom>
          <a:noFill/>
          <a:ln w="9525">
            <a:noFill/>
            <a:miter lim="800000"/>
            <a:headEnd/>
            <a:tailEnd/>
          </a:ln>
        </p:spPr>
        <p:txBody>
          <a:bodyPr wrap="none" lIns="90000" tIns="46800" rIns="90000" bIns="46800" anchor="ctr">
            <a:spAutoFit/>
          </a:bodyPr>
          <a:lstStyle/>
          <a:p>
            <a:r>
              <a:rPr lang="uk-UA" sz="1200">
                <a:solidFill>
                  <a:srgbClr val="000000"/>
                </a:solidFill>
                <a:cs typeface="Times New Roman" pitchFamily="18" charset="0"/>
              </a:rPr>
              <a:t/>
            </a:r>
            <a:br>
              <a:rPr lang="uk-UA" sz="1200">
                <a:solidFill>
                  <a:srgbClr val="000000"/>
                </a:solidFill>
                <a:cs typeface="Times New Roman" pitchFamily="18" charset="0"/>
              </a:rPr>
            </a:br>
            <a:endParaRPr lang="ru-RU"/>
          </a:p>
        </p:txBody>
      </p:sp>
      <p:sp>
        <p:nvSpPr>
          <p:cNvPr id="141337" name="Rectangle 25"/>
          <p:cNvSpPr>
            <a:spLocks noChangeArrowheads="1"/>
          </p:cNvSpPr>
          <p:nvPr/>
        </p:nvSpPr>
        <p:spPr bwMode="auto">
          <a:xfrm>
            <a:off x="5364163" y="5942013"/>
            <a:ext cx="3779837" cy="915987"/>
          </a:xfrm>
          <a:prstGeom prst="rect">
            <a:avLst/>
          </a:prstGeom>
          <a:noFill/>
          <a:ln w="9525">
            <a:noFill/>
            <a:miter lim="800000"/>
            <a:headEnd/>
            <a:tailEnd/>
          </a:ln>
        </p:spPr>
        <p:txBody>
          <a:bodyPr lIns="90000" tIns="46800" rIns="90000" bIns="46800">
            <a:spAutoFit/>
          </a:bodyPr>
          <a:lstStyle/>
          <a:p>
            <a:pPr algn="ctr"/>
            <a:r>
              <a:rPr lang="uk-UA" b="1" i="1">
                <a:solidFill>
                  <a:srgbClr val="000000"/>
                </a:solidFill>
              </a:rPr>
              <a:t>Ритуальне вбрання жриці та її оточення (ранній етап енеоліту). Реконструкція</a:t>
            </a:r>
            <a:endParaRPr lang="ru-RU" b="1" i="1">
              <a:solidFill>
                <a:srgbClr val="000000"/>
              </a:solidFill>
            </a:endParaRPr>
          </a:p>
        </p:txBody>
      </p:sp>
      <p:sp>
        <p:nvSpPr>
          <p:cNvPr id="141338" name="Rectangle 26"/>
          <p:cNvSpPr>
            <a:spLocks noChangeArrowheads="1"/>
          </p:cNvSpPr>
          <p:nvPr/>
        </p:nvSpPr>
        <p:spPr bwMode="auto">
          <a:xfrm>
            <a:off x="1692275" y="2060575"/>
            <a:ext cx="4103688" cy="2436813"/>
          </a:xfrm>
          <a:prstGeom prst="rect">
            <a:avLst/>
          </a:prstGeom>
          <a:noFill/>
          <a:ln w="9525">
            <a:noFill/>
            <a:miter lim="800000"/>
            <a:headEnd/>
            <a:tailEnd/>
          </a:ln>
        </p:spPr>
        <p:txBody>
          <a:bodyPr lIns="90000" tIns="46800" rIns="90000" bIns="46800" anchor="ctr">
            <a:spAutoFit/>
          </a:bodyPr>
          <a:lstStyle/>
          <a:p>
            <a:pPr algn="ctr"/>
            <a:r>
              <a:rPr lang="uk-UA" sz="2200"/>
              <a:t>Особливості вбрання і його декору епохи енеоліту</a:t>
            </a:r>
            <a:r>
              <a:rPr lang="ru-RU" sz="2200"/>
              <a:t> </a:t>
            </a:r>
            <a:r>
              <a:rPr lang="uk-UA" sz="2200"/>
              <a:t>відроджує в наш час </a:t>
            </a:r>
            <a:br>
              <a:rPr lang="uk-UA" sz="2200"/>
            </a:br>
            <a:r>
              <a:rPr lang="uk-UA" sz="2200"/>
              <a:t>за матеріалами керамічного посуду і антропоморфної пластики художник-етнограф </a:t>
            </a:r>
            <a:br>
              <a:rPr lang="uk-UA" sz="2200"/>
            </a:br>
            <a:r>
              <a:rPr lang="uk-UA" sz="2200"/>
              <a:t>Зінаїда Васіна</a:t>
            </a:r>
            <a:endParaRPr lang="ru-RU" sz="2200"/>
          </a:p>
        </p:txBody>
      </p:sp>
      <p:pic>
        <p:nvPicPr>
          <p:cNvPr id="27659" name="Picture 28" descr="06051102_4"/>
          <p:cNvPicPr>
            <a:picLocks noChangeAspect="1" noChangeArrowheads="1"/>
          </p:cNvPicPr>
          <p:nvPr/>
        </p:nvPicPr>
        <p:blipFill>
          <a:blip r:embed="rId6" cstate="email">
            <a:lum bright="18000" contrast="12000"/>
          </a:blip>
          <a:srcRect/>
          <a:stretch>
            <a:fillRect/>
          </a:stretch>
        </p:blipFill>
        <p:spPr bwMode="auto">
          <a:xfrm>
            <a:off x="5940425" y="0"/>
            <a:ext cx="3203575" cy="2447925"/>
          </a:xfrm>
          <a:prstGeom prst="rect">
            <a:avLst/>
          </a:prstGeom>
          <a:noFill/>
          <a:ln w="9525">
            <a:noFill/>
            <a:miter lim="800000"/>
            <a:headEnd/>
            <a:tailEnd/>
          </a:ln>
        </p:spPr>
      </p:pic>
      <p:pic>
        <p:nvPicPr>
          <p:cNvPr id="141341" name="Picture 29" descr="untitled-2"/>
          <p:cNvPicPr>
            <a:picLocks noGrp="1" noChangeAspect="1" noChangeArrowheads="1"/>
          </p:cNvPicPr>
          <p:nvPr>
            <p:ph idx="1"/>
          </p:nvPr>
        </p:nvPicPr>
        <p:blipFill>
          <a:blip r:embed="rId7" cstate="email"/>
          <a:srcRect/>
          <a:stretch>
            <a:fillRect/>
          </a:stretch>
        </p:blipFill>
        <p:spPr>
          <a:xfrm>
            <a:off x="1792288" y="4581525"/>
            <a:ext cx="3455987" cy="1152525"/>
          </a:xfrm>
          <a:effectLst>
            <a:outerShdw dist="107763" dir="13500000" algn="ctr" rotWithShape="0">
              <a:srgbClr val="80808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fade">
                                      <p:cBhvr>
                                        <p:cTn id="7" dur="800" decel="100000"/>
                                        <p:tgtEl>
                                          <p:spTgt spid="141316"/>
                                        </p:tgtEl>
                                      </p:cBhvr>
                                    </p:animEffect>
                                    <p:anim calcmode="lin" valueType="num">
                                      <p:cBhvr>
                                        <p:cTn id="8" dur="800" decel="100000" fill="hold"/>
                                        <p:tgtEl>
                                          <p:spTgt spid="141316"/>
                                        </p:tgtEl>
                                        <p:attrNameLst>
                                          <p:attrName>style.rotation</p:attrName>
                                        </p:attrNameLst>
                                      </p:cBhvr>
                                      <p:tavLst>
                                        <p:tav tm="0">
                                          <p:val>
                                            <p:fltVal val="-90"/>
                                          </p:val>
                                        </p:tav>
                                        <p:tav tm="100000">
                                          <p:val>
                                            <p:fltVal val="0"/>
                                          </p:val>
                                        </p:tav>
                                      </p:tavLst>
                                    </p:anim>
                                    <p:anim calcmode="lin" valueType="num">
                                      <p:cBhvr>
                                        <p:cTn id="9" dur="800" decel="100000" fill="hold"/>
                                        <p:tgtEl>
                                          <p:spTgt spid="141316"/>
                                        </p:tgtEl>
                                        <p:attrNameLst>
                                          <p:attrName>ppt_x</p:attrName>
                                        </p:attrNameLst>
                                      </p:cBhvr>
                                      <p:tavLst>
                                        <p:tav tm="0">
                                          <p:val>
                                            <p:strVal val="#ppt_x+0.4"/>
                                          </p:val>
                                        </p:tav>
                                        <p:tav tm="100000">
                                          <p:val>
                                            <p:strVal val="#ppt_x-0.05"/>
                                          </p:val>
                                        </p:tav>
                                      </p:tavLst>
                                    </p:anim>
                                    <p:anim calcmode="lin" valueType="num">
                                      <p:cBhvr>
                                        <p:cTn id="10" dur="800" decel="100000" fill="hold"/>
                                        <p:tgtEl>
                                          <p:spTgt spid="141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1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131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141338">
                                            <p:txEl>
                                              <p:pRg st="0" end="0"/>
                                            </p:txEl>
                                          </p:spTgt>
                                        </p:tgtEl>
                                        <p:attrNameLst>
                                          <p:attrName>style.visibility</p:attrName>
                                        </p:attrNameLst>
                                      </p:cBhvr>
                                      <p:to>
                                        <p:strVal val="visible"/>
                                      </p:to>
                                    </p:set>
                                    <p:anim calcmode="lin" valueType="num">
                                      <p:cBhvr>
                                        <p:cTn id="16" dur="1000" fill="hold"/>
                                        <p:tgtEl>
                                          <p:spTgt spid="14133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41338">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141338">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141338">
                                            <p:txEl>
                                              <p:pRg st="0" end="0"/>
                                            </p:txEl>
                                          </p:spTgt>
                                        </p:tgtEl>
                                      </p:cBhvr>
                                    </p:animEffect>
                                  </p:childTnLst>
                                </p:cTn>
                              </p:par>
                            </p:childTnLst>
                          </p:cTn>
                        </p:par>
                        <p:par>
                          <p:cTn id="20" fill="hold">
                            <p:stCondLst>
                              <p:cond delay="9100"/>
                            </p:stCondLst>
                            <p:childTnLst>
                              <p:par>
                                <p:cTn id="21" presetID="20" presetClass="entr" presetSubtype="0" fill="hold" nodeType="afterEffect">
                                  <p:stCondLst>
                                    <p:cond delay="0"/>
                                  </p:stCondLst>
                                  <p:childTnLst>
                                    <p:set>
                                      <p:cBhvr>
                                        <p:cTn id="22" dur="1" fill="hold">
                                          <p:stCondLst>
                                            <p:cond delay="0"/>
                                          </p:stCondLst>
                                        </p:cTn>
                                        <p:tgtEl>
                                          <p:spTgt spid="141333">
                                            <p:txEl>
                                              <p:pRg st="0" end="0"/>
                                            </p:txEl>
                                          </p:spTgt>
                                        </p:tgtEl>
                                        <p:attrNameLst>
                                          <p:attrName>style.visibility</p:attrName>
                                        </p:attrNameLst>
                                      </p:cBhvr>
                                      <p:to>
                                        <p:strVal val="visible"/>
                                      </p:to>
                                    </p:set>
                                    <p:animEffect transition="in" filter="wedge">
                                      <p:cBhvr>
                                        <p:cTn id="23" dur="2000"/>
                                        <p:tgtEl>
                                          <p:spTgt spid="141333">
                                            <p:txEl>
                                              <p:pRg st="0" end="0"/>
                                            </p:txEl>
                                          </p:spTgt>
                                        </p:tgtEl>
                                      </p:cBhvr>
                                    </p:animEffect>
                                  </p:childTnLst>
                                </p:cTn>
                              </p:par>
                            </p:childTnLst>
                          </p:cTn>
                        </p:par>
                        <p:par>
                          <p:cTn id="24" fill="hold">
                            <p:stCondLst>
                              <p:cond delay="11100"/>
                            </p:stCondLst>
                            <p:childTnLst>
                              <p:par>
                                <p:cTn id="25" presetID="20" presetClass="entr" presetSubtype="0" fill="hold" nodeType="afterEffect">
                                  <p:stCondLst>
                                    <p:cond delay="0"/>
                                  </p:stCondLst>
                                  <p:childTnLst>
                                    <p:set>
                                      <p:cBhvr>
                                        <p:cTn id="26" dur="1" fill="hold">
                                          <p:stCondLst>
                                            <p:cond delay="0"/>
                                          </p:stCondLst>
                                        </p:cTn>
                                        <p:tgtEl>
                                          <p:spTgt spid="141341"/>
                                        </p:tgtEl>
                                        <p:attrNameLst>
                                          <p:attrName>style.visibility</p:attrName>
                                        </p:attrNameLst>
                                      </p:cBhvr>
                                      <p:to>
                                        <p:strVal val="visible"/>
                                      </p:to>
                                    </p:set>
                                    <p:animEffect transition="in" filter="wedge">
                                      <p:cBhvr>
                                        <p:cTn id="27" dur="2000"/>
                                        <p:tgtEl>
                                          <p:spTgt spid="141341"/>
                                        </p:tgtEl>
                                      </p:cBhvr>
                                    </p:animEffect>
                                  </p:childTnLst>
                                </p:cTn>
                              </p:par>
                            </p:childTnLst>
                          </p:cTn>
                        </p:par>
                        <p:par>
                          <p:cTn id="28" fill="hold">
                            <p:stCondLst>
                              <p:cond delay="13100"/>
                            </p:stCondLst>
                            <p:childTnLst>
                              <p:par>
                                <p:cTn id="29" presetID="12" presetClass="entr" presetSubtype="4" fill="hold" nodeType="afterEffect">
                                  <p:stCondLst>
                                    <p:cond delay="0"/>
                                  </p:stCondLst>
                                  <p:childTnLst>
                                    <p:set>
                                      <p:cBhvr>
                                        <p:cTn id="30" dur="1" fill="hold">
                                          <p:stCondLst>
                                            <p:cond delay="0"/>
                                          </p:stCondLst>
                                        </p:cTn>
                                        <p:tgtEl>
                                          <p:spTgt spid="141337">
                                            <p:txEl>
                                              <p:pRg st="0" end="0"/>
                                            </p:txEl>
                                          </p:spTgt>
                                        </p:tgtEl>
                                        <p:attrNameLst>
                                          <p:attrName>style.visibility</p:attrName>
                                        </p:attrNameLst>
                                      </p:cBhvr>
                                      <p:to>
                                        <p:strVal val="visible"/>
                                      </p:to>
                                    </p:set>
                                    <p:animEffect transition="in" filter="slide(fromBottom)">
                                      <p:cBhvr>
                                        <p:cTn id="31" dur="500"/>
                                        <p:tgtEl>
                                          <p:spTgt spid="141337">
                                            <p:txEl>
                                              <p:pRg st="0" end="0"/>
                                            </p:txEl>
                                          </p:spTgt>
                                        </p:tgtEl>
                                      </p:cBhvr>
                                    </p:animEffect>
                                  </p:childTnLst>
                                </p:cTn>
                              </p:par>
                            </p:childTnLst>
                          </p:cTn>
                        </p:par>
                        <p:par>
                          <p:cTn id="32" fill="hold">
                            <p:stCondLst>
                              <p:cond delay="13600"/>
                            </p:stCondLst>
                            <p:childTnLst>
                              <p:par>
                                <p:cTn id="33" presetID="7" presetClass="entr" presetSubtype="4" fill="hold" nodeType="afterEffect">
                                  <p:stCondLst>
                                    <p:cond delay="0"/>
                                  </p:stCondLst>
                                  <p:childTnLst>
                                    <p:set>
                                      <p:cBhvr>
                                        <p:cTn id="34" dur="1" fill="hold">
                                          <p:stCondLst>
                                            <p:cond delay="0"/>
                                          </p:stCondLst>
                                        </p:cTn>
                                        <p:tgtEl>
                                          <p:spTgt spid="141334"/>
                                        </p:tgtEl>
                                        <p:attrNameLst>
                                          <p:attrName>style.visibility</p:attrName>
                                        </p:attrNameLst>
                                      </p:cBhvr>
                                      <p:to>
                                        <p:strVal val="visible"/>
                                      </p:to>
                                    </p:set>
                                    <p:anim calcmode="lin" valueType="num">
                                      <p:cBhvr additive="base">
                                        <p:cTn id="35" dur="5000" fill="hold"/>
                                        <p:tgtEl>
                                          <p:spTgt spid="141334"/>
                                        </p:tgtEl>
                                        <p:attrNameLst>
                                          <p:attrName>ppt_x</p:attrName>
                                        </p:attrNameLst>
                                      </p:cBhvr>
                                      <p:tavLst>
                                        <p:tav tm="0">
                                          <p:val>
                                            <p:strVal val="#ppt_x"/>
                                          </p:val>
                                        </p:tav>
                                        <p:tav tm="100000">
                                          <p:val>
                                            <p:strVal val="#ppt_x"/>
                                          </p:val>
                                        </p:tav>
                                      </p:tavLst>
                                    </p:anim>
                                    <p:anim calcmode="lin" valueType="num">
                                      <p:cBhvr additive="base">
                                        <p:cTn id="36" dur="5000" fill="hold"/>
                                        <p:tgtEl>
                                          <p:spTgt spid="141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3" descr="06041005e"/>
          <p:cNvPicPr>
            <a:picLocks noGrp="1" noChangeAspect="1" noChangeArrowheads="1"/>
          </p:cNvPicPr>
          <p:nvPr>
            <p:ph idx="4294967295"/>
          </p:nvPr>
        </p:nvPicPr>
        <p:blipFill>
          <a:blip r:embed="rId3" cstate="email"/>
          <a:srcRect/>
          <a:stretch>
            <a:fillRect/>
          </a:stretch>
        </p:blipFill>
        <p:spPr>
          <a:xfrm>
            <a:off x="12700" y="0"/>
            <a:ext cx="1622425" cy="6873875"/>
          </a:xfrm>
        </p:spPr>
      </p:pic>
      <p:sp>
        <p:nvSpPr>
          <p:cNvPr id="143364" name="Rectangle 4"/>
          <p:cNvSpPr>
            <a:spLocks noGrp="1" noChangeArrowheads="1"/>
          </p:cNvSpPr>
          <p:nvPr>
            <p:ph type="title"/>
          </p:nvPr>
        </p:nvSpPr>
        <p:spPr>
          <a:xfrm>
            <a:off x="1965325" y="274638"/>
            <a:ext cx="6119813" cy="1143000"/>
          </a:xfrm>
        </p:spPr>
        <p:txBody>
          <a:bodyPr/>
          <a:lstStyle/>
          <a:p>
            <a:pPr eaLnBrk="1" hangingPunct="1"/>
            <a:r>
              <a:rPr lang="uk-UA" sz="4000" smtClean="0"/>
              <a:t>Вбрання племен трипільської культури</a:t>
            </a:r>
            <a:endParaRPr lang="ru-RU" sz="4000" smtClean="0"/>
          </a:p>
        </p:txBody>
      </p:sp>
      <p:pic>
        <p:nvPicPr>
          <p:cNvPr id="143365" name="Picture 5" descr="untitled-6"/>
          <p:cNvPicPr>
            <a:picLocks noChangeAspect="1" noChangeArrowheads="1"/>
          </p:cNvPicPr>
          <p:nvPr/>
        </p:nvPicPr>
        <p:blipFill>
          <a:blip r:embed="rId4" cstate="email"/>
          <a:srcRect/>
          <a:stretch>
            <a:fillRect/>
          </a:stretch>
        </p:blipFill>
        <p:spPr bwMode="auto">
          <a:xfrm>
            <a:off x="2124075" y="2133600"/>
            <a:ext cx="2265363" cy="3403600"/>
          </a:xfrm>
          <a:prstGeom prst="rect">
            <a:avLst/>
          </a:prstGeom>
          <a:noFill/>
          <a:ln w="9525">
            <a:noFill/>
            <a:miter lim="800000"/>
            <a:headEnd/>
            <a:tailEnd/>
          </a:ln>
          <a:effectLst>
            <a:outerShdw dist="107763" dir="18900000" algn="ctr" rotWithShape="0">
              <a:srgbClr val="808080">
                <a:alpha val="50000"/>
              </a:srgbClr>
            </a:outerShdw>
          </a:effectLst>
        </p:spPr>
      </p:pic>
      <p:sp>
        <p:nvSpPr>
          <p:cNvPr id="143366" name="Rectangle 6"/>
          <p:cNvSpPr>
            <a:spLocks noChangeArrowheads="1"/>
          </p:cNvSpPr>
          <p:nvPr/>
        </p:nvSpPr>
        <p:spPr bwMode="auto">
          <a:xfrm>
            <a:off x="1763713" y="5661025"/>
            <a:ext cx="2735262" cy="641350"/>
          </a:xfrm>
          <a:prstGeom prst="rect">
            <a:avLst/>
          </a:prstGeom>
          <a:noFill/>
          <a:ln w="9525">
            <a:noFill/>
            <a:miter lim="800000"/>
            <a:headEnd/>
            <a:tailEnd/>
          </a:ln>
        </p:spPr>
        <p:txBody>
          <a:bodyPr lIns="90000" tIns="46800" rIns="90000" bIns="46800" anchor="ctr">
            <a:spAutoFit/>
          </a:bodyPr>
          <a:lstStyle/>
          <a:p>
            <a:pPr algn="ctr"/>
            <a:r>
              <a:rPr lang="uk-UA" b="1" i="1"/>
              <a:t>Вбрання трипільських жінок</a:t>
            </a:r>
            <a:endParaRPr lang="uk-UA"/>
          </a:p>
        </p:txBody>
      </p:sp>
      <p:sp>
        <p:nvSpPr>
          <p:cNvPr id="143367" name="Rectangle 7"/>
          <p:cNvSpPr>
            <a:spLocks noChangeArrowheads="1"/>
          </p:cNvSpPr>
          <p:nvPr/>
        </p:nvSpPr>
        <p:spPr bwMode="auto">
          <a:xfrm>
            <a:off x="4572000" y="1851025"/>
            <a:ext cx="4321175" cy="4664075"/>
          </a:xfrm>
          <a:prstGeom prst="rect">
            <a:avLst/>
          </a:prstGeom>
          <a:noFill/>
          <a:ln w="9525">
            <a:noFill/>
            <a:miter lim="800000"/>
            <a:headEnd/>
            <a:tailEnd/>
          </a:ln>
        </p:spPr>
        <p:txBody>
          <a:bodyPr lIns="90000" tIns="46800" rIns="90000" bIns="46800" anchor="ctr">
            <a:spAutoFit/>
          </a:bodyPr>
          <a:lstStyle/>
          <a:p>
            <a:r>
              <a:rPr lang="uk-UA" sz="2500"/>
              <a:t>Трипільські жінки </a:t>
            </a:r>
            <a:br>
              <a:rPr lang="uk-UA" sz="2500"/>
            </a:br>
            <a:r>
              <a:rPr lang="uk-UA" sz="2500"/>
              <a:t>рясно декорували </a:t>
            </a:r>
            <a:br>
              <a:rPr lang="uk-UA" sz="2500"/>
            </a:br>
            <a:r>
              <a:rPr lang="uk-UA" sz="2500"/>
              <a:t>свій одяг розписом, вишивками, аплікаціями, носили прикраси, традиційно татуювали своє тіло, вміли робити нарядні зачіски; за допомогою техніки в'язання і плетіння виготовляли своєрідні головні убори - сітки, шапочки</a:t>
            </a:r>
            <a:r>
              <a:rPr lang="ru-RU" sz="2500"/>
              <a:t> </a:t>
            </a:r>
          </a:p>
        </p:txBody>
      </p:sp>
      <p:pic>
        <p:nvPicPr>
          <p:cNvPr id="143368" name="Picture 8" descr="untitled-7"/>
          <p:cNvPicPr>
            <a:picLocks noChangeAspect="1" noChangeArrowheads="1"/>
          </p:cNvPicPr>
          <p:nvPr/>
        </p:nvPicPr>
        <p:blipFill>
          <a:blip r:embed="rId5" cstate="email"/>
          <a:srcRect/>
          <a:stretch>
            <a:fillRect/>
          </a:stretch>
        </p:blipFill>
        <p:spPr bwMode="auto">
          <a:xfrm>
            <a:off x="95250" y="19050"/>
            <a:ext cx="2211388" cy="2852738"/>
          </a:xfrm>
          <a:prstGeom prst="rect">
            <a:avLst/>
          </a:prstGeom>
          <a:noFill/>
          <a:ln w="9525">
            <a:noFill/>
            <a:miter lim="800000"/>
            <a:headEnd/>
            <a:tailEnd/>
          </a:ln>
          <a:effectLst>
            <a:outerShdw dist="107763" dir="8100000" algn="ctr" rotWithShape="0">
              <a:srgbClr val="808080">
                <a:alpha val="50000"/>
              </a:srgbClr>
            </a:outerShdw>
          </a:effectLst>
        </p:spPr>
      </p:pic>
      <p:pic>
        <p:nvPicPr>
          <p:cNvPr id="28680" name="Picture 11" descr="9"/>
          <p:cNvPicPr>
            <a:picLocks noChangeAspect="1" noChangeArrowheads="1"/>
          </p:cNvPicPr>
          <p:nvPr/>
        </p:nvPicPr>
        <p:blipFill>
          <a:blip r:embed="rId6" cstate="email"/>
          <a:srcRect/>
          <a:stretch>
            <a:fillRect/>
          </a:stretch>
        </p:blipFill>
        <p:spPr bwMode="auto">
          <a:xfrm>
            <a:off x="7629525" y="0"/>
            <a:ext cx="1514475" cy="227647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fade">
                                      <p:cBhvr>
                                        <p:cTn id="7" dur="800" decel="100000"/>
                                        <p:tgtEl>
                                          <p:spTgt spid="143364"/>
                                        </p:tgtEl>
                                      </p:cBhvr>
                                    </p:animEffect>
                                    <p:anim calcmode="lin" valueType="num">
                                      <p:cBhvr>
                                        <p:cTn id="8" dur="800" decel="100000" fill="hold"/>
                                        <p:tgtEl>
                                          <p:spTgt spid="143364"/>
                                        </p:tgtEl>
                                        <p:attrNameLst>
                                          <p:attrName>style.rotation</p:attrName>
                                        </p:attrNameLst>
                                      </p:cBhvr>
                                      <p:tavLst>
                                        <p:tav tm="0">
                                          <p:val>
                                            <p:fltVal val="-90"/>
                                          </p:val>
                                        </p:tav>
                                        <p:tav tm="100000">
                                          <p:val>
                                            <p:fltVal val="0"/>
                                          </p:val>
                                        </p:tav>
                                      </p:tavLst>
                                    </p:anim>
                                    <p:anim calcmode="lin" valueType="num">
                                      <p:cBhvr>
                                        <p:cTn id="9" dur="800" decel="100000" fill="hold"/>
                                        <p:tgtEl>
                                          <p:spTgt spid="143364"/>
                                        </p:tgtEl>
                                        <p:attrNameLst>
                                          <p:attrName>ppt_x</p:attrName>
                                        </p:attrNameLst>
                                      </p:cBhvr>
                                      <p:tavLst>
                                        <p:tav tm="0">
                                          <p:val>
                                            <p:strVal val="#ppt_x+0.4"/>
                                          </p:val>
                                        </p:tav>
                                        <p:tav tm="100000">
                                          <p:val>
                                            <p:strVal val="#ppt_x-0.05"/>
                                          </p:val>
                                        </p:tav>
                                      </p:tavLst>
                                    </p:anim>
                                    <p:anim calcmode="lin" valueType="num">
                                      <p:cBhvr>
                                        <p:cTn id="10" dur="800" decel="100000" fill="hold"/>
                                        <p:tgtEl>
                                          <p:spTgt spid="14336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6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6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143366"/>
                                        </p:tgtEl>
                                        <p:attrNameLst>
                                          <p:attrName>style.visibility</p:attrName>
                                        </p:attrNameLst>
                                      </p:cBhvr>
                                      <p:to>
                                        <p:strVal val="visible"/>
                                      </p:to>
                                    </p:set>
                                    <p:animEffect transition="in" filter="wedge">
                                      <p:cBhvr>
                                        <p:cTn id="16" dur="2000"/>
                                        <p:tgtEl>
                                          <p:spTgt spid="143366"/>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43368"/>
                                        </p:tgtEl>
                                        <p:attrNameLst>
                                          <p:attrName>style.visibility</p:attrName>
                                        </p:attrNameLst>
                                      </p:cBhvr>
                                      <p:to>
                                        <p:strVal val="visible"/>
                                      </p:to>
                                    </p:set>
                                    <p:animEffect transition="in" filter="fade">
                                      <p:cBhvr>
                                        <p:cTn id="20" dur="1000"/>
                                        <p:tgtEl>
                                          <p:spTgt spid="143368"/>
                                        </p:tgtEl>
                                      </p:cBhvr>
                                    </p:animEffect>
                                    <p:anim calcmode="lin" valueType="num">
                                      <p:cBhvr>
                                        <p:cTn id="21" dur="1000" fill="hold"/>
                                        <p:tgtEl>
                                          <p:spTgt spid="143368"/>
                                        </p:tgtEl>
                                        <p:attrNameLst>
                                          <p:attrName>ppt_x</p:attrName>
                                        </p:attrNameLst>
                                      </p:cBhvr>
                                      <p:tavLst>
                                        <p:tav tm="0">
                                          <p:val>
                                            <p:strVal val="#ppt_x"/>
                                          </p:val>
                                        </p:tav>
                                        <p:tav tm="100000">
                                          <p:val>
                                            <p:strVal val="#ppt_x"/>
                                          </p:val>
                                        </p:tav>
                                      </p:tavLst>
                                    </p:anim>
                                    <p:anim calcmode="lin" valueType="num">
                                      <p:cBhvr>
                                        <p:cTn id="22" dur="1000" fill="hold"/>
                                        <p:tgtEl>
                                          <p:spTgt spid="143368"/>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53" presetClass="entr" presetSubtype="0" fill="hold" nodeType="afterEffect">
                                  <p:stCondLst>
                                    <p:cond delay="0"/>
                                  </p:stCondLst>
                                  <p:childTnLst>
                                    <p:set>
                                      <p:cBhvr>
                                        <p:cTn id="25" dur="1" fill="hold">
                                          <p:stCondLst>
                                            <p:cond delay="0"/>
                                          </p:stCondLst>
                                        </p:cTn>
                                        <p:tgtEl>
                                          <p:spTgt spid="143365"/>
                                        </p:tgtEl>
                                        <p:attrNameLst>
                                          <p:attrName>style.visibility</p:attrName>
                                        </p:attrNameLst>
                                      </p:cBhvr>
                                      <p:to>
                                        <p:strVal val="visible"/>
                                      </p:to>
                                    </p:set>
                                    <p:anim calcmode="lin" valueType="num">
                                      <p:cBhvr>
                                        <p:cTn id="26" dur="2000" fill="hold"/>
                                        <p:tgtEl>
                                          <p:spTgt spid="143365"/>
                                        </p:tgtEl>
                                        <p:attrNameLst>
                                          <p:attrName>ppt_w</p:attrName>
                                        </p:attrNameLst>
                                      </p:cBhvr>
                                      <p:tavLst>
                                        <p:tav tm="0">
                                          <p:val>
                                            <p:fltVal val="0"/>
                                          </p:val>
                                        </p:tav>
                                        <p:tav tm="100000">
                                          <p:val>
                                            <p:strVal val="#ppt_w"/>
                                          </p:val>
                                        </p:tav>
                                      </p:tavLst>
                                    </p:anim>
                                    <p:anim calcmode="lin" valueType="num">
                                      <p:cBhvr>
                                        <p:cTn id="27" dur="2000" fill="hold"/>
                                        <p:tgtEl>
                                          <p:spTgt spid="143365"/>
                                        </p:tgtEl>
                                        <p:attrNameLst>
                                          <p:attrName>ppt_h</p:attrName>
                                        </p:attrNameLst>
                                      </p:cBhvr>
                                      <p:tavLst>
                                        <p:tav tm="0">
                                          <p:val>
                                            <p:fltVal val="0"/>
                                          </p:val>
                                        </p:tav>
                                        <p:tav tm="100000">
                                          <p:val>
                                            <p:strVal val="#ppt_h"/>
                                          </p:val>
                                        </p:tav>
                                      </p:tavLst>
                                    </p:anim>
                                    <p:animEffect transition="in" filter="fade">
                                      <p:cBhvr>
                                        <p:cTn id="28" dur="2000"/>
                                        <p:tgtEl>
                                          <p:spTgt spid="143365"/>
                                        </p:tgtEl>
                                      </p:cBhvr>
                                    </p:animEffect>
                                  </p:childTnLst>
                                </p:cTn>
                              </p:par>
                            </p:childTnLst>
                          </p:cTn>
                        </p:par>
                        <p:par>
                          <p:cTn id="29" fill="hold">
                            <p:stCondLst>
                              <p:cond delay="600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143367">
                                            <p:txEl>
                                              <p:pRg st="0" end="0"/>
                                            </p:txEl>
                                          </p:spTgt>
                                        </p:tgtEl>
                                        <p:attrNameLst>
                                          <p:attrName>style.visibility</p:attrName>
                                        </p:attrNameLst>
                                      </p:cBhvr>
                                      <p:to>
                                        <p:strVal val="visible"/>
                                      </p:to>
                                    </p:set>
                                    <p:anim calcmode="lin" valueType="num">
                                      <p:cBhvr>
                                        <p:cTn id="32" dur="1000" fill="hold"/>
                                        <p:tgtEl>
                                          <p:spTgt spid="143367">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43367">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143367">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1433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3" descr="06041005e"/>
          <p:cNvPicPr>
            <a:picLocks noGrp="1" noChangeAspect="1" noChangeArrowheads="1"/>
          </p:cNvPicPr>
          <p:nvPr>
            <p:ph idx="4294967295"/>
          </p:nvPr>
        </p:nvPicPr>
        <p:blipFill>
          <a:blip r:embed="rId3" cstate="email"/>
          <a:srcRect/>
          <a:stretch>
            <a:fillRect/>
          </a:stretch>
        </p:blipFill>
        <p:spPr>
          <a:xfrm>
            <a:off x="12700" y="0"/>
            <a:ext cx="1622425" cy="6873875"/>
          </a:xfrm>
        </p:spPr>
      </p:pic>
      <p:pic>
        <p:nvPicPr>
          <p:cNvPr id="145415" name="Picture 7" descr="pot3"/>
          <p:cNvPicPr>
            <a:picLocks noChangeAspect="1" noChangeArrowheads="1"/>
          </p:cNvPicPr>
          <p:nvPr/>
        </p:nvPicPr>
        <p:blipFill>
          <a:blip r:embed="rId4" cstate="email">
            <a:lum bright="18000"/>
          </a:blip>
          <a:srcRect/>
          <a:stretch>
            <a:fillRect/>
          </a:stretch>
        </p:blipFill>
        <p:spPr bwMode="auto">
          <a:xfrm>
            <a:off x="-14288" y="2871788"/>
            <a:ext cx="3551238" cy="4005262"/>
          </a:xfrm>
          <a:prstGeom prst="rect">
            <a:avLst/>
          </a:prstGeom>
          <a:noFill/>
          <a:effectLst>
            <a:outerShdw dist="107763" dir="18900000" algn="ctr" rotWithShape="0">
              <a:srgbClr val="808080">
                <a:alpha val="50000"/>
              </a:srgbClr>
            </a:outerShdw>
          </a:effectLst>
        </p:spPr>
      </p:pic>
      <p:sp>
        <p:nvSpPr>
          <p:cNvPr id="145410" name="Rectangle 2"/>
          <p:cNvSpPr>
            <a:spLocks noGrp="1" noChangeArrowheads="1"/>
          </p:cNvSpPr>
          <p:nvPr>
            <p:ph type="body" idx="1"/>
          </p:nvPr>
        </p:nvSpPr>
        <p:spPr>
          <a:xfrm>
            <a:off x="3203575" y="2781300"/>
            <a:ext cx="5940425" cy="3743325"/>
          </a:xfrm>
          <a:noFill/>
        </p:spPr>
        <p:txBody>
          <a:bodyPr/>
          <a:lstStyle/>
          <a:p>
            <a:pPr marL="361950" indent="-361950" eaLnBrk="1" hangingPunct="1">
              <a:lnSpc>
                <a:spcPct val="80000"/>
              </a:lnSpc>
              <a:buClr>
                <a:srgbClr val="D9D400"/>
              </a:buClr>
              <a:buFontTx/>
              <a:buBlip>
                <a:blip r:embed="rId5"/>
              </a:buBlip>
            </a:pPr>
            <a:r>
              <a:rPr lang="uk-UA" sz="2200" smtClean="0"/>
              <a:t>У верхній частині горщика (біля вінців посуду) горизонтальною хвилястою лінією зображували Найвище Небо, де перебувають вічний Господар Світу і Світові води </a:t>
            </a:r>
          </a:p>
          <a:p>
            <a:pPr marL="361950" indent="-361950" eaLnBrk="1" hangingPunct="1">
              <a:lnSpc>
                <a:spcPct val="80000"/>
              </a:lnSpc>
              <a:buClr>
                <a:srgbClr val="D9D400"/>
              </a:buClr>
              <a:buFontTx/>
              <a:buBlip>
                <a:blip r:embed="rId5"/>
              </a:buBlip>
            </a:pPr>
            <a:r>
              <a:rPr lang="uk-UA" sz="2200" smtClean="0"/>
              <a:t>Посередині - на другому ярусі розташо-</a:t>
            </a:r>
            <a:br>
              <a:rPr lang="uk-UA" sz="2200" smtClean="0"/>
            </a:br>
            <a:r>
              <a:rPr lang="uk-UA" sz="2200" smtClean="0"/>
              <a:t>вують Небесні Сили – астральний ряд: сонце, місяць, зорі, дощові потоки, </a:t>
            </a:r>
            <a:br>
              <a:rPr lang="uk-UA" sz="2200" smtClean="0"/>
            </a:br>
            <a:r>
              <a:rPr lang="uk-UA" sz="2200" smtClean="0"/>
              <a:t>які зумовлюють життєдайний колообіг природи </a:t>
            </a:r>
          </a:p>
          <a:p>
            <a:pPr marL="361950" indent="-361950" eaLnBrk="1" hangingPunct="1">
              <a:lnSpc>
                <a:spcPct val="80000"/>
              </a:lnSpc>
              <a:buClr>
                <a:srgbClr val="D9D400"/>
              </a:buClr>
              <a:buFontTx/>
              <a:buBlip>
                <a:blip r:embed="rId5"/>
              </a:buBlip>
            </a:pPr>
            <a:r>
              <a:rPr lang="uk-UA" sz="2200" smtClean="0"/>
              <a:t>На третьому ярусі – у нижчій частині посуду – вимальовано світ Потойбічний: не окреслений символами, а позначений двома паралельними лініями</a:t>
            </a:r>
          </a:p>
        </p:txBody>
      </p:sp>
      <p:sp>
        <p:nvSpPr>
          <p:cNvPr id="145412" name="Rectangle 4"/>
          <p:cNvSpPr>
            <a:spLocks noGrp="1" noChangeArrowheads="1"/>
          </p:cNvSpPr>
          <p:nvPr>
            <p:ph type="title"/>
          </p:nvPr>
        </p:nvSpPr>
        <p:spPr>
          <a:xfrm>
            <a:off x="1692275" y="274638"/>
            <a:ext cx="6994525" cy="1143000"/>
          </a:xfrm>
        </p:spPr>
        <p:txBody>
          <a:bodyPr/>
          <a:lstStyle/>
          <a:p>
            <a:pPr eaLnBrk="1" hangingPunct="1"/>
            <a:r>
              <a:rPr lang="uk-UA" sz="4000" smtClean="0"/>
              <a:t>Духовний світ трипільців </a:t>
            </a:r>
            <a:endParaRPr lang="ru-RU" sz="4000" smtClean="0"/>
          </a:p>
        </p:txBody>
      </p:sp>
      <p:sp>
        <p:nvSpPr>
          <p:cNvPr id="145413" name="Text Box 5"/>
          <p:cNvSpPr txBox="1">
            <a:spLocks noChangeArrowheads="1"/>
          </p:cNvSpPr>
          <p:nvPr/>
        </p:nvSpPr>
        <p:spPr bwMode="auto">
          <a:xfrm>
            <a:off x="1763713" y="1196975"/>
            <a:ext cx="2663825" cy="1554163"/>
          </a:xfrm>
          <a:prstGeom prst="rect">
            <a:avLst/>
          </a:prstGeom>
          <a:noFill/>
          <a:ln w="9525">
            <a:noFill/>
            <a:miter lim="800000"/>
            <a:headEnd/>
            <a:tailEnd/>
          </a:ln>
        </p:spPr>
        <p:txBody>
          <a:bodyPr lIns="90000" tIns="46800" rIns="90000" bIns="46800">
            <a:spAutoFit/>
          </a:bodyPr>
          <a:lstStyle/>
          <a:p>
            <a:pPr>
              <a:spcBef>
                <a:spcPct val="50000"/>
              </a:spcBef>
            </a:pPr>
            <a:r>
              <a:rPr lang="uk-UA" sz="3200"/>
              <a:t>Міфологічна картина </a:t>
            </a:r>
            <a:br>
              <a:rPr lang="uk-UA" sz="3200"/>
            </a:br>
            <a:r>
              <a:rPr lang="uk-UA" sz="3200"/>
              <a:t>світу: </a:t>
            </a:r>
            <a:endParaRPr lang="ru-RU" sz="3200"/>
          </a:p>
        </p:txBody>
      </p:sp>
      <p:sp>
        <p:nvSpPr>
          <p:cNvPr id="145414" name="Rectangle 6" descr="Папирус"/>
          <p:cNvSpPr>
            <a:spLocks noChangeArrowheads="1"/>
          </p:cNvSpPr>
          <p:nvPr/>
        </p:nvSpPr>
        <p:spPr bwMode="auto">
          <a:xfrm>
            <a:off x="4500563" y="1179513"/>
            <a:ext cx="4179887" cy="1616075"/>
          </a:xfrm>
          <a:prstGeom prst="rect">
            <a:avLst/>
          </a:prstGeom>
          <a:blipFill dpi="0" rotWithShape="1">
            <a:blip r:embed="rId6" cstate="email"/>
            <a:srcRect/>
            <a:tile tx="0" ty="0" sx="100000" sy="100000" flip="none" algn="tl"/>
          </a:blipFill>
          <a:ln w="9525">
            <a:noFill/>
            <a:miter lim="800000"/>
            <a:headEnd/>
            <a:tailEnd/>
          </a:ln>
        </p:spPr>
        <p:txBody>
          <a:bodyPr lIns="90000" tIns="46800" rIns="90000" bIns="46800" anchor="ctr">
            <a:spAutoFit/>
          </a:bodyPr>
          <a:lstStyle/>
          <a:p>
            <a:pPr algn="ctr"/>
            <a:r>
              <a:rPr lang="uk-UA" sz="2000"/>
              <a:t>Космос </a:t>
            </a:r>
            <a:br>
              <a:rPr lang="uk-UA" sz="2000"/>
            </a:br>
            <a:r>
              <a:rPr lang="uk-UA" sz="2000"/>
              <a:t>трипільці бачили єдиним і неподільним, і зображували його </a:t>
            </a:r>
            <a:br>
              <a:rPr lang="uk-UA" sz="2000"/>
            </a:br>
            <a:r>
              <a:rPr lang="uk-UA" sz="2000"/>
              <a:t>у своїх розписах </a:t>
            </a:r>
            <a:r>
              <a:rPr lang="uk-UA" sz="2000" b="1"/>
              <a:t>три</a:t>
            </a:r>
            <a:r>
              <a:rPr lang="uk-UA" sz="2000"/>
              <a:t>вимірним, </a:t>
            </a:r>
            <a:r>
              <a:rPr lang="uk-UA" sz="2000" b="1"/>
              <a:t>три</a:t>
            </a:r>
            <a:r>
              <a:rPr lang="uk-UA" sz="2000"/>
              <a:t>складовим, </a:t>
            </a:r>
            <a:r>
              <a:rPr lang="uk-UA" sz="2000" b="1"/>
              <a:t>три</a:t>
            </a:r>
            <a:r>
              <a:rPr lang="uk-UA" sz="2000"/>
              <a:t>ярусним:</a:t>
            </a:r>
            <a:r>
              <a:rPr lang="uk-UA"/>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p:cTn id="7" dur="500" fill="hold"/>
                                        <p:tgtEl>
                                          <p:spTgt spid="145412"/>
                                        </p:tgtEl>
                                        <p:attrNameLst>
                                          <p:attrName>ppt_w</p:attrName>
                                        </p:attrNameLst>
                                      </p:cBhvr>
                                      <p:tavLst>
                                        <p:tav tm="0">
                                          <p:val>
                                            <p:fltVal val="0"/>
                                          </p:val>
                                        </p:tav>
                                        <p:tav tm="100000">
                                          <p:val>
                                            <p:strVal val="#ppt_w"/>
                                          </p:val>
                                        </p:tav>
                                      </p:tavLst>
                                    </p:anim>
                                    <p:anim calcmode="lin" valueType="num">
                                      <p:cBhvr>
                                        <p:cTn id="8" dur="500" fill="hold"/>
                                        <p:tgtEl>
                                          <p:spTgt spid="145412"/>
                                        </p:tgtEl>
                                        <p:attrNameLst>
                                          <p:attrName>ppt_h</p:attrName>
                                        </p:attrNameLst>
                                      </p:cBhvr>
                                      <p:tavLst>
                                        <p:tav tm="0">
                                          <p:val>
                                            <p:fltVal val="0"/>
                                          </p:val>
                                        </p:tav>
                                        <p:tav tm="100000">
                                          <p:val>
                                            <p:strVal val="#ppt_h"/>
                                          </p:val>
                                        </p:tav>
                                      </p:tavLst>
                                    </p:anim>
                                  </p:childTnLst>
                                </p:cTn>
                              </p:par>
                              <p:par>
                                <p:cTn id="9" presetID="7" presetClass="entr" presetSubtype="4" fill="hold" nodeType="withEffect">
                                  <p:stCondLst>
                                    <p:cond delay="0"/>
                                  </p:stCondLst>
                                  <p:childTnLst>
                                    <p:set>
                                      <p:cBhvr>
                                        <p:cTn id="10" dur="1" fill="hold">
                                          <p:stCondLst>
                                            <p:cond delay="0"/>
                                          </p:stCondLst>
                                        </p:cTn>
                                        <p:tgtEl>
                                          <p:spTgt spid="145415"/>
                                        </p:tgtEl>
                                        <p:attrNameLst>
                                          <p:attrName>style.visibility</p:attrName>
                                        </p:attrNameLst>
                                      </p:cBhvr>
                                      <p:to>
                                        <p:strVal val="visible"/>
                                      </p:to>
                                    </p:set>
                                    <p:anim calcmode="lin" valueType="num">
                                      <p:cBhvr additive="base">
                                        <p:cTn id="11" dur="5000" fill="hold"/>
                                        <p:tgtEl>
                                          <p:spTgt spid="145415"/>
                                        </p:tgtEl>
                                        <p:attrNameLst>
                                          <p:attrName>ppt_x</p:attrName>
                                        </p:attrNameLst>
                                      </p:cBhvr>
                                      <p:tavLst>
                                        <p:tav tm="0">
                                          <p:val>
                                            <p:strVal val="#ppt_x"/>
                                          </p:val>
                                        </p:tav>
                                        <p:tav tm="100000">
                                          <p:val>
                                            <p:strVal val="#ppt_x"/>
                                          </p:val>
                                        </p:tav>
                                      </p:tavLst>
                                    </p:anim>
                                    <p:anim calcmode="lin" valueType="num">
                                      <p:cBhvr additive="base">
                                        <p:cTn id="12" dur="5000" fill="hold"/>
                                        <p:tgtEl>
                                          <p:spTgt spid="145415"/>
                                        </p:tgtEl>
                                        <p:attrNameLst>
                                          <p:attrName>ppt_y</p:attrName>
                                        </p:attrNameLst>
                                      </p:cBhvr>
                                      <p:tavLst>
                                        <p:tav tm="0">
                                          <p:val>
                                            <p:strVal val="1+#ppt_h/2"/>
                                          </p:val>
                                        </p:tav>
                                        <p:tav tm="100000">
                                          <p:val>
                                            <p:strVal val="#ppt_y"/>
                                          </p:val>
                                        </p:tav>
                                      </p:tavLst>
                                    </p:anim>
                                  </p:childTnLst>
                                </p:cTn>
                              </p:par>
                              <p:par>
                                <p:cTn id="13" presetID="20" presetClass="entr" presetSubtype="0" fill="hold" grpId="0" nodeType="withEffect">
                                  <p:stCondLst>
                                    <p:cond delay="0"/>
                                  </p:stCondLst>
                                  <p:childTnLst>
                                    <p:set>
                                      <p:cBhvr>
                                        <p:cTn id="14" dur="1" fill="hold">
                                          <p:stCondLst>
                                            <p:cond delay="0"/>
                                          </p:stCondLst>
                                        </p:cTn>
                                        <p:tgtEl>
                                          <p:spTgt spid="145413"/>
                                        </p:tgtEl>
                                        <p:attrNameLst>
                                          <p:attrName>style.visibility</p:attrName>
                                        </p:attrNameLst>
                                      </p:cBhvr>
                                      <p:to>
                                        <p:strVal val="visible"/>
                                      </p:to>
                                    </p:set>
                                    <p:animEffect transition="in" filter="wedge">
                                      <p:cBhvr>
                                        <p:cTn id="15" dur="2000"/>
                                        <p:tgtEl>
                                          <p:spTgt spid="145413"/>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45414">
                                            <p:txEl>
                                              <p:charRg st="4294967295" end="4294967295"/>
                                            </p:txEl>
                                          </p:spTgt>
                                        </p:tgtEl>
                                        <p:attrNameLst>
                                          <p:attrName>style.visibility</p:attrName>
                                        </p:attrNameLst>
                                      </p:cBhvr>
                                      <p:to>
                                        <p:strVal val="visible"/>
                                      </p:to>
                                    </p:set>
                                    <p:animEffect transition="in" filter="wedge">
                                      <p:cBhvr>
                                        <p:cTn id="18" dur="2000"/>
                                        <p:tgtEl>
                                          <p:spTgt spid="145414">
                                            <p:txEl>
                                              <p:charRg st="4294967295" end="4294967295"/>
                                            </p:txEl>
                                          </p:spTgt>
                                        </p:tgtEl>
                                      </p:cBhvr>
                                    </p:animEffect>
                                  </p:childTnLst>
                                </p:cTn>
                              </p:par>
                            </p:childTnLst>
                          </p:cTn>
                        </p:par>
                        <p:par>
                          <p:cTn id="19" fill="hold">
                            <p:stCondLst>
                              <p:cond delay="5000"/>
                            </p:stCondLst>
                            <p:childTnLst>
                              <p:par>
                                <p:cTn id="20" presetID="23" presetClass="entr" presetSubtype="16" fill="hold" grpId="0" nodeType="afterEffect">
                                  <p:stCondLst>
                                    <p:cond delay="0"/>
                                  </p:stCondLst>
                                  <p:childTnLst>
                                    <p:set>
                                      <p:cBhvr>
                                        <p:cTn id="21" dur="1" fill="hold">
                                          <p:stCondLst>
                                            <p:cond delay="0"/>
                                          </p:stCondLst>
                                        </p:cTn>
                                        <p:tgtEl>
                                          <p:spTgt spid="145410">
                                            <p:txEl>
                                              <p:pRg st="0" end="0"/>
                                            </p:txEl>
                                          </p:spTgt>
                                        </p:tgtEl>
                                        <p:attrNameLst>
                                          <p:attrName>style.visibility</p:attrName>
                                        </p:attrNameLst>
                                      </p:cBhvr>
                                      <p:to>
                                        <p:strVal val="visible"/>
                                      </p:to>
                                    </p:set>
                                    <p:anim calcmode="lin" valueType="num">
                                      <p:cBhvr>
                                        <p:cTn id="22" dur="500" fill="hold"/>
                                        <p:tgtEl>
                                          <p:spTgt spid="1454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45410">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5500"/>
                            </p:stCondLst>
                            <p:childTnLst>
                              <p:par>
                                <p:cTn id="25" presetID="23" presetClass="entr" presetSubtype="16" fill="hold" grpId="0" nodeType="afterEffect">
                                  <p:stCondLst>
                                    <p:cond delay="0"/>
                                  </p:stCondLst>
                                  <p:childTnLst>
                                    <p:set>
                                      <p:cBhvr>
                                        <p:cTn id="26" dur="1" fill="hold">
                                          <p:stCondLst>
                                            <p:cond delay="0"/>
                                          </p:stCondLst>
                                        </p:cTn>
                                        <p:tgtEl>
                                          <p:spTgt spid="145410">
                                            <p:txEl>
                                              <p:pRg st="1" end="1"/>
                                            </p:txEl>
                                          </p:spTgt>
                                        </p:tgtEl>
                                        <p:attrNameLst>
                                          <p:attrName>style.visibility</p:attrName>
                                        </p:attrNameLst>
                                      </p:cBhvr>
                                      <p:to>
                                        <p:strVal val="visible"/>
                                      </p:to>
                                    </p:set>
                                    <p:anim calcmode="lin" valueType="num">
                                      <p:cBhvr>
                                        <p:cTn id="27" dur="500" fill="hold"/>
                                        <p:tgtEl>
                                          <p:spTgt spid="145410">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45410">
                                            <p:txEl>
                                              <p:pRg st="1" end="1"/>
                                            </p:txEl>
                                          </p:spTgt>
                                        </p:tgtEl>
                                        <p:attrNameLst>
                                          <p:attrName>ppt_h</p:attrName>
                                        </p:attrNameLst>
                                      </p:cBhvr>
                                      <p:tavLst>
                                        <p:tav tm="0">
                                          <p:val>
                                            <p:fltVal val="0"/>
                                          </p:val>
                                        </p:tav>
                                        <p:tav tm="100000">
                                          <p:val>
                                            <p:strVal val="#ppt_h"/>
                                          </p:val>
                                        </p:tav>
                                      </p:tavLst>
                                    </p:anim>
                                  </p:childTnLst>
                                </p:cTn>
                              </p:par>
                            </p:childTnLst>
                          </p:cTn>
                        </p:par>
                        <p:par>
                          <p:cTn id="29" fill="hold">
                            <p:stCondLst>
                              <p:cond delay="6000"/>
                            </p:stCondLst>
                            <p:childTnLst>
                              <p:par>
                                <p:cTn id="30" presetID="23" presetClass="entr" presetSubtype="16" fill="hold" grpId="0" nodeType="afterEffect">
                                  <p:stCondLst>
                                    <p:cond delay="0"/>
                                  </p:stCondLst>
                                  <p:childTnLst>
                                    <p:set>
                                      <p:cBhvr>
                                        <p:cTn id="31" dur="1" fill="hold">
                                          <p:stCondLst>
                                            <p:cond delay="0"/>
                                          </p:stCondLst>
                                        </p:cTn>
                                        <p:tgtEl>
                                          <p:spTgt spid="145410">
                                            <p:txEl>
                                              <p:pRg st="2" end="2"/>
                                            </p:txEl>
                                          </p:spTgt>
                                        </p:tgtEl>
                                        <p:attrNameLst>
                                          <p:attrName>style.visibility</p:attrName>
                                        </p:attrNameLst>
                                      </p:cBhvr>
                                      <p:to>
                                        <p:strVal val="visible"/>
                                      </p:to>
                                    </p:set>
                                    <p:anim calcmode="lin" valueType="num">
                                      <p:cBhvr>
                                        <p:cTn id="32" dur="500" fill="hold"/>
                                        <p:tgtEl>
                                          <p:spTgt spid="145410">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4541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p:bldP spid="145412" grpId="0"/>
      <p:bldP spid="145413" grpId="0"/>
      <p:bldP spid="14541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63" name="Rectangle 7"/>
          <p:cNvSpPr>
            <a:spLocks noGrp="1" noChangeArrowheads="1"/>
          </p:cNvSpPr>
          <p:nvPr>
            <p:ph type="title"/>
          </p:nvPr>
        </p:nvSpPr>
        <p:spPr>
          <a:xfrm>
            <a:off x="1692275" y="274638"/>
            <a:ext cx="6994525" cy="1143000"/>
          </a:xfrm>
        </p:spPr>
        <p:txBody>
          <a:bodyPr/>
          <a:lstStyle/>
          <a:p>
            <a:pPr eaLnBrk="1" hangingPunct="1"/>
            <a:r>
              <a:rPr lang="uk-UA" sz="4000" smtClean="0"/>
              <a:t>"Колом, колом </a:t>
            </a:r>
            <a:br>
              <a:rPr lang="uk-UA" sz="4000" smtClean="0"/>
            </a:br>
            <a:r>
              <a:rPr lang="uk-UA" sz="4000" smtClean="0"/>
              <a:t>Сонце вгору йде"</a:t>
            </a:r>
            <a:r>
              <a:rPr lang="ru-RU" sz="4000" smtClean="0"/>
              <a:t> </a:t>
            </a:r>
          </a:p>
        </p:txBody>
      </p:sp>
      <p:pic>
        <p:nvPicPr>
          <p:cNvPr id="4100" name="Picture 3"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graphicFrame>
        <p:nvGraphicFramePr>
          <p:cNvPr id="147464" name="Object 8"/>
          <p:cNvGraphicFramePr>
            <a:graphicFrameLocks noChangeAspect="1"/>
          </p:cNvGraphicFramePr>
          <p:nvPr>
            <p:ph idx="1"/>
          </p:nvPr>
        </p:nvGraphicFramePr>
        <p:xfrm>
          <a:off x="1763713" y="1714500"/>
          <a:ext cx="7004050" cy="5143500"/>
        </p:xfrm>
        <a:graphic>
          <a:graphicData uri="http://schemas.openxmlformats.org/presentationml/2006/ole">
            <p:oleObj spid="_x0000_s4098" name="Диаграмма" r:id="rId5" imgW="4553102" imgH="3343351" progId="Excel.Sheet.8">
              <p:embed/>
            </p:oleObj>
          </a:graphicData>
        </a:graphic>
      </p:graphicFrame>
      <p:pic>
        <p:nvPicPr>
          <p:cNvPr id="4101" name="Picture 12" descr="20 бик"/>
          <p:cNvPicPr>
            <a:picLocks noChangeAspect="1" noChangeArrowheads="1"/>
          </p:cNvPicPr>
          <p:nvPr/>
        </p:nvPicPr>
        <p:blipFill>
          <a:blip r:embed="rId6" cstate="email">
            <a:lum bright="12000"/>
          </a:blip>
          <a:srcRect/>
          <a:stretch>
            <a:fillRect/>
          </a:stretch>
        </p:blipFill>
        <p:spPr bwMode="auto">
          <a:xfrm>
            <a:off x="1835150" y="4005263"/>
            <a:ext cx="1655763" cy="1390650"/>
          </a:xfrm>
          <a:prstGeom prst="rect">
            <a:avLst/>
          </a:prstGeom>
          <a:noFill/>
          <a:ln w="9525">
            <a:noFill/>
            <a:miter lim="800000"/>
            <a:headEnd/>
            <a:tailEnd/>
          </a:ln>
        </p:spPr>
      </p:pic>
      <p:pic>
        <p:nvPicPr>
          <p:cNvPr id="4102" name="Picture 13" descr="39">
            <a:hlinkClick r:id="rId7"/>
          </p:cNvPr>
          <p:cNvPicPr>
            <a:picLocks noChangeAspect="1" noChangeArrowheads="1"/>
          </p:cNvPicPr>
          <p:nvPr/>
        </p:nvPicPr>
        <p:blipFill>
          <a:blip r:embed="rId8" cstate="email">
            <a:lum bright="6000"/>
          </a:blip>
          <a:srcRect/>
          <a:stretch>
            <a:fillRect/>
          </a:stretch>
        </p:blipFill>
        <p:spPr bwMode="auto">
          <a:xfrm>
            <a:off x="7735888" y="0"/>
            <a:ext cx="1408112" cy="2133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7463"/>
                                        </p:tgtEl>
                                        <p:attrNameLst>
                                          <p:attrName>ppt_x</p:attrName>
                                          <p:attrName>ppt_y</p:attrName>
                                        </p:attrNameLst>
                                      </p:cBhvr>
                                    </p:animMotion>
                                  </p:childTnLst>
                                </p:cTn>
                              </p:par>
                            </p:childTnLst>
                          </p:cTn>
                        </p:par>
                        <p:par>
                          <p:cTn id="7" fill="hold">
                            <p:stCondLst>
                              <p:cond delay="7200"/>
                            </p:stCondLst>
                            <p:childTnLst>
                              <p:par>
                                <p:cTn id="8" presetID="26" presetClass="emph" presetSubtype="0" fill="hold" grpId="0" nodeType="afterEffect">
                                  <p:stCondLst>
                                    <p:cond delay="0"/>
                                  </p:stCondLst>
                                  <p:childTnLst>
                                    <p:animEffect transition="out" filter="fade">
                                      <p:cBhvr>
                                        <p:cTn id="9" dur="1000" tmFilter="0, 0; .2, .5; .8, .5; 1, 0"/>
                                        <p:tgtEl>
                                          <p:spTgt spid="147464"/>
                                        </p:tgtEl>
                                      </p:cBhvr>
                                    </p:animEffect>
                                    <p:animScale>
                                      <p:cBhvr>
                                        <p:cTn id="10" dur="500" autoRev="1" fill="hold"/>
                                        <p:tgtEl>
                                          <p:spTgt spid="1474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p:bldOleChart spid="14746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81" name="Rectangle 5"/>
          <p:cNvSpPr>
            <a:spLocks noGrp="1" noChangeArrowheads="1"/>
          </p:cNvSpPr>
          <p:nvPr>
            <p:ph type="title"/>
          </p:nvPr>
        </p:nvSpPr>
        <p:spPr>
          <a:xfrm>
            <a:off x="1692275" y="103188"/>
            <a:ext cx="5759450" cy="1143000"/>
          </a:xfrm>
        </p:spPr>
        <p:txBody>
          <a:bodyPr/>
          <a:lstStyle/>
          <a:p>
            <a:pPr eaLnBrk="1" hangingPunct="1"/>
            <a:r>
              <a:rPr lang="uk-UA" sz="4000" smtClean="0"/>
              <a:t>Духовний світ трипільців </a:t>
            </a:r>
            <a:endParaRPr lang="ru-RU" sz="4000" smtClean="0"/>
          </a:p>
        </p:txBody>
      </p:sp>
      <p:sp>
        <p:nvSpPr>
          <p:cNvPr id="178180" name="Rectangle 4"/>
          <p:cNvSpPr>
            <a:spLocks noGrp="1" noChangeArrowheads="1"/>
          </p:cNvSpPr>
          <p:nvPr>
            <p:ph type="body" sz="half" idx="1"/>
          </p:nvPr>
        </p:nvSpPr>
        <p:spPr>
          <a:xfrm>
            <a:off x="1592263" y="1298575"/>
            <a:ext cx="6767512" cy="2851150"/>
          </a:xfrm>
          <a:noFill/>
        </p:spPr>
        <p:txBody>
          <a:bodyPr/>
          <a:lstStyle/>
          <a:p>
            <a:pPr marL="361950" indent="-361950" eaLnBrk="1" hangingPunct="1">
              <a:lnSpc>
                <a:spcPct val="90000"/>
              </a:lnSpc>
              <a:buClr>
                <a:srgbClr val="D9D400"/>
              </a:buClr>
              <a:buFontTx/>
              <a:buBlip>
                <a:blip r:embed="rId3"/>
              </a:buBlip>
            </a:pPr>
            <a:r>
              <a:rPr lang="uk-UA" sz="2700" smtClean="0"/>
              <a:t>Земля та жінка порівнюються та уподоблюються на основі ідеї родючості</a:t>
            </a:r>
          </a:p>
          <a:p>
            <a:pPr marL="361950" indent="-361950" eaLnBrk="1" hangingPunct="1">
              <a:lnSpc>
                <a:spcPct val="90000"/>
              </a:lnSpc>
              <a:buClr>
                <a:srgbClr val="D9D400"/>
              </a:buClr>
              <a:buFontTx/>
              <a:buBlip>
                <a:blip r:embed="rId3"/>
              </a:buBlip>
            </a:pPr>
            <a:r>
              <a:rPr lang="uk-UA" sz="2700" smtClean="0"/>
              <a:t>Жіночі зображення символізують Матір-землю, яка дає життя </a:t>
            </a:r>
          </a:p>
          <a:p>
            <a:pPr marL="361950" indent="-361950" eaLnBrk="1" hangingPunct="1">
              <a:lnSpc>
                <a:spcPct val="90000"/>
              </a:lnSpc>
              <a:buClr>
                <a:srgbClr val="D9D400"/>
              </a:buClr>
              <a:buFontTx/>
              <a:buBlip>
                <a:blip r:embed="rId3"/>
              </a:buBlip>
            </a:pPr>
            <a:r>
              <a:rPr lang="uk-UA" sz="2700" smtClean="0"/>
              <a:t>Народження із зерна нових зерен уподібнено народженню дитини</a:t>
            </a:r>
          </a:p>
        </p:txBody>
      </p:sp>
      <p:pic>
        <p:nvPicPr>
          <p:cNvPr id="30724" name="Picture 2"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pic>
        <p:nvPicPr>
          <p:cNvPr id="178185" name="Picture 9" descr="j0185230"/>
          <p:cNvPicPr>
            <a:picLocks noChangeAspect="1" noChangeArrowheads="1"/>
          </p:cNvPicPr>
          <p:nvPr/>
        </p:nvPicPr>
        <p:blipFill>
          <a:blip r:embed="rId5" cstate="email"/>
          <a:srcRect/>
          <a:stretch>
            <a:fillRect/>
          </a:stretch>
        </p:blipFill>
        <p:spPr bwMode="auto">
          <a:xfrm>
            <a:off x="5911850" y="4732338"/>
            <a:ext cx="3146425" cy="2168525"/>
          </a:xfrm>
          <a:prstGeom prst="rect">
            <a:avLst/>
          </a:prstGeom>
          <a:noFill/>
          <a:ln w="9525">
            <a:noFill/>
            <a:miter lim="800000"/>
            <a:headEnd/>
            <a:tailEnd/>
          </a:ln>
        </p:spPr>
      </p:pic>
      <p:pic>
        <p:nvPicPr>
          <p:cNvPr id="178187" name="Picture 11" descr="J0182383"/>
          <p:cNvPicPr>
            <a:picLocks noChangeAspect="1" noChangeArrowheads="1"/>
          </p:cNvPicPr>
          <p:nvPr/>
        </p:nvPicPr>
        <p:blipFill>
          <a:blip r:embed="rId6" cstate="email"/>
          <a:srcRect/>
          <a:stretch>
            <a:fillRect/>
          </a:stretch>
        </p:blipFill>
        <p:spPr bwMode="auto">
          <a:xfrm>
            <a:off x="1806575" y="4746625"/>
            <a:ext cx="3614738" cy="2139950"/>
          </a:xfrm>
          <a:prstGeom prst="rect">
            <a:avLst/>
          </a:prstGeom>
          <a:noFill/>
          <a:ln w="9525">
            <a:noFill/>
            <a:miter lim="800000"/>
            <a:headEnd/>
            <a:tailEnd/>
          </a:ln>
        </p:spPr>
      </p:pic>
      <p:pic>
        <p:nvPicPr>
          <p:cNvPr id="178186" name="Picture 10" descr="j0293828"/>
          <p:cNvPicPr>
            <a:picLocks noChangeAspect="1" noChangeArrowheads="1"/>
          </p:cNvPicPr>
          <p:nvPr/>
        </p:nvPicPr>
        <p:blipFill>
          <a:blip r:embed="rId7" cstate="email"/>
          <a:srcRect/>
          <a:stretch>
            <a:fillRect/>
          </a:stretch>
        </p:blipFill>
        <p:spPr bwMode="auto">
          <a:xfrm>
            <a:off x="2182813" y="3975100"/>
            <a:ext cx="1893887" cy="1990725"/>
          </a:xfrm>
          <a:prstGeom prst="rect">
            <a:avLst/>
          </a:prstGeom>
          <a:noFill/>
          <a:ln w="9525">
            <a:noFill/>
            <a:miter lim="800000"/>
            <a:headEnd/>
            <a:tailEnd/>
          </a:ln>
        </p:spPr>
      </p:pic>
      <p:sp>
        <p:nvSpPr>
          <p:cNvPr id="178193" name="WordArt 17"/>
          <p:cNvSpPr>
            <a:spLocks noChangeArrowheads="1" noChangeShapeType="1" noTextEdit="1"/>
          </p:cNvSpPr>
          <p:nvPr/>
        </p:nvSpPr>
        <p:spPr bwMode="auto">
          <a:xfrm>
            <a:off x="1835150" y="6049963"/>
            <a:ext cx="1512888" cy="620712"/>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земля</a:t>
            </a:r>
          </a:p>
        </p:txBody>
      </p:sp>
      <p:sp>
        <p:nvSpPr>
          <p:cNvPr id="178195" name="WordArt 19"/>
          <p:cNvSpPr>
            <a:spLocks noChangeArrowheads="1" noChangeShapeType="1" noTextEdit="1"/>
          </p:cNvSpPr>
          <p:nvPr/>
        </p:nvSpPr>
        <p:spPr bwMode="auto">
          <a:xfrm>
            <a:off x="3348038" y="4941888"/>
            <a:ext cx="1512887" cy="50482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 дощ</a:t>
            </a:r>
          </a:p>
        </p:txBody>
      </p:sp>
      <p:sp>
        <p:nvSpPr>
          <p:cNvPr id="178196" name="WordArt 20"/>
          <p:cNvSpPr>
            <a:spLocks noChangeArrowheads="1" noChangeShapeType="1" noTextEdit="1"/>
          </p:cNvSpPr>
          <p:nvPr/>
        </p:nvSpPr>
        <p:spPr bwMode="auto">
          <a:xfrm>
            <a:off x="3451225" y="6149975"/>
            <a:ext cx="493713" cy="431800"/>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a:t>
            </a:r>
          </a:p>
        </p:txBody>
      </p:sp>
      <p:sp>
        <p:nvSpPr>
          <p:cNvPr id="178198" name="WordArt 22"/>
          <p:cNvSpPr>
            <a:spLocks noChangeArrowheads="1" noChangeShapeType="1" noTextEdit="1"/>
          </p:cNvSpPr>
          <p:nvPr/>
        </p:nvSpPr>
        <p:spPr bwMode="auto">
          <a:xfrm>
            <a:off x="5421313" y="6223000"/>
            <a:ext cx="503237" cy="3079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a:t>
            </a:r>
          </a:p>
        </p:txBody>
      </p:sp>
      <p:sp>
        <p:nvSpPr>
          <p:cNvPr id="178199" name="WordArt 23"/>
          <p:cNvSpPr>
            <a:spLocks noChangeArrowheads="1" noChangeShapeType="1" noTextEdit="1"/>
          </p:cNvSpPr>
          <p:nvPr/>
        </p:nvSpPr>
        <p:spPr bwMode="auto">
          <a:xfrm>
            <a:off x="6083300" y="5805488"/>
            <a:ext cx="2824163" cy="1109662"/>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урожай</a:t>
            </a:r>
          </a:p>
        </p:txBody>
      </p:sp>
      <p:pic>
        <p:nvPicPr>
          <p:cNvPr id="30733" name="Picture 27" descr="s01-s"/>
          <p:cNvPicPr>
            <a:picLocks noGrp="1" noChangeAspect="1" noChangeArrowheads="1"/>
          </p:cNvPicPr>
          <p:nvPr>
            <p:ph sz="quarter" idx="3"/>
          </p:nvPr>
        </p:nvPicPr>
        <p:blipFill>
          <a:blip r:embed="rId8" cstate="email"/>
          <a:srcRect/>
          <a:stretch>
            <a:fillRect/>
          </a:stretch>
        </p:blipFill>
        <p:spPr>
          <a:xfrm>
            <a:off x="7464425" y="0"/>
            <a:ext cx="1679575" cy="2349500"/>
          </a:xfrm>
          <a:noFill/>
        </p:spPr>
      </p:pic>
      <p:sp>
        <p:nvSpPr>
          <p:cNvPr id="178206" name="WordArt 30"/>
          <p:cNvSpPr>
            <a:spLocks noChangeArrowheads="1" noChangeShapeType="1" noTextEdit="1"/>
          </p:cNvSpPr>
          <p:nvPr/>
        </p:nvSpPr>
        <p:spPr bwMode="auto">
          <a:xfrm>
            <a:off x="3822700" y="4306888"/>
            <a:ext cx="5041900"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У природі: </a:t>
            </a:r>
          </a:p>
        </p:txBody>
      </p:sp>
      <p:pic>
        <p:nvPicPr>
          <p:cNvPr id="178184" name="Picture 8" descr="j0295767"/>
          <p:cNvPicPr>
            <a:picLocks noChangeAspect="1" noChangeArrowheads="1"/>
          </p:cNvPicPr>
          <p:nvPr/>
        </p:nvPicPr>
        <p:blipFill>
          <a:blip r:embed="rId9" cstate="email"/>
          <a:srcRect/>
          <a:stretch>
            <a:fillRect/>
          </a:stretch>
        </p:blipFill>
        <p:spPr bwMode="auto">
          <a:xfrm>
            <a:off x="4097338" y="5362575"/>
            <a:ext cx="1295400" cy="1176338"/>
          </a:xfrm>
          <a:prstGeom prst="rect">
            <a:avLst/>
          </a:prstGeom>
          <a:noFill/>
          <a:ln w="9525">
            <a:noFill/>
            <a:miter lim="800000"/>
            <a:headEnd/>
            <a:tailEnd/>
          </a:ln>
        </p:spPr>
      </p:pic>
      <p:sp>
        <p:nvSpPr>
          <p:cNvPr id="178197" name="WordArt 21"/>
          <p:cNvSpPr>
            <a:spLocks noChangeArrowheads="1" noChangeShapeType="1" noTextEdit="1"/>
          </p:cNvSpPr>
          <p:nvPr/>
        </p:nvSpPr>
        <p:spPr bwMode="auto">
          <a:xfrm>
            <a:off x="4054475" y="6059488"/>
            <a:ext cx="1309688" cy="827087"/>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зерно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78206"/>
                                        </p:tgtEl>
                                        <p:attrNameLst>
                                          <p:attrName>style.visibility</p:attrName>
                                        </p:attrNameLst>
                                      </p:cBhvr>
                                      <p:to>
                                        <p:strVal val="visible"/>
                                      </p:to>
                                    </p:set>
                                    <p:anim calcmode="lin" valueType="num">
                                      <p:cBhvr additive="base">
                                        <p:cTn id="7" dur="5000" fill="hold"/>
                                        <p:tgtEl>
                                          <p:spTgt spid="178206"/>
                                        </p:tgtEl>
                                        <p:attrNameLst>
                                          <p:attrName>ppt_x</p:attrName>
                                        </p:attrNameLst>
                                      </p:cBhvr>
                                      <p:tavLst>
                                        <p:tav tm="0">
                                          <p:val>
                                            <p:strVal val="#ppt_x"/>
                                          </p:val>
                                        </p:tav>
                                        <p:tav tm="100000">
                                          <p:val>
                                            <p:strVal val="#ppt_x"/>
                                          </p:val>
                                        </p:tav>
                                      </p:tavLst>
                                    </p:anim>
                                    <p:anim calcmode="lin" valueType="num">
                                      <p:cBhvr additive="base">
                                        <p:cTn id="8" dur="5000" fill="hold"/>
                                        <p:tgtEl>
                                          <p:spTgt spid="17820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2" presetClass="entr" presetSubtype="0" fill="hold" nodeType="afterEffect">
                                  <p:stCondLst>
                                    <p:cond delay="0"/>
                                  </p:stCondLst>
                                  <p:childTnLst>
                                    <p:set>
                                      <p:cBhvr>
                                        <p:cTn id="11" dur="1" fill="hold">
                                          <p:stCondLst>
                                            <p:cond delay="0"/>
                                          </p:stCondLst>
                                        </p:cTn>
                                        <p:tgtEl>
                                          <p:spTgt spid="178187"/>
                                        </p:tgtEl>
                                        <p:attrNameLst>
                                          <p:attrName>style.visibility</p:attrName>
                                        </p:attrNameLst>
                                      </p:cBhvr>
                                      <p:to>
                                        <p:strVal val="visible"/>
                                      </p:to>
                                    </p:set>
                                    <p:animEffect transition="in" filter="fade">
                                      <p:cBhvr>
                                        <p:cTn id="12" dur="1000"/>
                                        <p:tgtEl>
                                          <p:spTgt spid="178187"/>
                                        </p:tgtEl>
                                      </p:cBhvr>
                                    </p:animEffect>
                                    <p:anim calcmode="lin" valueType="num">
                                      <p:cBhvr>
                                        <p:cTn id="13" dur="1000" fill="hold"/>
                                        <p:tgtEl>
                                          <p:spTgt spid="178187"/>
                                        </p:tgtEl>
                                        <p:attrNameLst>
                                          <p:attrName>ppt_x</p:attrName>
                                        </p:attrNameLst>
                                      </p:cBhvr>
                                      <p:tavLst>
                                        <p:tav tm="0">
                                          <p:val>
                                            <p:strVal val="#ppt_x"/>
                                          </p:val>
                                        </p:tav>
                                        <p:tav tm="100000">
                                          <p:val>
                                            <p:strVal val="#ppt_x"/>
                                          </p:val>
                                        </p:tav>
                                      </p:tavLst>
                                    </p:anim>
                                    <p:anim calcmode="lin" valueType="num">
                                      <p:cBhvr>
                                        <p:cTn id="14" dur="1000" fill="hold"/>
                                        <p:tgtEl>
                                          <p:spTgt spid="178187"/>
                                        </p:tgtEl>
                                        <p:attrNameLst>
                                          <p:attrName>ppt_y</p:attrName>
                                        </p:attrNameLst>
                                      </p:cBhvr>
                                      <p:tavLst>
                                        <p:tav tm="0">
                                          <p:val>
                                            <p:strVal val="#ppt_y+.1"/>
                                          </p:val>
                                        </p:tav>
                                        <p:tav tm="100000">
                                          <p:val>
                                            <p:strVal val="#ppt_y"/>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178193"/>
                                        </p:tgtEl>
                                        <p:attrNameLst>
                                          <p:attrName>style.visibility</p:attrName>
                                        </p:attrNameLst>
                                      </p:cBhvr>
                                      <p:to>
                                        <p:strVal val="visible"/>
                                      </p:to>
                                    </p:set>
                                    <p:anim calcmode="lin" valueType="num">
                                      <p:cBhvr>
                                        <p:cTn id="17" dur="500" fill="hold"/>
                                        <p:tgtEl>
                                          <p:spTgt spid="178193"/>
                                        </p:tgtEl>
                                        <p:attrNameLst>
                                          <p:attrName>ppt_w</p:attrName>
                                        </p:attrNameLst>
                                      </p:cBhvr>
                                      <p:tavLst>
                                        <p:tav tm="0">
                                          <p:val>
                                            <p:fltVal val="0"/>
                                          </p:val>
                                        </p:tav>
                                        <p:tav tm="100000">
                                          <p:val>
                                            <p:strVal val="#ppt_w"/>
                                          </p:val>
                                        </p:tav>
                                      </p:tavLst>
                                    </p:anim>
                                    <p:anim calcmode="lin" valueType="num">
                                      <p:cBhvr>
                                        <p:cTn id="18" dur="500" fill="hold"/>
                                        <p:tgtEl>
                                          <p:spTgt spid="178193"/>
                                        </p:tgtEl>
                                        <p:attrNameLst>
                                          <p:attrName>ppt_h</p:attrName>
                                        </p:attrNameLst>
                                      </p:cBhvr>
                                      <p:tavLst>
                                        <p:tav tm="0">
                                          <p:val>
                                            <p:fltVal val="0"/>
                                          </p:val>
                                        </p:tav>
                                        <p:tav tm="100000">
                                          <p:val>
                                            <p:strVal val="#ppt_h"/>
                                          </p:val>
                                        </p:tav>
                                      </p:tavLst>
                                    </p:anim>
                                    <p:animEffect transition="in" filter="fade">
                                      <p:cBhvr>
                                        <p:cTn id="19" dur="500"/>
                                        <p:tgtEl>
                                          <p:spTgt spid="178193"/>
                                        </p:tgtEl>
                                      </p:cBhvr>
                                    </p:animEffect>
                                  </p:childTnLst>
                                </p:cTn>
                              </p:par>
                            </p:childTnLst>
                          </p:cTn>
                        </p:par>
                        <p:par>
                          <p:cTn id="20" fill="hold">
                            <p:stCondLst>
                              <p:cond delay="6000"/>
                            </p:stCondLst>
                            <p:childTnLst>
                              <p:par>
                                <p:cTn id="21" presetID="53" presetClass="entr" presetSubtype="0" fill="hold" grpId="0" nodeType="afterEffect">
                                  <p:stCondLst>
                                    <p:cond delay="0"/>
                                  </p:stCondLst>
                                  <p:childTnLst>
                                    <p:set>
                                      <p:cBhvr>
                                        <p:cTn id="22" dur="1" fill="hold">
                                          <p:stCondLst>
                                            <p:cond delay="0"/>
                                          </p:stCondLst>
                                        </p:cTn>
                                        <p:tgtEl>
                                          <p:spTgt spid="178196"/>
                                        </p:tgtEl>
                                        <p:attrNameLst>
                                          <p:attrName>style.visibility</p:attrName>
                                        </p:attrNameLst>
                                      </p:cBhvr>
                                      <p:to>
                                        <p:strVal val="visible"/>
                                      </p:to>
                                    </p:set>
                                    <p:anim calcmode="lin" valueType="num">
                                      <p:cBhvr>
                                        <p:cTn id="23" dur="500" fill="hold"/>
                                        <p:tgtEl>
                                          <p:spTgt spid="178196"/>
                                        </p:tgtEl>
                                        <p:attrNameLst>
                                          <p:attrName>ppt_w</p:attrName>
                                        </p:attrNameLst>
                                      </p:cBhvr>
                                      <p:tavLst>
                                        <p:tav tm="0">
                                          <p:val>
                                            <p:fltVal val="0"/>
                                          </p:val>
                                        </p:tav>
                                        <p:tav tm="100000">
                                          <p:val>
                                            <p:strVal val="#ppt_w"/>
                                          </p:val>
                                        </p:tav>
                                      </p:tavLst>
                                    </p:anim>
                                    <p:anim calcmode="lin" valueType="num">
                                      <p:cBhvr>
                                        <p:cTn id="24" dur="500" fill="hold"/>
                                        <p:tgtEl>
                                          <p:spTgt spid="178196"/>
                                        </p:tgtEl>
                                        <p:attrNameLst>
                                          <p:attrName>ppt_h</p:attrName>
                                        </p:attrNameLst>
                                      </p:cBhvr>
                                      <p:tavLst>
                                        <p:tav tm="0">
                                          <p:val>
                                            <p:fltVal val="0"/>
                                          </p:val>
                                        </p:tav>
                                        <p:tav tm="100000">
                                          <p:val>
                                            <p:strVal val="#ppt_h"/>
                                          </p:val>
                                        </p:tav>
                                      </p:tavLst>
                                    </p:anim>
                                    <p:animEffect transition="in" filter="fade">
                                      <p:cBhvr>
                                        <p:cTn id="25" dur="500"/>
                                        <p:tgtEl>
                                          <p:spTgt spid="178196"/>
                                        </p:tgtEl>
                                      </p:cBhvr>
                                    </p:animEffect>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178184"/>
                                        </p:tgtEl>
                                        <p:attrNameLst>
                                          <p:attrName>style.visibility</p:attrName>
                                        </p:attrNameLst>
                                      </p:cBhvr>
                                      <p:to>
                                        <p:strVal val="visible"/>
                                      </p:to>
                                    </p:set>
                                    <p:animEffect transition="in" filter="fade">
                                      <p:cBhvr>
                                        <p:cTn id="29" dur="1000"/>
                                        <p:tgtEl>
                                          <p:spTgt spid="178184"/>
                                        </p:tgtEl>
                                      </p:cBhvr>
                                    </p:animEffect>
                                    <p:anim calcmode="lin" valueType="num">
                                      <p:cBhvr>
                                        <p:cTn id="30" dur="1000" fill="hold"/>
                                        <p:tgtEl>
                                          <p:spTgt spid="178184"/>
                                        </p:tgtEl>
                                        <p:attrNameLst>
                                          <p:attrName>ppt_x</p:attrName>
                                        </p:attrNameLst>
                                      </p:cBhvr>
                                      <p:tavLst>
                                        <p:tav tm="0">
                                          <p:val>
                                            <p:strVal val="#ppt_x"/>
                                          </p:val>
                                        </p:tav>
                                        <p:tav tm="100000">
                                          <p:val>
                                            <p:strVal val="#ppt_x"/>
                                          </p:val>
                                        </p:tav>
                                      </p:tavLst>
                                    </p:anim>
                                    <p:anim calcmode="lin" valueType="num">
                                      <p:cBhvr>
                                        <p:cTn id="31" dur="1000" fill="hold"/>
                                        <p:tgtEl>
                                          <p:spTgt spid="178184"/>
                                        </p:tgtEl>
                                        <p:attrNameLst>
                                          <p:attrName>ppt_y</p:attrName>
                                        </p:attrNameLst>
                                      </p:cBhvr>
                                      <p:tavLst>
                                        <p:tav tm="0">
                                          <p:val>
                                            <p:strVal val="#ppt_y+.1"/>
                                          </p:val>
                                        </p:tav>
                                        <p:tav tm="100000">
                                          <p:val>
                                            <p:strVal val="#ppt_y"/>
                                          </p:val>
                                        </p:tav>
                                      </p:tavLst>
                                    </p:anim>
                                  </p:childTnLst>
                                </p:cTn>
                              </p:par>
                              <p:par>
                                <p:cTn id="32" presetID="53" presetClass="entr" presetSubtype="0" fill="hold" grpId="0" nodeType="withEffect">
                                  <p:stCondLst>
                                    <p:cond delay="0"/>
                                  </p:stCondLst>
                                  <p:childTnLst>
                                    <p:set>
                                      <p:cBhvr>
                                        <p:cTn id="33" dur="1" fill="hold">
                                          <p:stCondLst>
                                            <p:cond delay="0"/>
                                          </p:stCondLst>
                                        </p:cTn>
                                        <p:tgtEl>
                                          <p:spTgt spid="178197"/>
                                        </p:tgtEl>
                                        <p:attrNameLst>
                                          <p:attrName>style.visibility</p:attrName>
                                        </p:attrNameLst>
                                      </p:cBhvr>
                                      <p:to>
                                        <p:strVal val="visible"/>
                                      </p:to>
                                    </p:set>
                                    <p:anim calcmode="lin" valueType="num">
                                      <p:cBhvr>
                                        <p:cTn id="34" dur="500" fill="hold"/>
                                        <p:tgtEl>
                                          <p:spTgt spid="178197"/>
                                        </p:tgtEl>
                                        <p:attrNameLst>
                                          <p:attrName>ppt_w</p:attrName>
                                        </p:attrNameLst>
                                      </p:cBhvr>
                                      <p:tavLst>
                                        <p:tav tm="0">
                                          <p:val>
                                            <p:fltVal val="0"/>
                                          </p:val>
                                        </p:tav>
                                        <p:tav tm="100000">
                                          <p:val>
                                            <p:strVal val="#ppt_w"/>
                                          </p:val>
                                        </p:tav>
                                      </p:tavLst>
                                    </p:anim>
                                    <p:anim calcmode="lin" valueType="num">
                                      <p:cBhvr>
                                        <p:cTn id="35" dur="500" fill="hold"/>
                                        <p:tgtEl>
                                          <p:spTgt spid="178197"/>
                                        </p:tgtEl>
                                        <p:attrNameLst>
                                          <p:attrName>ppt_h</p:attrName>
                                        </p:attrNameLst>
                                      </p:cBhvr>
                                      <p:tavLst>
                                        <p:tav tm="0">
                                          <p:val>
                                            <p:fltVal val="0"/>
                                          </p:val>
                                        </p:tav>
                                        <p:tav tm="100000">
                                          <p:val>
                                            <p:strVal val="#ppt_h"/>
                                          </p:val>
                                        </p:tav>
                                      </p:tavLst>
                                    </p:anim>
                                    <p:animEffect transition="in" filter="fade">
                                      <p:cBhvr>
                                        <p:cTn id="36" dur="500"/>
                                        <p:tgtEl>
                                          <p:spTgt spid="178197"/>
                                        </p:tgtEl>
                                      </p:cBhvr>
                                    </p:animEffect>
                                  </p:childTnLst>
                                </p:cTn>
                              </p:par>
                            </p:childTnLst>
                          </p:cTn>
                        </p:par>
                        <p:par>
                          <p:cTn id="37" fill="hold">
                            <p:stCondLst>
                              <p:cond delay="7500"/>
                            </p:stCondLst>
                            <p:childTnLst>
                              <p:par>
                                <p:cTn id="38" presetID="47" presetClass="entr" presetSubtype="0" fill="hold" grpId="0" nodeType="afterEffect">
                                  <p:stCondLst>
                                    <p:cond delay="0"/>
                                  </p:stCondLst>
                                  <p:childTnLst>
                                    <p:set>
                                      <p:cBhvr>
                                        <p:cTn id="39" dur="1" fill="hold">
                                          <p:stCondLst>
                                            <p:cond delay="0"/>
                                          </p:stCondLst>
                                        </p:cTn>
                                        <p:tgtEl>
                                          <p:spTgt spid="178195"/>
                                        </p:tgtEl>
                                        <p:attrNameLst>
                                          <p:attrName>style.visibility</p:attrName>
                                        </p:attrNameLst>
                                      </p:cBhvr>
                                      <p:to>
                                        <p:strVal val="visible"/>
                                      </p:to>
                                    </p:set>
                                    <p:animEffect transition="in" filter="fade">
                                      <p:cBhvr>
                                        <p:cTn id="40" dur="1000"/>
                                        <p:tgtEl>
                                          <p:spTgt spid="178195"/>
                                        </p:tgtEl>
                                      </p:cBhvr>
                                    </p:animEffect>
                                    <p:anim calcmode="lin" valueType="num">
                                      <p:cBhvr>
                                        <p:cTn id="41" dur="1000" fill="hold"/>
                                        <p:tgtEl>
                                          <p:spTgt spid="178195"/>
                                        </p:tgtEl>
                                        <p:attrNameLst>
                                          <p:attrName>ppt_x</p:attrName>
                                        </p:attrNameLst>
                                      </p:cBhvr>
                                      <p:tavLst>
                                        <p:tav tm="0">
                                          <p:val>
                                            <p:strVal val="#ppt_x"/>
                                          </p:val>
                                        </p:tav>
                                        <p:tav tm="100000">
                                          <p:val>
                                            <p:strVal val="#ppt_x"/>
                                          </p:val>
                                        </p:tav>
                                      </p:tavLst>
                                    </p:anim>
                                    <p:anim calcmode="lin" valueType="num">
                                      <p:cBhvr>
                                        <p:cTn id="42" dur="1000" fill="hold"/>
                                        <p:tgtEl>
                                          <p:spTgt spid="17819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78186"/>
                                        </p:tgtEl>
                                        <p:attrNameLst>
                                          <p:attrName>style.visibility</p:attrName>
                                        </p:attrNameLst>
                                      </p:cBhvr>
                                      <p:to>
                                        <p:strVal val="visible"/>
                                      </p:to>
                                    </p:set>
                                    <p:animEffect transition="in" filter="fade">
                                      <p:cBhvr>
                                        <p:cTn id="45" dur="1000"/>
                                        <p:tgtEl>
                                          <p:spTgt spid="178186"/>
                                        </p:tgtEl>
                                      </p:cBhvr>
                                    </p:animEffect>
                                    <p:anim calcmode="lin" valueType="num">
                                      <p:cBhvr>
                                        <p:cTn id="46" dur="1000" fill="hold"/>
                                        <p:tgtEl>
                                          <p:spTgt spid="178186"/>
                                        </p:tgtEl>
                                        <p:attrNameLst>
                                          <p:attrName>ppt_x</p:attrName>
                                        </p:attrNameLst>
                                      </p:cBhvr>
                                      <p:tavLst>
                                        <p:tav tm="0">
                                          <p:val>
                                            <p:strVal val="#ppt_x"/>
                                          </p:val>
                                        </p:tav>
                                        <p:tav tm="100000">
                                          <p:val>
                                            <p:strVal val="#ppt_x"/>
                                          </p:val>
                                        </p:tav>
                                      </p:tavLst>
                                    </p:anim>
                                    <p:anim calcmode="lin" valueType="num">
                                      <p:cBhvr>
                                        <p:cTn id="47" dur="1000" fill="hold"/>
                                        <p:tgtEl>
                                          <p:spTgt spid="17818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7" presetClass="entr" presetSubtype="4" fill="hold" grpId="0" nodeType="afterEffect">
                                  <p:stCondLst>
                                    <p:cond delay="0"/>
                                  </p:stCondLst>
                                  <p:childTnLst>
                                    <p:set>
                                      <p:cBhvr>
                                        <p:cTn id="50" dur="1" fill="hold">
                                          <p:stCondLst>
                                            <p:cond delay="0"/>
                                          </p:stCondLst>
                                        </p:cTn>
                                        <p:tgtEl>
                                          <p:spTgt spid="178198"/>
                                        </p:tgtEl>
                                        <p:attrNameLst>
                                          <p:attrName>style.visibility</p:attrName>
                                        </p:attrNameLst>
                                      </p:cBhvr>
                                      <p:to>
                                        <p:strVal val="visible"/>
                                      </p:to>
                                    </p:set>
                                    <p:anim calcmode="lin" valueType="num">
                                      <p:cBhvr additive="base">
                                        <p:cTn id="51" dur="2000" fill="hold"/>
                                        <p:tgtEl>
                                          <p:spTgt spid="178198"/>
                                        </p:tgtEl>
                                        <p:attrNameLst>
                                          <p:attrName>ppt_x</p:attrName>
                                        </p:attrNameLst>
                                      </p:cBhvr>
                                      <p:tavLst>
                                        <p:tav tm="0">
                                          <p:val>
                                            <p:strVal val="#ppt_x"/>
                                          </p:val>
                                        </p:tav>
                                        <p:tav tm="100000">
                                          <p:val>
                                            <p:strVal val="#ppt_x"/>
                                          </p:val>
                                        </p:tav>
                                      </p:tavLst>
                                    </p:anim>
                                    <p:anim calcmode="lin" valueType="num">
                                      <p:cBhvr additive="base">
                                        <p:cTn id="52" dur="2000" fill="hold"/>
                                        <p:tgtEl>
                                          <p:spTgt spid="178198"/>
                                        </p:tgtEl>
                                        <p:attrNameLst>
                                          <p:attrName>ppt_y</p:attrName>
                                        </p:attrNameLst>
                                      </p:cBhvr>
                                      <p:tavLst>
                                        <p:tav tm="0">
                                          <p:val>
                                            <p:strVal val="1+#ppt_h/2"/>
                                          </p:val>
                                        </p:tav>
                                        <p:tav tm="100000">
                                          <p:val>
                                            <p:strVal val="#ppt_y"/>
                                          </p:val>
                                        </p:tav>
                                      </p:tavLst>
                                    </p:anim>
                                  </p:childTnLst>
                                </p:cTn>
                              </p:par>
                            </p:childTnLst>
                          </p:cTn>
                        </p:par>
                        <p:par>
                          <p:cTn id="53" fill="hold">
                            <p:stCondLst>
                              <p:cond delay="10500"/>
                            </p:stCondLst>
                            <p:childTnLst>
                              <p:par>
                                <p:cTn id="54" presetID="53" presetClass="entr" presetSubtype="0" fill="hold" nodeType="afterEffect">
                                  <p:stCondLst>
                                    <p:cond delay="0"/>
                                  </p:stCondLst>
                                  <p:childTnLst>
                                    <p:set>
                                      <p:cBhvr>
                                        <p:cTn id="55" dur="1" fill="hold">
                                          <p:stCondLst>
                                            <p:cond delay="0"/>
                                          </p:stCondLst>
                                        </p:cTn>
                                        <p:tgtEl>
                                          <p:spTgt spid="178185"/>
                                        </p:tgtEl>
                                        <p:attrNameLst>
                                          <p:attrName>style.visibility</p:attrName>
                                        </p:attrNameLst>
                                      </p:cBhvr>
                                      <p:to>
                                        <p:strVal val="visible"/>
                                      </p:to>
                                    </p:set>
                                    <p:anim calcmode="lin" valueType="num">
                                      <p:cBhvr>
                                        <p:cTn id="56" dur="2000" fill="hold"/>
                                        <p:tgtEl>
                                          <p:spTgt spid="178185"/>
                                        </p:tgtEl>
                                        <p:attrNameLst>
                                          <p:attrName>ppt_w</p:attrName>
                                        </p:attrNameLst>
                                      </p:cBhvr>
                                      <p:tavLst>
                                        <p:tav tm="0">
                                          <p:val>
                                            <p:fltVal val="0"/>
                                          </p:val>
                                        </p:tav>
                                        <p:tav tm="100000">
                                          <p:val>
                                            <p:strVal val="#ppt_w"/>
                                          </p:val>
                                        </p:tav>
                                      </p:tavLst>
                                    </p:anim>
                                    <p:anim calcmode="lin" valueType="num">
                                      <p:cBhvr>
                                        <p:cTn id="57" dur="2000" fill="hold"/>
                                        <p:tgtEl>
                                          <p:spTgt spid="178185"/>
                                        </p:tgtEl>
                                        <p:attrNameLst>
                                          <p:attrName>ppt_h</p:attrName>
                                        </p:attrNameLst>
                                      </p:cBhvr>
                                      <p:tavLst>
                                        <p:tav tm="0">
                                          <p:val>
                                            <p:fltVal val="0"/>
                                          </p:val>
                                        </p:tav>
                                        <p:tav tm="100000">
                                          <p:val>
                                            <p:strVal val="#ppt_h"/>
                                          </p:val>
                                        </p:tav>
                                      </p:tavLst>
                                    </p:anim>
                                    <p:animEffect transition="in" filter="fade">
                                      <p:cBhvr>
                                        <p:cTn id="58" dur="2000"/>
                                        <p:tgtEl>
                                          <p:spTgt spid="178185"/>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78199"/>
                                        </p:tgtEl>
                                        <p:attrNameLst>
                                          <p:attrName>style.visibility</p:attrName>
                                        </p:attrNameLst>
                                      </p:cBhvr>
                                      <p:to>
                                        <p:strVal val="visible"/>
                                      </p:to>
                                    </p:set>
                                    <p:animEffect transition="in" filter="fade">
                                      <p:cBhvr>
                                        <p:cTn id="61" dur="1000"/>
                                        <p:tgtEl>
                                          <p:spTgt spid="178199"/>
                                        </p:tgtEl>
                                      </p:cBhvr>
                                    </p:animEffect>
                                    <p:anim calcmode="lin" valueType="num">
                                      <p:cBhvr>
                                        <p:cTn id="62" dur="1000" fill="hold"/>
                                        <p:tgtEl>
                                          <p:spTgt spid="178199"/>
                                        </p:tgtEl>
                                        <p:attrNameLst>
                                          <p:attrName>ppt_x</p:attrName>
                                        </p:attrNameLst>
                                      </p:cBhvr>
                                      <p:tavLst>
                                        <p:tav tm="0">
                                          <p:val>
                                            <p:strVal val="#ppt_x"/>
                                          </p:val>
                                        </p:tav>
                                        <p:tav tm="100000">
                                          <p:val>
                                            <p:strVal val="#ppt_x"/>
                                          </p:val>
                                        </p:tav>
                                      </p:tavLst>
                                    </p:anim>
                                    <p:anim calcmode="lin" valueType="num">
                                      <p:cBhvr>
                                        <p:cTn id="63" dur="1000" fill="hold"/>
                                        <p:tgtEl>
                                          <p:spTgt spid="178199"/>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30" presetClass="entr" presetSubtype="0" fill="hold" grpId="0" nodeType="afterEffect">
                                  <p:stCondLst>
                                    <p:cond delay="0"/>
                                  </p:stCondLst>
                                  <p:childTnLst>
                                    <p:set>
                                      <p:cBhvr>
                                        <p:cTn id="66" dur="1" fill="hold">
                                          <p:stCondLst>
                                            <p:cond delay="0"/>
                                          </p:stCondLst>
                                        </p:cTn>
                                        <p:tgtEl>
                                          <p:spTgt spid="178181"/>
                                        </p:tgtEl>
                                        <p:attrNameLst>
                                          <p:attrName>style.visibility</p:attrName>
                                        </p:attrNameLst>
                                      </p:cBhvr>
                                      <p:to>
                                        <p:strVal val="visible"/>
                                      </p:to>
                                    </p:set>
                                    <p:animEffect transition="in" filter="fade">
                                      <p:cBhvr>
                                        <p:cTn id="67" dur="800" decel="100000"/>
                                        <p:tgtEl>
                                          <p:spTgt spid="178181"/>
                                        </p:tgtEl>
                                      </p:cBhvr>
                                    </p:animEffect>
                                    <p:anim calcmode="lin" valueType="num">
                                      <p:cBhvr>
                                        <p:cTn id="68" dur="800" decel="100000" fill="hold"/>
                                        <p:tgtEl>
                                          <p:spTgt spid="178181"/>
                                        </p:tgtEl>
                                        <p:attrNameLst>
                                          <p:attrName>style.rotation</p:attrName>
                                        </p:attrNameLst>
                                      </p:cBhvr>
                                      <p:tavLst>
                                        <p:tav tm="0">
                                          <p:val>
                                            <p:fltVal val="-90"/>
                                          </p:val>
                                        </p:tav>
                                        <p:tav tm="100000">
                                          <p:val>
                                            <p:fltVal val="0"/>
                                          </p:val>
                                        </p:tav>
                                      </p:tavLst>
                                    </p:anim>
                                    <p:anim calcmode="lin" valueType="num">
                                      <p:cBhvr>
                                        <p:cTn id="69" dur="800" decel="100000" fill="hold"/>
                                        <p:tgtEl>
                                          <p:spTgt spid="178181"/>
                                        </p:tgtEl>
                                        <p:attrNameLst>
                                          <p:attrName>ppt_x</p:attrName>
                                        </p:attrNameLst>
                                      </p:cBhvr>
                                      <p:tavLst>
                                        <p:tav tm="0">
                                          <p:val>
                                            <p:strVal val="#ppt_x+0.4"/>
                                          </p:val>
                                        </p:tav>
                                        <p:tav tm="100000">
                                          <p:val>
                                            <p:strVal val="#ppt_x-0.05"/>
                                          </p:val>
                                        </p:tav>
                                      </p:tavLst>
                                    </p:anim>
                                    <p:anim calcmode="lin" valueType="num">
                                      <p:cBhvr>
                                        <p:cTn id="70" dur="800" decel="100000" fill="hold"/>
                                        <p:tgtEl>
                                          <p:spTgt spid="17818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7818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78181"/>
                                        </p:tgtEl>
                                        <p:attrNameLst>
                                          <p:attrName>ppt_y</p:attrName>
                                        </p:attrNameLst>
                                      </p:cBhvr>
                                      <p:tavLst>
                                        <p:tav tm="0">
                                          <p:val>
                                            <p:strVal val="#ppt_y+0.1"/>
                                          </p:val>
                                        </p:tav>
                                        <p:tav tm="100000">
                                          <p:val>
                                            <p:strVal val="#ppt_y"/>
                                          </p:val>
                                        </p:tav>
                                      </p:tavLst>
                                    </p:anim>
                                  </p:childTnLst>
                                </p:cTn>
                              </p:par>
                            </p:childTnLst>
                          </p:cTn>
                        </p:par>
                        <p:par>
                          <p:cTn id="73" fill="hold">
                            <p:stCondLst>
                              <p:cond delay="13500"/>
                            </p:stCondLst>
                            <p:childTnLst>
                              <p:par>
                                <p:cTn id="74" presetID="47" presetClass="entr" presetSubtype="0" fill="hold" grpId="0" nodeType="afterEffect">
                                  <p:stCondLst>
                                    <p:cond delay="0"/>
                                  </p:stCondLst>
                                  <p:childTnLst>
                                    <p:set>
                                      <p:cBhvr>
                                        <p:cTn id="75" dur="1" fill="hold">
                                          <p:stCondLst>
                                            <p:cond delay="0"/>
                                          </p:stCondLst>
                                        </p:cTn>
                                        <p:tgtEl>
                                          <p:spTgt spid="178180">
                                            <p:txEl>
                                              <p:pRg st="0" end="0"/>
                                            </p:txEl>
                                          </p:spTgt>
                                        </p:tgtEl>
                                        <p:attrNameLst>
                                          <p:attrName>style.visibility</p:attrName>
                                        </p:attrNameLst>
                                      </p:cBhvr>
                                      <p:to>
                                        <p:strVal val="visible"/>
                                      </p:to>
                                    </p:set>
                                    <p:animEffect transition="in" filter="fade">
                                      <p:cBhvr>
                                        <p:cTn id="76" dur="1000"/>
                                        <p:tgtEl>
                                          <p:spTgt spid="178180">
                                            <p:txEl>
                                              <p:pRg st="0" end="0"/>
                                            </p:txEl>
                                          </p:spTgt>
                                        </p:tgtEl>
                                      </p:cBhvr>
                                    </p:animEffect>
                                    <p:anim calcmode="lin" valueType="num">
                                      <p:cBhvr>
                                        <p:cTn id="77" dur="10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78180">
                                            <p:txEl>
                                              <p:pRg st="0" end="0"/>
                                            </p:txEl>
                                          </p:spTgt>
                                        </p:tgtEl>
                                        <p:attrNameLst>
                                          <p:attrName>ppt_y</p:attrName>
                                        </p:attrNameLst>
                                      </p:cBhvr>
                                      <p:tavLst>
                                        <p:tav tm="0">
                                          <p:val>
                                            <p:strVal val="#ppt_y-.1"/>
                                          </p:val>
                                        </p:tav>
                                        <p:tav tm="100000">
                                          <p:val>
                                            <p:strVal val="#ppt_y"/>
                                          </p:val>
                                        </p:tav>
                                      </p:tavLst>
                                    </p:anim>
                                  </p:childTnLst>
                                </p:cTn>
                              </p:par>
                            </p:childTnLst>
                          </p:cTn>
                        </p:par>
                        <p:par>
                          <p:cTn id="79" fill="hold">
                            <p:stCondLst>
                              <p:cond delay="14500"/>
                            </p:stCondLst>
                            <p:childTnLst>
                              <p:par>
                                <p:cTn id="80" presetID="47" presetClass="entr" presetSubtype="0" fill="hold" grpId="0" nodeType="afterEffect">
                                  <p:stCondLst>
                                    <p:cond delay="0"/>
                                  </p:stCondLst>
                                  <p:childTnLst>
                                    <p:set>
                                      <p:cBhvr>
                                        <p:cTn id="81" dur="1" fill="hold">
                                          <p:stCondLst>
                                            <p:cond delay="0"/>
                                          </p:stCondLst>
                                        </p:cTn>
                                        <p:tgtEl>
                                          <p:spTgt spid="178180">
                                            <p:txEl>
                                              <p:pRg st="1" end="1"/>
                                            </p:txEl>
                                          </p:spTgt>
                                        </p:tgtEl>
                                        <p:attrNameLst>
                                          <p:attrName>style.visibility</p:attrName>
                                        </p:attrNameLst>
                                      </p:cBhvr>
                                      <p:to>
                                        <p:strVal val="visible"/>
                                      </p:to>
                                    </p:set>
                                    <p:animEffect transition="in" filter="fade">
                                      <p:cBhvr>
                                        <p:cTn id="82" dur="1000"/>
                                        <p:tgtEl>
                                          <p:spTgt spid="178180">
                                            <p:txEl>
                                              <p:pRg st="1" end="1"/>
                                            </p:txEl>
                                          </p:spTgt>
                                        </p:tgtEl>
                                      </p:cBhvr>
                                    </p:animEffect>
                                    <p:anim calcmode="lin" valueType="num">
                                      <p:cBhvr>
                                        <p:cTn id="83" dur="10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178180">
                                            <p:txEl>
                                              <p:pRg st="1" end="1"/>
                                            </p:txEl>
                                          </p:spTgt>
                                        </p:tgtEl>
                                        <p:attrNameLst>
                                          <p:attrName>ppt_y</p:attrName>
                                        </p:attrNameLst>
                                      </p:cBhvr>
                                      <p:tavLst>
                                        <p:tav tm="0">
                                          <p:val>
                                            <p:strVal val="#ppt_y-.1"/>
                                          </p:val>
                                        </p:tav>
                                        <p:tav tm="100000">
                                          <p:val>
                                            <p:strVal val="#ppt_y"/>
                                          </p:val>
                                        </p:tav>
                                      </p:tavLst>
                                    </p:anim>
                                  </p:childTnLst>
                                </p:cTn>
                              </p:par>
                            </p:childTnLst>
                          </p:cTn>
                        </p:par>
                        <p:par>
                          <p:cTn id="85" fill="hold">
                            <p:stCondLst>
                              <p:cond delay="15500"/>
                            </p:stCondLst>
                            <p:childTnLst>
                              <p:par>
                                <p:cTn id="86" presetID="47" presetClass="entr" presetSubtype="0" fill="hold" grpId="0" nodeType="afterEffect">
                                  <p:stCondLst>
                                    <p:cond delay="0"/>
                                  </p:stCondLst>
                                  <p:childTnLst>
                                    <p:set>
                                      <p:cBhvr>
                                        <p:cTn id="87" dur="1" fill="hold">
                                          <p:stCondLst>
                                            <p:cond delay="0"/>
                                          </p:stCondLst>
                                        </p:cTn>
                                        <p:tgtEl>
                                          <p:spTgt spid="178180">
                                            <p:txEl>
                                              <p:pRg st="2" end="2"/>
                                            </p:txEl>
                                          </p:spTgt>
                                        </p:tgtEl>
                                        <p:attrNameLst>
                                          <p:attrName>style.visibility</p:attrName>
                                        </p:attrNameLst>
                                      </p:cBhvr>
                                      <p:to>
                                        <p:strVal val="visible"/>
                                      </p:to>
                                    </p:set>
                                    <p:animEffect transition="in" filter="fade">
                                      <p:cBhvr>
                                        <p:cTn id="88" dur="1000"/>
                                        <p:tgtEl>
                                          <p:spTgt spid="178180">
                                            <p:txEl>
                                              <p:pRg st="2" end="2"/>
                                            </p:txEl>
                                          </p:spTgt>
                                        </p:tgtEl>
                                      </p:cBhvr>
                                    </p:animEffect>
                                    <p:anim calcmode="lin" valueType="num">
                                      <p:cBhvr>
                                        <p:cTn id="89" dur="10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17818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78180" grpId="0" build="p"/>
      <p:bldP spid="178193" grpId="0" animBg="1"/>
      <p:bldP spid="178195" grpId="0" animBg="1"/>
      <p:bldP spid="178196" grpId="0" animBg="1"/>
      <p:bldP spid="178198" grpId="0" animBg="1"/>
      <p:bldP spid="178199" grpId="0" animBg="1"/>
      <p:bldP spid="178206" grpId="0" animBg="1"/>
      <p:bldP spid="17819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692275" y="274638"/>
            <a:ext cx="6994525" cy="1143000"/>
          </a:xfrm>
        </p:spPr>
        <p:txBody>
          <a:bodyPr/>
          <a:lstStyle/>
          <a:p>
            <a:pPr eaLnBrk="1" hangingPunct="1"/>
            <a:r>
              <a:rPr lang="uk-UA" smtClean="0"/>
              <a:t>Трипілля </a:t>
            </a:r>
            <a:endParaRPr lang="ru-RU" smtClean="0"/>
          </a:p>
        </p:txBody>
      </p:sp>
      <p:sp>
        <p:nvSpPr>
          <p:cNvPr id="101379" name="Rectangle 3"/>
          <p:cNvSpPr>
            <a:spLocks noGrp="1" noChangeArrowheads="1"/>
          </p:cNvSpPr>
          <p:nvPr>
            <p:ph type="body" idx="1"/>
          </p:nvPr>
        </p:nvSpPr>
        <p:spPr>
          <a:xfrm>
            <a:off x="1763713" y="1600200"/>
            <a:ext cx="7056437" cy="2981325"/>
          </a:xfrm>
        </p:spPr>
        <p:txBody>
          <a:bodyPr/>
          <a:lstStyle/>
          <a:p>
            <a:pPr marL="0" indent="0" eaLnBrk="1" hangingPunct="1">
              <a:lnSpc>
                <a:spcPct val="90000"/>
              </a:lnSpc>
              <a:buFontTx/>
              <a:buNone/>
            </a:pPr>
            <a:r>
              <a:rPr lang="uk-UA" smtClean="0"/>
              <a:t>Село </a:t>
            </a:r>
            <a:r>
              <a:rPr lang="uk-UA" b="1" smtClean="0"/>
              <a:t>Трипілля</a:t>
            </a:r>
            <a:r>
              <a:rPr lang="uk-UA" smtClean="0"/>
              <a:t> розташоване </a:t>
            </a:r>
            <a:br>
              <a:rPr lang="uk-UA" smtClean="0"/>
            </a:br>
            <a:r>
              <a:rPr lang="uk-UA" smtClean="0"/>
              <a:t>за 50 км від Києва вниз по Дніпру. Саме тут впадають в нього відразу три річки – Стугна, Красна і Бобриця, утворюючи три поля, від чого і утворилася назва поселення</a:t>
            </a:r>
          </a:p>
        </p:txBody>
      </p:sp>
      <p:pic>
        <p:nvPicPr>
          <p:cNvPr id="8196" name="Picture 4" descr="06041005e"/>
          <p:cNvPicPr>
            <a:picLocks noGrp="1" noChangeAspect="1" noChangeArrowheads="1"/>
          </p:cNvPicPr>
          <p:nvPr>
            <p:ph idx="4294967295"/>
          </p:nvPr>
        </p:nvPicPr>
        <p:blipFill>
          <a:blip r:embed="rId3" cstate="email"/>
          <a:srcRect/>
          <a:stretch>
            <a:fillRect/>
          </a:stretch>
        </p:blipFill>
        <p:spPr>
          <a:xfrm>
            <a:off x="12700" y="0"/>
            <a:ext cx="1622425" cy="6873875"/>
          </a:xfrm>
        </p:spPr>
      </p:pic>
      <p:pic>
        <p:nvPicPr>
          <p:cNvPr id="101381" name="Picture 5" descr="триполье"/>
          <p:cNvPicPr>
            <a:picLocks noChangeAspect="1" noChangeArrowheads="1"/>
          </p:cNvPicPr>
          <p:nvPr/>
        </p:nvPicPr>
        <p:blipFill>
          <a:blip r:embed="rId4" cstate="email"/>
          <a:srcRect/>
          <a:stretch>
            <a:fillRect/>
          </a:stretch>
        </p:blipFill>
        <p:spPr bwMode="auto">
          <a:xfrm>
            <a:off x="2627313" y="4645025"/>
            <a:ext cx="5257800" cy="2212975"/>
          </a:xfrm>
          <a:prstGeom prst="rect">
            <a:avLst/>
          </a:prstGeom>
          <a:noFill/>
          <a:effectLst>
            <a:outerShdw dist="107763" dir="18900000" algn="ctr" rotWithShape="0">
              <a:srgbClr val="808080">
                <a:alpha val="50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768" decel="100000"/>
                                        <p:tgtEl>
                                          <p:spTgt spid="101378"/>
                                        </p:tgtEl>
                                      </p:cBhvr>
                                    </p:animEffect>
                                    <p:animScale>
                                      <p:cBhvr>
                                        <p:cTn id="8" dur="768" decel="100000"/>
                                        <p:tgtEl>
                                          <p:spTgt spid="101378"/>
                                        </p:tgtEl>
                                      </p:cBhvr>
                                      <p:from x="10000" y="10000"/>
                                      <p:to x="200000" y="450000"/>
                                    </p:animScale>
                                    <p:animScale>
                                      <p:cBhvr>
                                        <p:cTn id="9" dur="1230" accel="100000" fill="hold">
                                          <p:stCondLst>
                                            <p:cond delay="768"/>
                                          </p:stCondLst>
                                        </p:cTn>
                                        <p:tgtEl>
                                          <p:spTgt spid="101378"/>
                                        </p:tgtEl>
                                      </p:cBhvr>
                                      <p:from x="200000" y="450000"/>
                                      <p:to x="100000" y="100000"/>
                                    </p:animScale>
                                    <p:set>
                                      <p:cBhvr>
                                        <p:cTn id="10" dur="768" fill="hold"/>
                                        <p:tgtEl>
                                          <p:spTgt spid="101378"/>
                                        </p:tgtEl>
                                        <p:attrNameLst>
                                          <p:attrName>ppt_x</p:attrName>
                                        </p:attrNameLst>
                                      </p:cBhvr>
                                      <p:to>
                                        <p:strVal val="(0.5)"/>
                                      </p:to>
                                    </p:set>
                                    <p:anim from="(0.5)" to="(#ppt_x)" calcmode="lin" valueType="num">
                                      <p:cBhvr>
                                        <p:cTn id="11" dur="1230" accel="100000" fill="hold">
                                          <p:stCondLst>
                                            <p:cond delay="768"/>
                                          </p:stCondLst>
                                        </p:cTn>
                                        <p:tgtEl>
                                          <p:spTgt spid="101378"/>
                                        </p:tgtEl>
                                        <p:attrNameLst>
                                          <p:attrName>ppt_x</p:attrName>
                                        </p:attrNameLst>
                                      </p:cBhvr>
                                    </p:anim>
                                    <p:set>
                                      <p:cBhvr>
                                        <p:cTn id="12" dur="768" fill="hold"/>
                                        <p:tgtEl>
                                          <p:spTgt spid="101378"/>
                                        </p:tgtEl>
                                        <p:attrNameLst>
                                          <p:attrName>ppt_y</p:attrName>
                                        </p:attrNameLst>
                                      </p:cBhvr>
                                      <p:to>
                                        <p:strVal val="(#ppt_y+0.4)"/>
                                      </p:to>
                                    </p:set>
                                    <p:anim from="(#ppt_y+0.4)" to="(#ppt_y)" calcmode="lin" valueType="num">
                                      <p:cBhvr>
                                        <p:cTn id="13" dur="1230" accel="100000" fill="hold">
                                          <p:stCondLst>
                                            <p:cond delay="768"/>
                                          </p:stCondLst>
                                        </p:cTn>
                                        <p:tgtEl>
                                          <p:spTgt spid="101378"/>
                                        </p:tgtEl>
                                        <p:attrNameLst>
                                          <p:attrName>ppt_y</p:attrName>
                                        </p:attrNameLst>
                                      </p:cBhvr>
                                    </p:anim>
                                  </p:childTnLst>
                                </p:cTn>
                              </p:par>
                            </p:childTnLst>
                          </p:cTn>
                        </p:par>
                        <p:par>
                          <p:cTn id="14" fill="hold">
                            <p:stCondLst>
                              <p:cond delay="1998"/>
                            </p:stCondLst>
                            <p:childTnLst>
                              <p:par>
                                <p:cTn id="15" presetID="53" presetClass="entr" presetSubtype="0" fill="hold" grpId="0" nodeType="afterEffect">
                                  <p:stCondLst>
                                    <p:cond delay="0"/>
                                  </p:stCondLst>
                                  <p:childTnLst>
                                    <p:set>
                                      <p:cBhvr>
                                        <p:cTn id="16" dur="1" fill="hold">
                                          <p:stCondLst>
                                            <p:cond delay="0"/>
                                          </p:stCondLst>
                                        </p:cTn>
                                        <p:tgtEl>
                                          <p:spTgt spid="101379">
                                            <p:txEl>
                                              <p:pRg st="0" end="0"/>
                                            </p:txEl>
                                          </p:spTgt>
                                        </p:tgtEl>
                                        <p:attrNameLst>
                                          <p:attrName>style.visibility</p:attrName>
                                        </p:attrNameLst>
                                      </p:cBhvr>
                                      <p:to>
                                        <p:strVal val="visible"/>
                                      </p:to>
                                    </p:set>
                                    <p:anim calcmode="lin" valueType="num">
                                      <p:cBhvr>
                                        <p:cTn id="17" dur="20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101379">
                                            <p:txEl>
                                              <p:pRg st="0" end="0"/>
                                            </p:txEl>
                                          </p:spTgt>
                                        </p:tgtEl>
                                        <p:attrNameLst>
                                          <p:attrName>ppt_h</p:attrName>
                                        </p:attrNameLst>
                                      </p:cBhvr>
                                      <p:tavLst>
                                        <p:tav tm="0">
                                          <p:val>
                                            <p:fltVal val="0"/>
                                          </p:val>
                                        </p:tav>
                                        <p:tav tm="100000">
                                          <p:val>
                                            <p:strVal val="#ppt_h"/>
                                          </p:val>
                                        </p:tav>
                                      </p:tavLst>
                                    </p:anim>
                                    <p:animEffect transition="in" filter="fade">
                                      <p:cBhvr>
                                        <p:cTn id="19" dur="2000"/>
                                        <p:tgtEl>
                                          <p:spTgt spid="101379">
                                            <p:txEl>
                                              <p:pRg st="0" end="0"/>
                                            </p:txEl>
                                          </p:spTgt>
                                        </p:tgtEl>
                                      </p:cBhvr>
                                    </p:animEffect>
                                  </p:childTnLst>
                                </p:cTn>
                              </p:par>
                            </p:childTnLst>
                          </p:cTn>
                        </p:par>
                        <p:par>
                          <p:cTn id="20" fill="hold">
                            <p:stCondLst>
                              <p:cond delay="3998"/>
                            </p:stCondLst>
                            <p:childTnLst>
                              <p:par>
                                <p:cTn id="21" presetID="6" presetClass="emph" presetSubtype="0" fill="hold" nodeType="afterEffect">
                                  <p:stCondLst>
                                    <p:cond delay="0"/>
                                  </p:stCondLst>
                                  <p:childTnLst>
                                    <p:animScale>
                                      <p:cBhvr>
                                        <p:cTn id="22" dur="2000" fill="hold"/>
                                        <p:tgtEl>
                                          <p:spTgt spid="1013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sz="half" idx="1"/>
          </p:nvPr>
        </p:nvSpPr>
        <p:spPr>
          <a:xfrm>
            <a:off x="1835150" y="1700213"/>
            <a:ext cx="6408738" cy="4249737"/>
          </a:xfrm>
        </p:spPr>
        <p:txBody>
          <a:bodyPr/>
          <a:lstStyle/>
          <a:p>
            <a:pPr eaLnBrk="1" hangingPunct="1">
              <a:lnSpc>
                <a:spcPct val="80000"/>
              </a:lnSpc>
              <a:buFontTx/>
              <a:buBlip>
                <a:blip r:embed="rId3"/>
              </a:buBlip>
            </a:pPr>
            <a:r>
              <a:rPr lang="uk-UA" sz="2500" b="1" smtClean="0"/>
              <a:t>винайшли плуг?</a:t>
            </a:r>
          </a:p>
          <a:p>
            <a:pPr eaLnBrk="1" hangingPunct="1">
              <a:lnSpc>
                <a:spcPct val="80000"/>
              </a:lnSpc>
              <a:buFontTx/>
              <a:buBlip>
                <a:blip r:embed="rId3"/>
              </a:buBlip>
            </a:pPr>
            <a:r>
              <a:rPr lang="uk-UA" sz="2500" b="1" smtClean="0"/>
              <a:t>винайшли колесо?</a:t>
            </a:r>
          </a:p>
          <a:p>
            <a:pPr eaLnBrk="1" hangingPunct="1">
              <a:lnSpc>
                <a:spcPct val="80000"/>
              </a:lnSpc>
              <a:buFontTx/>
              <a:buBlip>
                <a:blip r:embed="rId3"/>
              </a:buBlip>
            </a:pPr>
            <a:r>
              <a:rPr lang="uk-UA" sz="2500" b="1" smtClean="0"/>
              <a:t>приручили коня?</a:t>
            </a:r>
          </a:p>
          <a:p>
            <a:pPr eaLnBrk="1" hangingPunct="1">
              <a:lnSpc>
                <a:spcPct val="80000"/>
              </a:lnSpc>
              <a:buFontTx/>
              <a:buBlip>
                <a:blip r:embed="rId3"/>
              </a:buBlip>
            </a:pPr>
            <a:r>
              <a:rPr lang="uk-UA" sz="2500" b="1" smtClean="0"/>
              <a:t>спекли першу хлібину? </a:t>
            </a:r>
          </a:p>
          <a:p>
            <a:pPr eaLnBrk="1" hangingPunct="1">
              <a:lnSpc>
                <a:spcPct val="80000"/>
              </a:lnSpc>
              <a:buFontTx/>
              <a:buBlip>
                <a:blip r:embed="rId3"/>
              </a:buBlip>
            </a:pPr>
            <a:r>
              <a:rPr lang="uk-UA" sz="2500" b="1" smtClean="0"/>
              <a:t>будували міста?</a:t>
            </a:r>
          </a:p>
          <a:p>
            <a:pPr eaLnBrk="1" hangingPunct="1">
              <a:lnSpc>
                <a:spcPct val="80000"/>
              </a:lnSpc>
              <a:buFontTx/>
              <a:buBlip>
                <a:blip r:embed="rId3"/>
              </a:buBlip>
            </a:pPr>
            <a:r>
              <a:rPr lang="uk-UA" sz="2500" b="1" smtClean="0"/>
              <a:t>будували двоповерхові будівлі?</a:t>
            </a:r>
            <a:endParaRPr lang="ru-RU" sz="2500" b="1" smtClean="0"/>
          </a:p>
          <a:p>
            <a:pPr eaLnBrk="1" hangingPunct="1">
              <a:lnSpc>
                <a:spcPct val="80000"/>
              </a:lnSpc>
              <a:buFontTx/>
              <a:buBlip>
                <a:blip r:embed="rId3"/>
              </a:buBlip>
            </a:pPr>
            <a:r>
              <a:rPr lang="ru-RU" sz="2500" b="1" smtClean="0"/>
              <a:t>створили </a:t>
            </a:r>
            <a:r>
              <a:rPr lang="uk-UA" sz="2500" b="1" smtClean="0"/>
              <a:t>писемність?</a:t>
            </a:r>
          </a:p>
          <a:p>
            <a:pPr eaLnBrk="1" hangingPunct="1">
              <a:lnSpc>
                <a:spcPct val="80000"/>
              </a:lnSpc>
              <a:buFontTx/>
              <a:buBlip>
                <a:blip r:embed="rId3"/>
              </a:buBlip>
            </a:pPr>
            <a:r>
              <a:rPr lang="uk-UA" sz="2500" b="1" smtClean="0"/>
              <a:t>заснували первіснокомуністичну державу</a:t>
            </a:r>
            <a:r>
              <a:rPr lang="ru-RU" sz="2500" smtClean="0"/>
              <a:t> </a:t>
            </a:r>
            <a:r>
              <a:rPr lang="ru-RU" sz="2500" b="1" smtClean="0"/>
              <a:t>Аратта?</a:t>
            </a:r>
          </a:p>
          <a:p>
            <a:pPr eaLnBrk="1" hangingPunct="1">
              <a:lnSpc>
                <a:spcPct val="80000"/>
              </a:lnSpc>
              <a:buFontTx/>
              <a:buBlip>
                <a:blip r:embed="rId3"/>
              </a:buBlip>
            </a:pPr>
            <a:r>
              <a:rPr lang="uk-UA" sz="2500" b="1" smtClean="0"/>
              <a:t>заснували шумерську цивілізацію </a:t>
            </a:r>
            <a:br>
              <a:rPr lang="uk-UA" sz="2500" b="1" smtClean="0"/>
            </a:br>
            <a:r>
              <a:rPr lang="uk-UA" sz="2500" b="1" smtClean="0"/>
              <a:t>у Дворіччі?</a:t>
            </a:r>
            <a:endParaRPr lang="ru-RU" sz="2500" b="1" smtClean="0"/>
          </a:p>
        </p:txBody>
      </p:sp>
      <p:pic>
        <p:nvPicPr>
          <p:cNvPr id="31747" name="Picture 4"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sp>
        <p:nvSpPr>
          <p:cNvPr id="105479" name="WordArt 7"/>
          <p:cNvSpPr>
            <a:spLocks noChangeArrowheads="1" noChangeShapeType="1" noTextEdit="1"/>
          </p:cNvSpPr>
          <p:nvPr/>
        </p:nvSpPr>
        <p:spPr bwMode="auto">
          <a:xfrm>
            <a:off x="2016125" y="188913"/>
            <a:ext cx="6877050" cy="1439862"/>
          </a:xfrm>
          <a:prstGeom prst="rect">
            <a:avLst/>
          </a:prstGeom>
        </p:spPr>
        <p:txBody>
          <a:bodyPr wrap="none" fromWordArt="1">
            <a:prstTxWarp prst="textSlantUp">
              <a:avLst>
                <a:gd name="adj" fmla="val 55556"/>
              </a:avLst>
            </a:prstTxWarp>
          </a:bodyPr>
          <a:lstStyle/>
          <a:p>
            <a:pPr algn="ctr"/>
            <a:r>
              <a:rPr lang="ru-RU" sz="4000" kern="10">
                <a:ln w="9525">
                  <a:solidFill>
                    <a:schemeClr val="tx1"/>
                  </a:solidFill>
                  <a:round/>
                  <a:headEnd/>
                  <a:tailEnd/>
                </a:ln>
                <a:gradFill rotWithShape="1">
                  <a:gsLst>
                    <a:gs pos="0">
                      <a:srgbClr val="FFFFFF"/>
                    </a:gs>
                    <a:gs pos="50000">
                      <a:srgbClr val="FF6600"/>
                    </a:gs>
                    <a:gs pos="100000">
                      <a:srgbClr val="FFFFFF"/>
                    </a:gs>
                  </a:gsLst>
                  <a:lin ang="2700000" scaled="1"/>
                </a:gradFill>
                <a:latin typeface="Arial Black"/>
              </a:rPr>
              <a:t>Говорять, що вони першими...</a:t>
            </a:r>
          </a:p>
        </p:txBody>
      </p:sp>
      <p:sp>
        <p:nvSpPr>
          <p:cNvPr id="105481" name="WordArt 9"/>
          <p:cNvSpPr>
            <a:spLocks noChangeArrowheads="1" noChangeShapeType="1" noTextEdit="1"/>
          </p:cNvSpPr>
          <p:nvPr/>
        </p:nvSpPr>
        <p:spPr bwMode="auto">
          <a:xfrm>
            <a:off x="2771775" y="5757863"/>
            <a:ext cx="5761038" cy="1100137"/>
          </a:xfrm>
          <a:prstGeom prst="rect">
            <a:avLst/>
          </a:prstGeom>
        </p:spPr>
        <p:txBody>
          <a:bodyPr wrap="none" fromWordArt="1">
            <a:prstTxWarp prst="textFadeUp">
              <a:avLst>
                <a:gd name="adj" fmla="val 9991"/>
              </a:avLst>
            </a:prstTxWarp>
          </a:bodyPr>
          <a:lstStyle/>
          <a:p>
            <a:pPr algn="ctr"/>
            <a:r>
              <a:rPr lang="ru-RU"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Сучасна міфотворчість</a:t>
            </a:r>
          </a:p>
        </p:txBody>
      </p:sp>
      <p:pic>
        <p:nvPicPr>
          <p:cNvPr id="31750" name="Picture 10" descr="j0178313"/>
          <p:cNvPicPr>
            <a:picLocks noGrp="1" noChangeAspect="1" noChangeArrowheads="1" noCrop="1"/>
          </p:cNvPicPr>
          <p:nvPr>
            <p:ph sz="half" idx="2"/>
          </p:nvPr>
        </p:nvPicPr>
        <p:blipFill>
          <a:blip r:embed="rId5" cstate="email"/>
          <a:srcRect/>
          <a:stretch>
            <a:fillRect/>
          </a:stretch>
        </p:blipFill>
        <p:spPr>
          <a:xfrm>
            <a:off x="7143750" y="1714500"/>
            <a:ext cx="1728788" cy="17287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fade">
                                      <p:cBhvr>
                                        <p:cTn id="7" dur="100"/>
                                        <p:tgtEl>
                                          <p:spTgt spid="105479"/>
                                        </p:tgtEl>
                                      </p:cBhvr>
                                    </p:animEffect>
                                    <p:anim calcmode="lin" valueType="num">
                                      <p:cBhvr>
                                        <p:cTn id="8" dur="400" fill="hold"/>
                                        <p:tgtEl>
                                          <p:spTgt spid="105479"/>
                                        </p:tgtEl>
                                        <p:attrNameLst>
                                          <p:attrName>ppt_x</p:attrName>
                                        </p:attrNameLst>
                                      </p:cBhvr>
                                      <p:tavLst>
                                        <p:tav tm="0">
                                          <p:val>
                                            <p:strVal val="#ppt_x"/>
                                          </p:val>
                                        </p:tav>
                                        <p:tav tm="100000">
                                          <p:val>
                                            <p:strVal val="#ppt_x"/>
                                          </p:val>
                                        </p:tav>
                                      </p:tavLst>
                                    </p:anim>
                                    <p:anim calcmode="lin" valueType="num">
                                      <p:cBhvr>
                                        <p:cTn id="9" dur="400" fill="hold"/>
                                        <p:tgtEl>
                                          <p:spTgt spid="1054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54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54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105475">
                                            <p:txEl>
                                              <p:pRg st="0" end="0"/>
                                            </p:txEl>
                                          </p:spTgt>
                                        </p:tgtEl>
                                        <p:attrNameLst>
                                          <p:attrName>style.visibility</p:attrName>
                                        </p:attrNameLst>
                                      </p:cBhvr>
                                      <p:to>
                                        <p:strVal val="visible"/>
                                      </p:to>
                                    </p:set>
                                    <p:anim calcmode="discrete" valueType="clr">
                                      <p:cBhvr override="childStyle">
                                        <p:cTn id="15" dur="80"/>
                                        <p:tgtEl>
                                          <p:spTgt spid="1054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547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05475">
                                            <p:txEl>
                                              <p:pRg st="0" end="0"/>
                                            </p:txEl>
                                          </p:spTgt>
                                        </p:tgtEl>
                                        <p:attrNameLst>
                                          <p:attrName>fill.type</p:attrName>
                                        </p:attrNameLst>
                                      </p:cBhvr>
                                      <p:to>
                                        <p:strVal val="solid"/>
                                      </p:to>
                                    </p:set>
                                  </p:childTnLst>
                                </p:cTn>
                              </p:par>
                            </p:childTnLst>
                          </p:cTn>
                        </p:par>
                        <p:par>
                          <p:cTn id="18" fill="hold">
                            <p:stCondLst>
                              <p:cond delay="156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105475">
                                            <p:txEl>
                                              <p:pRg st="1" end="1"/>
                                            </p:txEl>
                                          </p:spTgt>
                                        </p:tgtEl>
                                        <p:attrNameLst>
                                          <p:attrName>style.visibility</p:attrName>
                                        </p:attrNameLst>
                                      </p:cBhvr>
                                      <p:to>
                                        <p:strVal val="visible"/>
                                      </p:to>
                                    </p:set>
                                    <p:anim calcmode="discrete" valueType="clr">
                                      <p:cBhvr override="childStyle">
                                        <p:cTn id="21" dur="80"/>
                                        <p:tgtEl>
                                          <p:spTgt spid="1054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547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05475">
                                            <p:txEl>
                                              <p:pRg st="1" end="1"/>
                                            </p:txEl>
                                          </p:spTgt>
                                        </p:tgtEl>
                                        <p:attrNameLst>
                                          <p:attrName>fill.type</p:attrName>
                                        </p:attrNameLst>
                                      </p:cBhvr>
                                      <p:to>
                                        <p:strVal val="solid"/>
                                      </p:to>
                                    </p:set>
                                  </p:childTnLst>
                                </p:cTn>
                              </p:par>
                            </p:childTnLst>
                          </p:cTn>
                        </p:par>
                        <p:par>
                          <p:cTn id="24" fill="hold">
                            <p:stCondLst>
                              <p:cond delay="22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105475">
                                            <p:txEl>
                                              <p:pRg st="2" end="2"/>
                                            </p:txEl>
                                          </p:spTgt>
                                        </p:tgtEl>
                                        <p:attrNameLst>
                                          <p:attrName>style.visibility</p:attrName>
                                        </p:attrNameLst>
                                      </p:cBhvr>
                                      <p:to>
                                        <p:strVal val="visible"/>
                                      </p:to>
                                    </p:set>
                                    <p:anim calcmode="discrete" valueType="clr">
                                      <p:cBhvr override="childStyle">
                                        <p:cTn id="27" dur="80"/>
                                        <p:tgtEl>
                                          <p:spTgt spid="1054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05475">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105475">
                                            <p:txEl>
                                              <p:pRg st="2" end="2"/>
                                            </p:txEl>
                                          </p:spTgt>
                                        </p:tgtEl>
                                        <p:attrNameLst>
                                          <p:attrName>fill.type</p:attrName>
                                        </p:attrNameLst>
                                      </p:cBhvr>
                                      <p:to>
                                        <p:strVal val="solid"/>
                                      </p:to>
                                    </p:set>
                                  </p:childTnLst>
                                </p:cTn>
                              </p:par>
                            </p:childTnLst>
                          </p:cTn>
                        </p:par>
                        <p:par>
                          <p:cTn id="30" fill="hold">
                            <p:stCondLst>
                              <p:cond delay="280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105475">
                                            <p:txEl>
                                              <p:pRg st="3" end="3"/>
                                            </p:txEl>
                                          </p:spTgt>
                                        </p:tgtEl>
                                        <p:attrNameLst>
                                          <p:attrName>style.visibility</p:attrName>
                                        </p:attrNameLst>
                                      </p:cBhvr>
                                      <p:to>
                                        <p:strVal val="visible"/>
                                      </p:to>
                                    </p:set>
                                    <p:anim calcmode="discrete" valueType="clr">
                                      <p:cBhvr override="childStyle">
                                        <p:cTn id="33" dur="80"/>
                                        <p:tgtEl>
                                          <p:spTgt spid="1054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05475">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05475">
                                            <p:txEl>
                                              <p:pRg st="3" end="3"/>
                                            </p:txEl>
                                          </p:spTgt>
                                        </p:tgtEl>
                                        <p:attrNameLst>
                                          <p:attrName>fill.type</p:attrName>
                                        </p:attrNameLst>
                                      </p:cBhvr>
                                      <p:to>
                                        <p:strVal val="solid"/>
                                      </p:to>
                                    </p:set>
                                  </p:childTnLst>
                                </p:cTn>
                              </p:par>
                            </p:childTnLst>
                          </p:cTn>
                        </p:par>
                        <p:par>
                          <p:cTn id="36" fill="hold">
                            <p:stCondLst>
                              <p:cond delay="360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105475">
                                            <p:txEl>
                                              <p:pRg st="4" end="4"/>
                                            </p:txEl>
                                          </p:spTgt>
                                        </p:tgtEl>
                                        <p:attrNameLst>
                                          <p:attrName>style.visibility</p:attrName>
                                        </p:attrNameLst>
                                      </p:cBhvr>
                                      <p:to>
                                        <p:strVal val="visible"/>
                                      </p:to>
                                    </p:set>
                                    <p:anim calcmode="discrete" valueType="clr">
                                      <p:cBhvr override="childStyle">
                                        <p:cTn id="39" dur="80"/>
                                        <p:tgtEl>
                                          <p:spTgt spid="1054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5475">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105475">
                                            <p:txEl>
                                              <p:pRg st="4" end="4"/>
                                            </p:txEl>
                                          </p:spTgt>
                                        </p:tgtEl>
                                        <p:attrNameLst>
                                          <p:attrName>fill.type</p:attrName>
                                        </p:attrNameLst>
                                      </p:cBhvr>
                                      <p:to>
                                        <p:strVal val="solid"/>
                                      </p:to>
                                    </p:set>
                                  </p:childTnLst>
                                </p:cTn>
                              </p:par>
                            </p:childTnLst>
                          </p:cTn>
                        </p:par>
                        <p:par>
                          <p:cTn id="42" fill="hold">
                            <p:stCondLst>
                              <p:cond delay="420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105475">
                                            <p:txEl>
                                              <p:pRg st="5" end="5"/>
                                            </p:txEl>
                                          </p:spTgt>
                                        </p:tgtEl>
                                        <p:attrNameLst>
                                          <p:attrName>style.visibility</p:attrName>
                                        </p:attrNameLst>
                                      </p:cBhvr>
                                      <p:to>
                                        <p:strVal val="visible"/>
                                      </p:to>
                                    </p:set>
                                    <p:anim calcmode="discrete" valueType="clr">
                                      <p:cBhvr override="childStyle">
                                        <p:cTn id="45" dur="80"/>
                                        <p:tgtEl>
                                          <p:spTgt spid="10547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05475">
                                            <p:txEl>
                                              <p:pRg st="5" end="5"/>
                                            </p:txEl>
                                          </p:spTgt>
                                        </p:tgtEl>
                                        <p:attrNameLst>
                                          <p:attrName>fillcolor</p:attrName>
                                        </p:attrNameLst>
                                      </p:cBhvr>
                                      <p:tavLst>
                                        <p:tav tm="0">
                                          <p:val>
                                            <p:clrVal>
                                              <a:schemeClr val="accent2"/>
                                            </p:clrVal>
                                          </p:val>
                                        </p:tav>
                                        <p:tav tm="50000">
                                          <p:val>
                                            <p:clrVal>
                                              <a:schemeClr val="hlink"/>
                                            </p:clrVal>
                                          </p:val>
                                        </p:tav>
                                      </p:tavLst>
                                    </p:anim>
                                    <p:set>
                                      <p:cBhvr>
                                        <p:cTn id="47" dur="80"/>
                                        <p:tgtEl>
                                          <p:spTgt spid="105475">
                                            <p:txEl>
                                              <p:pRg st="5" end="5"/>
                                            </p:txEl>
                                          </p:spTgt>
                                        </p:tgtEl>
                                        <p:attrNameLst>
                                          <p:attrName>fill.type</p:attrName>
                                        </p:attrNameLst>
                                      </p:cBhvr>
                                      <p:to>
                                        <p:strVal val="solid"/>
                                      </p:to>
                                    </p:set>
                                  </p:childTnLst>
                                </p:cTn>
                              </p:par>
                            </p:childTnLst>
                          </p:cTn>
                        </p:par>
                        <p:par>
                          <p:cTn id="48" fill="hold">
                            <p:stCondLst>
                              <p:cond delay="5360"/>
                            </p:stCondLst>
                            <p:childTnLst>
                              <p:par>
                                <p:cTn id="49" presetID="27" presetClass="entr" presetSubtype="0" fill="hold" nodeType="afterEffect">
                                  <p:stCondLst>
                                    <p:cond delay="0"/>
                                  </p:stCondLst>
                                  <p:iterate type="lt">
                                    <p:tmPct val="50000"/>
                                  </p:iterate>
                                  <p:childTnLst>
                                    <p:set>
                                      <p:cBhvr>
                                        <p:cTn id="50" dur="1" fill="hold">
                                          <p:stCondLst>
                                            <p:cond delay="0"/>
                                          </p:stCondLst>
                                        </p:cTn>
                                        <p:tgtEl>
                                          <p:spTgt spid="105475">
                                            <p:txEl>
                                              <p:pRg st="6" end="6"/>
                                            </p:txEl>
                                          </p:spTgt>
                                        </p:tgtEl>
                                        <p:attrNameLst>
                                          <p:attrName>style.visibility</p:attrName>
                                        </p:attrNameLst>
                                      </p:cBhvr>
                                      <p:to>
                                        <p:strVal val="visible"/>
                                      </p:to>
                                    </p:set>
                                    <p:anim calcmode="discrete" valueType="clr">
                                      <p:cBhvr override="childStyle">
                                        <p:cTn id="51" dur="80"/>
                                        <p:tgtEl>
                                          <p:spTgt spid="10547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05475">
                                            <p:txEl>
                                              <p:pRg st="6" end="6"/>
                                            </p:txEl>
                                          </p:spTgt>
                                        </p:tgtEl>
                                        <p:attrNameLst>
                                          <p:attrName>fillcolor</p:attrName>
                                        </p:attrNameLst>
                                      </p:cBhvr>
                                      <p:tavLst>
                                        <p:tav tm="0">
                                          <p:val>
                                            <p:clrVal>
                                              <a:schemeClr val="accent2"/>
                                            </p:clrVal>
                                          </p:val>
                                        </p:tav>
                                        <p:tav tm="50000">
                                          <p:val>
                                            <p:clrVal>
                                              <a:schemeClr val="hlink"/>
                                            </p:clrVal>
                                          </p:val>
                                        </p:tav>
                                      </p:tavLst>
                                    </p:anim>
                                    <p:set>
                                      <p:cBhvr>
                                        <p:cTn id="53" dur="80"/>
                                        <p:tgtEl>
                                          <p:spTgt spid="105475">
                                            <p:txEl>
                                              <p:pRg st="6" end="6"/>
                                            </p:txEl>
                                          </p:spTgt>
                                        </p:tgtEl>
                                        <p:attrNameLst>
                                          <p:attrName>fill.type</p:attrName>
                                        </p:attrNameLst>
                                      </p:cBhvr>
                                      <p:to>
                                        <p:strVal val="solid"/>
                                      </p:to>
                                    </p:set>
                                  </p:childTnLst>
                                </p:cTn>
                              </p:par>
                            </p:childTnLst>
                          </p:cTn>
                        </p:par>
                        <p:par>
                          <p:cTn id="54" fill="hold">
                            <p:stCondLst>
                              <p:cond delay="6160"/>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105475">
                                            <p:txEl>
                                              <p:pRg st="7" end="7"/>
                                            </p:txEl>
                                          </p:spTgt>
                                        </p:tgtEl>
                                        <p:attrNameLst>
                                          <p:attrName>style.visibility</p:attrName>
                                        </p:attrNameLst>
                                      </p:cBhvr>
                                      <p:to>
                                        <p:strVal val="visible"/>
                                      </p:to>
                                    </p:set>
                                    <p:anim calcmode="discrete" valueType="clr">
                                      <p:cBhvr override="childStyle">
                                        <p:cTn id="57" dur="80"/>
                                        <p:tgtEl>
                                          <p:spTgt spid="10547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05475">
                                            <p:txEl>
                                              <p:pRg st="7" end="7"/>
                                            </p:txEl>
                                          </p:spTgt>
                                        </p:tgtEl>
                                        <p:attrNameLst>
                                          <p:attrName>fillcolor</p:attrName>
                                        </p:attrNameLst>
                                      </p:cBhvr>
                                      <p:tavLst>
                                        <p:tav tm="0">
                                          <p:val>
                                            <p:clrVal>
                                              <a:schemeClr val="accent2"/>
                                            </p:clrVal>
                                          </p:val>
                                        </p:tav>
                                        <p:tav tm="50000">
                                          <p:val>
                                            <p:clrVal>
                                              <a:schemeClr val="hlink"/>
                                            </p:clrVal>
                                          </p:val>
                                        </p:tav>
                                      </p:tavLst>
                                    </p:anim>
                                    <p:set>
                                      <p:cBhvr>
                                        <p:cTn id="59" dur="80"/>
                                        <p:tgtEl>
                                          <p:spTgt spid="105475">
                                            <p:txEl>
                                              <p:pRg st="7" end="7"/>
                                            </p:txEl>
                                          </p:spTgt>
                                        </p:tgtEl>
                                        <p:attrNameLst>
                                          <p:attrName>fill.type</p:attrName>
                                        </p:attrNameLst>
                                      </p:cBhvr>
                                      <p:to>
                                        <p:strVal val="solid"/>
                                      </p:to>
                                    </p:set>
                                  </p:childTnLst>
                                </p:cTn>
                              </p:par>
                            </p:childTnLst>
                          </p:cTn>
                        </p:par>
                        <p:par>
                          <p:cTn id="60" fill="hold">
                            <p:stCondLst>
                              <p:cond delay="7920"/>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105475">
                                            <p:txEl>
                                              <p:pRg st="8" end="8"/>
                                            </p:txEl>
                                          </p:spTgt>
                                        </p:tgtEl>
                                        <p:attrNameLst>
                                          <p:attrName>style.visibility</p:attrName>
                                        </p:attrNameLst>
                                      </p:cBhvr>
                                      <p:to>
                                        <p:strVal val="visible"/>
                                      </p:to>
                                    </p:set>
                                    <p:anim calcmode="discrete" valueType="clr">
                                      <p:cBhvr override="childStyle">
                                        <p:cTn id="63" dur="80"/>
                                        <p:tgtEl>
                                          <p:spTgt spid="10547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5475">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105475">
                                            <p:txEl>
                                              <p:pRg st="8" end="8"/>
                                            </p:txEl>
                                          </p:spTgt>
                                        </p:tgtEl>
                                        <p:attrNameLst>
                                          <p:attrName>fill.type</p:attrName>
                                        </p:attrNameLst>
                                      </p:cBhvr>
                                      <p:to>
                                        <p:strVal val="solid"/>
                                      </p:to>
                                    </p:set>
                                  </p:childTnLst>
                                </p:cTn>
                              </p:par>
                            </p:childTnLst>
                          </p:cTn>
                        </p:par>
                        <p:par>
                          <p:cTn id="66" fill="hold">
                            <p:stCondLst>
                              <p:cond delay="9520"/>
                            </p:stCondLst>
                            <p:childTnLst>
                              <p:par>
                                <p:cTn id="67" presetID="35" presetClass="entr" presetSubtype="0" fill="hold" grpId="0" nodeType="afterEffect">
                                  <p:stCondLst>
                                    <p:cond delay="0"/>
                                  </p:stCondLst>
                                  <p:childTnLst>
                                    <p:set>
                                      <p:cBhvr>
                                        <p:cTn id="68" dur="1" fill="hold">
                                          <p:stCondLst>
                                            <p:cond delay="0"/>
                                          </p:stCondLst>
                                        </p:cTn>
                                        <p:tgtEl>
                                          <p:spTgt spid="105481"/>
                                        </p:tgtEl>
                                        <p:attrNameLst>
                                          <p:attrName>style.visibility</p:attrName>
                                        </p:attrNameLst>
                                      </p:cBhvr>
                                      <p:to>
                                        <p:strVal val="visible"/>
                                      </p:to>
                                    </p:set>
                                    <p:animEffect transition="in" filter="fade">
                                      <p:cBhvr>
                                        <p:cTn id="69" dur="2000"/>
                                        <p:tgtEl>
                                          <p:spTgt spid="105481"/>
                                        </p:tgtEl>
                                      </p:cBhvr>
                                    </p:animEffect>
                                    <p:anim calcmode="lin" valueType="num">
                                      <p:cBhvr>
                                        <p:cTn id="70" dur="2000" fill="hold"/>
                                        <p:tgtEl>
                                          <p:spTgt spid="105481"/>
                                        </p:tgtEl>
                                        <p:attrNameLst>
                                          <p:attrName>style.rotation</p:attrName>
                                        </p:attrNameLst>
                                      </p:cBhvr>
                                      <p:tavLst>
                                        <p:tav tm="0">
                                          <p:val>
                                            <p:fltVal val="720"/>
                                          </p:val>
                                        </p:tav>
                                        <p:tav tm="100000">
                                          <p:val>
                                            <p:fltVal val="0"/>
                                          </p:val>
                                        </p:tav>
                                      </p:tavLst>
                                    </p:anim>
                                    <p:anim calcmode="lin" valueType="num">
                                      <p:cBhvr>
                                        <p:cTn id="71" dur="2000" fill="hold"/>
                                        <p:tgtEl>
                                          <p:spTgt spid="105481"/>
                                        </p:tgtEl>
                                        <p:attrNameLst>
                                          <p:attrName>ppt_h</p:attrName>
                                        </p:attrNameLst>
                                      </p:cBhvr>
                                      <p:tavLst>
                                        <p:tav tm="0">
                                          <p:val>
                                            <p:fltVal val="0"/>
                                          </p:val>
                                        </p:tav>
                                        <p:tav tm="100000">
                                          <p:val>
                                            <p:strVal val="#ppt_h"/>
                                          </p:val>
                                        </p:tav>
                                      </p:tavLst>
                                    </p:anim>
                                    <p:anim calcmode="lin" valueType="num">
                                      <p:cBhvr>
                                        <p:cTn id="72" dur="2000" fill="hold"/>
                                        <p:tgtEl>
                                          <p:spTgt spid="1054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692275" y="274638"/>
            <a:ext cx="5111750" cy="1143000"/>
          </a:xfrm>
        </p:spPr>
        <p:txBody>
          <a:bodyPr/>
          <a:lstStyle/>
          <a:p>
            <a:pPr eaLnBrk="1" hangingPunct="1"/>
            <a:r>
              <a:rPr lang="uk-UA" smtClean="0"/>
              <a:t>Словник </a:t>
            </a:r>
            <a:endParaRPr lang="ru-RU" smtClean="0"/>
          </a:p>
        </p:txBody>
      </p:sp>
      <p:sp>
        <p:nvSpPr>
          <p:cNvPr id="176131" name="Rectangle 3"/>
          <p:cNvSpPr>
            <a:spLocks noGrp="1" noChangeArrowheads="1"/>
          </p:cNvSpPr>
          <p:nvPr>
            <p:ph type="body" idx="1"/>
          </p:nvPr>
        </p:nvSpPr>
        <p:spPr>
          <a:xfrm>
            <a:off x="1692275" y="1600200"/>
            <a:ext cx="6994525" cy="4525963"/>
          </a:xfrm>
        </p:spPr>
        <p:txBody>
          <a:bodyPr/>
          <a:lstStyle/>
          <a:p>
            <a:pPr eaLnBrk="1" hangingPunct="1">
              <a:buFontTx/>
              <a:buBlip>
                <a:blip r:embed="rId3"/>
              </a:buBlip>
            </a:pPr>
            <a:r>
              <a:rPr lang="uk-UA" b="1" smtClean="0"/>
              <a:t>Енеоліт – (від лат. </a:t>
            </a:r>
            <a:r>
              <a:rPr lang="uk-UA" smtClean="0"/>
              <a:t>аcneus – мідний та грецьк. líthos — камінь), або </a:t>
            </a:r>
            <a:r>
              <a:rPr lang="uk-UA" b="1" smtClean="0"/>
              <a:t>халколіт</a:t>
            </a:r>
            <a:r>
              <a:rPr lang="uk-UA" smtClean="0"/>
              <a:t> (від грецьк. chalkós —мідь та líthos — камінь), або </a:t>
            </a:r>
            <a:r>
              <a:rPr lang="uk-UA" b="1" smtClean="0"/>
              <a:t>мідний вік</a:t>
            </a:r>
            <a:r>
              <a:rPr lang="uk-UA" smtClean="0"/>
              <a:t> - перехідний період від кам'яного віку до епохи бронзи, коли людина навчилась обробляти перший метал – </a:t>
            </a:r>
            <a:r>
              <a:rPr lang="uk-UA" b="1" smtClean="0"/>
              <a:t>мідь</a:t>
            </a:r>
          </a:p>
          <a:p>
            <a:pPr eaLnBrk="1" hangingPunct="1">
              <a:buFontTx/>
              <a:buBlip>
                <a:blip r:embed="rId3"/>
              </a:buBlip>
            </a:pPr>
            <a:endParaRPr lang="ru-RU" smtClean="0"/>
          </a:p>
        </p:txBody>
      </p:sp>
      <p:pic>
        <p:nvPicPr>
          <p:cNvPr id="32772" name="Picture 4"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pic>
        <p:nvPicPr>
          <p:cNvPr id="32773" name="Picture 5" descr="j0174966"/>
          <p:cNvPicPr>
            <a:picLocks noChangeAspect="1" noChangeArrowheads="1"/>
          </p:cNvPicPr>
          <p:nvPr/>
        </p:nvPicPr>
        <p:blipFill>
          <a:blip r:embed="rId5" cstate="email"/>
          <a:srcRect/>
          <a:stretch>
            <a:fillRect/>
          </a:stretch>
        </p:blipFill>
        <p:spPr bwMode="auto">
          <a:xfrm>
            <a:off x="7092950" y="0"/>
            <a:ext cx="2051050" cy="13747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100"/>
                                        <p:tgtEl>
                                          <p:spTgt spid="176130"/>
                                        </p:tgtEl>
                                      </p:cBhvr>
                                    </p:animEffect>
                                    <p:anim calcmode="lin" valueType="num">
                                      <p:cBhvr>
                                        <p:cTn id="8" dur="400" fill="hold"/>
                                        <p:tgtEl>
                                          <p:spTgt spid="176130"/>
                                        </p:tgtEl>
                                        <p:attrNameLst>
                                          <p:attrName>ppt_x</p:attrName>
                                        </p:attrNameLst>
                                      </p:cBhvr>
                                      <p:tavLst>
                                        <p:tav tm="0">
                                          <p:val>
                                            <p:strVal val="#ppt_x"/>
                                          </p:val>
                                        </p:tav>
                                        <p:tav tm="100000">
                                          <p:val>
                                            <p:strVal val="#ppt_x"/>
                                          </p:val>
                                        </p:tav>
                                      </p:tavLst>
                                    </p:anim>
                                    <p:anim calcmode="lin" valueType="num">
                                      <p:cBhvr>
                                        <p:cTn id="9" dur="400" fill="hold"/>
                                        <p:tgtEl>
                                          <p:spTgt spid="17613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61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61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6131">
                                            <p:txEl>
                                              <p:pRg st="0" end="0"/>
                                            </p:txEl>
                                          </p:spTgt>
                                        </p:tgtEl>
                                        <p:attrNameLst>
                                          <p:attrName>style.visibility</p:attrName>
                                        </p:attrNameLst>
                                      </p:cBhvr>
                                      <p:to>
                                        <p:strVal val="visible"/>
                                      </p:to>
                                    </p:set>
                                    <p:animEffect transition="in" filter="fade">
                                      <p:cBhvr>
                                        <p:cTn id="15" dur="1000"/>
                                        <p:tgtEl>
                                          <p:spTgt spid="176131">
                                            <p:txEl>
                                              <p:pRg st="0" end="0"/>
                                            </p:txEl>
                                          </p:spTgt>
                                        </p:tgtEl>
                                      </p:cBhvr>
                                    </p:animEffect>
                                    <p:anim calcmode="lin" valueType="num">
                                      <p:cBhvr>
                                        <p:cTn id="16" dur="10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61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4" descr="06041005e"/>
          <p:cNvPicPr>
            <a:picLocks noGrp="1" noChangeAspect="1" noChangeArrowheads="1"/>
          </p:cNvPicPr>
          <p:nvPr>
            <p:ph idx="4294967295"/>
          </p:nvPr>
        </p:nvPicPr>
        <p:blipFill>
          <a:blip r:embed="rId3" cstate="email"/>
          <a:srcRect/>
          <a:stretch>
            <a:fillRect/>
          </a:stretch>
        </p:blipFill>
        <p:spPr>
          <a:xfrm>
            <a:off x="0" y="0"/>
            <a:ext cx="1622425" cy="6873875"/>
          </a:xfrm>
        </p:spPr>
      </p:pic>
      <p:sp>
        <p:nvSpPr>
          <p:cNvPr id="75791" name="Rectangle 15"/>
          <p:cNvSpPr>
            <a:spLocks noChangeArrowheads="1"/>
          </p:cNvSpPr>
          <p:nvPr/>
        </p:nvSpPr>
        <p:spPr bwMode="auto">
          <a:xfrm>
            <a:off x="1835150" y="1916113"/>
            <a:ext cx="6769100" cy="2808287"/>
          </a:xfrm>
          <a:prstGeom prst="rect">
            <a:avLst/>
          </a:prstGeom>
          <a:noFill/>
          <a:ln w="9525">
            <a:noFill/>
            <a:miter lim="800000"/>
            <a:headEnd/>
            <a:tailEnd/>
          </a:ln>
        </p:spPr>
        <p:txBody>
          <a:bodyPr anchor="ctr"/>
          <a:lstStyle/>
          <a:p>
            <a:pPr algn="ctr"/>
            <a:r>
              <a:rPr lang="uk-UA" sz="2400" b="1">
                <a:solidFill>
                  <a:schemeClr val="tx2"/>
                </a:solidFill>
              </a:rPr>
              <a:t>Понад п`ятдесяти вчених з України, Росії, Великобританії, Румунії, Ізраїлю та Молдови взяли участь у </a:t>
            </a:r>
            <a:br>
              <a:rPr lang="uk-UA" sz="2400" b="1">
                <a:solidFill>
                  <a:schemeClr val="tx2"/>
                </a:solidFill>
              </a:rPr>
            </a:br>
            <a:r>
              <a:rPr lang="uk-UA" sz="3200" b="1">
                <a:solidFill>
                  <a:schemeClr val="tx2"/>
                </a:solidFill>
              </a:rPr>
              <a:t>міжнародній науково-практичній конференції</a:t>
            </a:r>
            <a:r>
              <a:rPr lang="uk-UA" sz="2400" b="1">
                <a:solidFill>
                  <a:schemeClr val="tx2"/>
                </a:solidFill>
              </a:rPr>
              <a:t>, присвяченій 110-ої річниці відкриття трипільської культури</a:t>
            </a:r>
            <a:endParaRPr lang="uk-UA" sz="4400">
              <a:solidFill>
                <a:schemeClr val="tx2"/>
              </a:solidFill>
            </a:endParaRPr>
          </a:p>
        </p:txBody>
      </p:sp>
      <p:sp>
        <p:nvSpPr>
          <p:cNvPr id="9220" name="WordArt 20" descr="Белый мрамор"/>
          <p:cNvSpPr>
            <a:spLocks noChangeArrowheads="1" noChangeShapeType="1" noTextEdit="1"/>
          </p:cNvSpPr>
          <p:nvPr/>
        </p:nvSpPr>
        <p:spPr bwMode="auto">
          <a:xfrm>
            <a:off x="2484438" y="5373688"/>
            <a:ext cx="5545137" cy="112871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4"/>
                  <a:srcRect/>
                  <a:tile tx="0" ty="0" sx="100000" sy="100000" flip="none" algn="tl"/>
                </a:blipFill>
                <a:latin typeface="Book Antiqua"/>
              </a:rPr>
              <a:t>1893 - 2003 </a:t>
            </a:r>
          </a:p>
        </p:txBody>
      </p:sp>
      <p:sp>
        <p:nvSpPr>
          <p:cNvPr id="75797" name="Rectangle 21"/>
          <p:cNvSpPr>
            <a:spLocks noGrp="1" noChangeArrowheads="1"/>
          </p:cNvSpPr>
          <p:nvPr>
            <p:ph type="title"/>
          </p:nvPr>
        </p:nvSpPr>
        <p:spPr>
          <a:xfrm>
            <a:off x="1692275" y="274638"/>
            <a:ext cx="6994525" cy="1143000"/>
          </a:xfrm>
        </p:spPr>
        <p:txBody>
          <a:bodyPr/>
          <a:lstStyle/>
          <a:p>
            <a:pPr eaLnBrk="1" hangingPunct="1"/>
            <a:r>
              <a:rPr lang="uk-UA" sz="4000" b="1" smtClean="0">
                <a:solidFill>
                  <a:srgbClr val="E46436"/>
                </a:solidFill>
              </a:rPr>
              <a:t>Серпень 2003, </a:t>
            </a:r>
            <a:br>
              <a:rPr lang="uk-UA" sz="4000" b="1" smtClean="0">
                <a:solidFill>
                  <a:srgbClr val="E46436"/>
                </a:solidFill>
              </a:rPr>
            </a:br>
            <a:r>
              <a:rPr lang="uk-UA" sz="4000" b="1" smtClean="0">
                <a:solidFill>
                  <a:srgbClr val="E46436"/>
                </a:solidFill>
              </a:rPr>
              <a:t>с.Тальянки, Черкащина</a:t>
            </a:r>
            <a:endParaRPr lang="ru-RU" sz="4000" b="1" smtClean="0">
              <a:solidFill>
                <a:srgbClr val="E46436"/>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5797"/>
                                        </p:tgtEl>
                                        <p:attrNameLst>
                                          <p:attrName>style.visibility</p:attrName>
                                        </p:attrNameLst>
                                      </p:cBhvr>
                                      <p:to>
                                        <p:strVal val="visible"/>
                                      </p:to>
                                    </p:set>
                                    <p:animEffect transition="in" filter="fade">
                                      <p:cBhvr>
                                        <p:cTn id="7" dur="768" decel="100000"/>
                                        <p:tgtEl>
                                          <p:spTgt spid="75797"/>
                                        </p:tgtEl>
                                      </p:cBhvr>
                                    </p:animEffect>
                                    <p:animScale>
                                      <p:cBhvr>
                                        <p:cTn id="8" dur="768" decel="100000"/>
                                        <p:tgtEl>
                                          <p:spTgt spid="75797"/>
                                        </p:tgtEl>
                                      </p:cBhvr>
                                      <p:from x="10000" y="10000"/>
                                      <p:to x="200000" y="450000"/>
                                    </p:animScale>
                                    <p:animScale>
                                      <p:cBhvr>
                                        <p:cTn id="9" dur="1230" accel="100000" fill="hold">
                                          <p:stCondLst>
                                            <p:cond delay="768"/>
                                          </p:stCondLst>
                                        </p:cTn>
                                        <p:tgtEl>
                                          <p:spTgt spid="75797"/>
                                        </p:tgtEl>
                                      </p:cBhvr>
                                      <p:from x="200000" y="450000"/>
                                      <p:to x="100000" y="100000"/>
                                    </p:animScale>
                                    <p:set>
                                      <p:cBhvr>
                                        <p:cTn id="10" dur="768" fill="hold"/>
                                        <p:tgtEl>
                                          <p:spTgt spid="75797"/>
                                        </p:tgtEl>
                                        <p:attrNameLst>
                                          <p:attrName>ppt_x</p:attrName>
                                        </p:attrNameLst>
                                      </p:cBhvr>
                                      <p:to>
                                        <p:strVal val="(0.5)"/>
                                      </p:to>
                                    </p:set>
                                    <p:anim from="(0.5)" to="(#ppt_x)" calcmode="lin" valueType="num">
                                      <p:cBhvr>
                                        <p:cTn id="11" dur="1230" accel="100000" fill="hold">
                                          <p:stCondLst>
                                            <p:cond delay="768"/>
                                          </p:stCondLst>
                                        </p:cTn>
                                        <p:tgtEl>
                                          <p:spTgt spid="75797"/>
                                        </p:tgtEl>
                                        <p:attrNameLst>
                                          <p:attrName>ppt_x</p:attrName>
                                        </p:attrNameLst>
                                      </p:cBhvr>
                                    </p:anim>
                                    <p:set>
                                      <p:cBhvr>
                                        <p:cTn id="12" dur="768" fill="hold"/>
                                        <p:tgtEl>
                                          <p:spTgt spid="75797"/>
                                        </p:tgtEl>
                                        <p:attrNameLst>
                                          <p:attrName>ppt_y</p:attrName>
                                        </p:attrNameLst>
                                      </p:cBhvr>
                                      <p:to>
                                        <p:strVal val="(#ppt_y+0.4)"/>
                                      </p:to>
                                    </p:set>
                                    <p:anim from="(#ppt_y+0.4)" to="(#ppt_y)" calcmode="lin" valueType="num">
                                      <p:cBhvr>
                                        <p:cTn id="13" dur="1230" accel="100000" fill="hold">
                                          <p:stCondLst>
                                            <p:cond delay="768"/>
                                          </p:stCondLst>
                                        </p:cTn>
                                        <p:tgtEl>
                                          <p:spTgt spid="75797"/>
                                        </p:tgtEl>
                                        <p:attrNameLst>
                                          <p:attrName>ppt_y</p:attrName>
                                        </p:attrNameLst>
                                      </p:cBhvr>
                                    </p:anim>
                                  </p:childTnLst>
                                </p:cTn>
                              </p:par>
                            </p:childTnLst>
                          </p:cTn>
                        </p:par>
                        <p:par>
                          <p:cTn id="14" fill="hold">
                            <p:stCondLst>
                              <p:cond delay="1998"/>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75791">
                                            <p:txEl>
                                              <p:pRg st="0" end="0"/>
                                            </p:txEl>
                                          </p:spTgt>
                                        </p:tgtEl>
                                        <p:attrNameLst>
                                          <p:attrName>style.visibility</p:attrName>
                                        </p:attrNameLst>
                                      </p:cBhvr>
                                      <p:to>
                                        <p:strVal val="visible"/>
                                      </p:to>
                                    </p:set>
                                    <p:anim calcmode="discrete" valueType="clr">
                                      <p:cBhvr override="childStyle">
                                        <p:cTn id="17" dur="80"/>
                                        <p:tgtEl>
                                          <p:spTgt spid="757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579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579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619250" y="274638"/>
            <a:ext cx="7067550" cy="1143000"/>
          </a:xfrm>
        </p:spPr>
        <p:txBody>
          <a:bodyPr/>
          <a:lstStyle/>
          <a:p>
            <a:pPr eaLnBrk="1" hangingPunct="1"/>
            <a:r>
              <a:rPr lang="uk-UA" b="1" smtClean="0">
                <a:solidFill>
                  <a:schemeClr val="tx1"/>
                </a:solidFill>
              </a:rPr>
              <a:t>Вікентій Хвойка</a:t>
            </a:r>
            <a:endParaRPr lang="ru-RU" b="1" smtClean="0">
              <a:solidFill>
                <a:schemeClr val="tx1"/>
              </a:solidFill>
            </a:endParaRPr>
          </a:p>
        </p:txBody>
      </p:sp>
      <p:pic>
        <p:nvPicPr>
          <p:cNvPr id="10243" name="Picture 4" descr="06041005e"/>
          <p:cNvPicPr>
            <a:picLocks noGrp="1" noChangeAspect="1" noChangeArrowheads="1"/>
          </p:cNvPicPr>
          <p:nvPr>
            <p:ph idx="4294967295"/>
          </p:nvPr>
        </p:nvPicPr>
        <p:blipFill>
          <a:blip r:embed="rId3" cstate="email"/>
          <a:srcRect/>
          <a:stretch>
            <a:fillRect/>
          </a:stretch>
        </p:blipFill>
        <p:spPr>
          <a:xfrm>
            <a:off x="0" y="0"/>
            <a:ext cx="1622425" cy="6873875"/>
          </a:xfrm>
        </p:spPr>
      </p:pic>
      <p:sp>
        <p:nvSpPr>
          <p:cNvPr id="195589" name="Rectangle 5"/>
          <p:cNvSpPr>
            <a:spLocks noRot="1" noChangeArrowheads="1"/>
          </p:cNvSpPr>
          <p:nvPr/>
        </p:nvSpPr>
        <p:spPr bwMode="auto">
          <a:xfrm>
            <a:off x="4140200" y="1412875"/>
            <a:ext cx="4546600" cy="5184775"/>
          </a:xfrm>
          <a:prstGeom prst="rect">
            <a:avLst/>
          </a:prstGeom>
          <a:noFill/>
          <a:ln w="9525">
            <a:noFill/>
            <a:miter lim="800000"/>
            <a:headEnd/>
            <a:tailEnd/>
          </a:ln>
        </p:spPr>
        <p:txBody>
          <a:bodyPr/>
          <a:lstStyle/>
          <a:p>
            <a:pPr marL="342900" indent="-342900">
              <a:lnSpc>
                <a:spcPct val="80000"/>
              </a:lnSpc>
              <a:spcBef>
                <a:spcPct val="20000"/>
              </a:spcBef>
              <a:buFontTx/>
              <a:buBlip>
                <a:blip r:embed="rId4"/>
              </a:buBlip>
            </a:pPr>
            <a:r>
              <a:rPr lang="uk-UA" sz="2800"/>
              <a:t>першим відкрив поселення трипільської культури на Київщині біля сіл Трипілля, Халеп’я, Верем’я, Жуківці, Щербанівка</a:t>
            </a:r>
            <a:endParaRPr lang="en-US" sz="2800"/>
          </a:p>
          <a:p>
            <a:pPr marL="342900" indent="-342900">
              <a:lnSpc>
                <a:spcPct val="80000"/>
              </a:lnSpc>
              <a:spcBef>
                <a:spcPct val="20000"/>
              </a:spcBef>
              <a:buFontTx/>
              <a:buBlip>
                <a:blip r:embed="rId4"/>
              </a:buBlip>
            </a:pPr>
            <a:r>
              <a:rPr lang="uk-UA" sz="2800"/>
              <a:t> був переконаний у її місцевому походженні, вважав, що вона належала осілому землеробському населенню – нашим предкам - праслов'янам</a:t>
            </a:r>
            <a:r>
              <a:rPr lang="uk-UA" sz="2600"/>
              <a:t> </a:t>
            </a:r>
          </a:p>
        </p:txBody>
      </p:sp>
      <p:pic>
        <p:nvPicPr>
          <p:cNvPr id="195587" name="Picture 3" descr="Хвойка_портрет"/>
          <p:cNvPicPr>
            <a:picLocks noGrp="1" noChangeAspect="1" noChangeArrowheads="1"/>
          </p:cNvPicPr>
          <p:nvPr>
            <p:ph sz="half" idx="4294967295"/>
          </p:nvPr>
        </p:nvPicPr>
        <p:blipFill>
          <a:blip r:embed="rId5" cstate="email"/>
          <a:srcRect/>
          <a:stretch>
            <a:fillRect/>
          </a:stretch>
        </p:blipFill>
        <p:spPr>
          <a:xfrm>
            <a:off x="1755775" y="1700213"/>
            <a:ext cx="2287588" cy="3313112"/>
          </a:xfrm>
          <a:effectLst>
            <a:outerShdw dist="107763" dir="13500000" algn="ctr" rotWithShape="0">
              <a:schemeClr val="bg2">
                <a:alpha val="50000"/>
              </a:schemeClr>
            </a:outerShdw>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3000" fill="hold"/>
                                        <p:tgtEl>
                                          <p:spTgt spid="195586"/>
                                        </p:tgtEl>
                                        <p:attrNameLst>
                                          <p:attrName>ppt_x</p:attrName>
                                        </p:attrNameLst>
                                      </p:cBhvr>
                                      <p:tavLst>
                                        <p:tav tm="0">
                                          <p:val>
                                            <p:strVal val="#ppt_x"/>
                                          </p:val>
                                        </p:tav>
                                        <p:tav tm="100000">
                                          <p:val>
                                            <p:strVal val="#ppt_x"/>
                                          </p:val>
                                        </p:tav>
                                      </p:tavLst>
                                    </p:anim>
                                    <p:anim calcmode="lin" valueType="num">
                                      <p:cBhvr>
                                        <p:cTn id="8" dur="3000" fill="hold"/>
                                        <p:tgtEl>
                                          <p:spTgt spid="195586"/>
                                        </p:tgtEl>
                                        <p:attrNameLst>
                                          <p:attrName>ppt_y</p:attrName>
                                        </p:attrNameLst>
                                      </p:cBhvr>
                                      <p:tavLst>
                                        <p:tav tm="0">
                                          <p:val>
                                            <p:strVal val="#ppt_y+1"/>
                                          </p:val>
                                        </p:tav>
                                        <p:tav tm="100000">
                                          <p:val>
                                            <p:strVal val="#ppt_y-1"/>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195589">
                                            <p:txEl>
                                              <p:pRg st="0" end="0"/>
                                            </p:txEl>
                                          </p:spTgt>
                                        </p:tgtEl>
                                        <p:attrNameLst>
                                          <p:attrName>style.visibility</p:attrName>
                                        </p:attrNameLst>
                                      </p:cBhvr>
                                      <p:to>
                                        <p:strVal val="visible"/>
                                      </p:to>
                                    </p:set>
                                    <p:animEffect transition="in" filter="blinds(horizontal)">
                                      <p:cBhvr>
                                        <p:cTn id="12" dur="1000"/>
                                        <p:tgtEl>
                                          <p:spTgt spid="195589">
                                            <p:txEl>
                                              <p:pRg st="0" end="0"/>
                                            </p:txEl>
                                          </p:spTgt>
                                        </p:tgtEl>
                                      </p:cBhvr>
                                    </p:animEffect>
                                  </p:childTnLst>
                                </p:cTn>
                              </p:par>
                            </p:childTnLst>
                          </p:cTn>
                        </p:par>
                        <p:par>
                          <p:cTn id="13" fill="hold">
                            <p:stCondLst>
                              <p:cond delay="4000"/>
                            </p:stCondLst>
                            <p:childTnLst>
                              <p:par>
                                <p:cTn id="14" presetID="3" presetClass="entr" presetSubtype="10" fill="hold" nodeType="afterEffect">
                                  <p:stCondLst>
                                    <p:cond delay="0"/>
                                  </p:stCondLst>
                                  <p:childTnLst>
                                    <p:set>
                                      <p:cBhvr>
                                        <p:cTn id="15" dur="1" fill="hold">
                                          <p:stCondLst>
                                            <p:cond delay="0"/>
                                          </p:stCondLst>
                                        </p:cTn>
                                        <p:tgtEl>
                                          <p:spTgt spid="195589">
                                            <p:txEl>
                                              <p:pRg st="1" end="1"/>
                                            </p:txEl>
                                          </p:spTgt>
                                        </p:tgtEl>
                                        <p:attrNameLst>
                                          <p:attrName>style.visibility</p:attrName>
                                        </p:attrNameLst>
                                      </p:cBhvr>
                                      <p:to>
                                        <p:strVal val="visible"/>
                                      </p:to>
                                    </p:set>
                                    <p:animEffect transition="in" filter="blinds(horizontal)">
                                      <p:cBhvr>
                                        <p:cTn id="16" dur="1000"/>
                                        <p:tgtEl>
                                          <p:spTgt spid="195589">
                                            <p:txEl>
                                              <p:pRg st="1" end="1"/>
                                            </p:txEl>
                                          </p:spTgt>
                                        </p:tgtEl>
                                      </p:cBhvr>
                                    </p:animEffect>
                                  </p:childTnLst>
                                </p:cTn>
                              </p:par>
                            </p:childTnLst>
                          </p:cTn>
                        </p:par>
                        <p:par>
                          <p:cTn id="17" fill="hold">
                            <p:stCondLst>
                              <p:cond delay="5000"/>
                            </p:stCondLst>
                            <p:childTnLst>
                              <p:par>
                                <p:cTn id="18" presetID="6" presetClass="emph" presetSubtype="0" fill="hold" nodeType="afterEffect">
                                  <p:stCondLst>
                                    <p:cond delay="0"/>
                                  </p:stCondLst>
                                  <p:childTnLst>
                                    <p:animScale>
                                      <p:cBhvr>
                                        <p:cTn id="19" dur="2000" fill="hold"/>
                                        <p:tgtEl>
                                          <p:spTgt spid="1955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4" descr="06041005e"/>
          <p:cNvPicPr>
            <a:picLocks noGrp="1" noChangeAspect="1" noChangeArrowheads="1"/>
          </p:cNvPicPr>
          <p:nvPr>
            <p:ph idx="4294967295"/>
          </p:nvPr>
        </p:nvPicPr>
        <p:blipFill>
          <a:blip r:embed="rId4" cstate="email"/>
          <a:srcRect/>
          <a:stretch>
            <a:fillRect/>
          </a:stretch>
        </p:blipFill>
        <p:spPr>
          <a:xfrm>
            <a:off x="0" y="0"/>
            <a:ext cx="1622425" cy="6873875"/>
          </a:xfrm>
        </p:spPr>
      </p:pic>
      <p:pic>
        <p:nvPicPr>
          <p:cNvPr id="76806" name="Picture 6" descr="Хвойка_памятник"/>
          <p:cNvPicPr>
            <a:picLocks noGrp="1" noChangeAspect="1" noChangeArrowheads="1"/>
          </p:cNvPicPr>
          <p:nvPr>
            <p:ph idx="1"/>
          </p:nvPr>
        </p:nvPicPr>
        <p:blipFill>
          <a:blip r:embed="rId5" cstate="email">
            <a:lum bright="24000"/>
          </a:blip>
          <a:srcRect/>
          <a:stretch>
            <a:fillRect/>
          </a:stretch>
        </p:blipFill>
        <p:spPr>
          <a:xfrm>
            <a:off x="1771650" y="1516063"/>
            <a:ext cx="2286000" cy="4089400"/>
          </a:xfrm>
          <a:effectLst>
            <a:outerShdw dist="117088" dir="13236078" algn="ctr" rotWithShape="0">
              <a:srgbClr val="73696E"/>
            </a:outerShdw>
          </a:effectLst>
        </p:spPr>
      </p:pic>
      <p:sp>
        <p:nvSpPr>
          <p:cNvPr id="76809" name="Rectangle 9"/>
          <p:cNvSpPr>
            <a:spLocks noChangeArrowheads="1"/>
          </p:cNvSpPr>
          <p:nvPr/>
        </p:nvSpPr>
        <p:spPr bwMode="auto">
          <a:xfrm>
            <a:off x="4140200" y="1484313"/>
            <a:ext cx="4705350" cy="3684587"/>
          </a:xfrm>
          <a:prstGeom prst="rect">
            <a:avLst/>
          </a:prstGeom>
          <a:noFill/>
          <a:ln w="9525">
            <a:noFill/>
            <a:miter lim="800000"/>
            <a:headEnd/>
            <a:tailEnd/>
          </a:ln>
        </p:spPr>
        <p:txBody>
          <a:bodyPr/>
          <a:lstStyle/>
          <a:p>
            <a:pPr marL="342900" indent="-342900">
              <a:lnSpc>
                <a:spcPct val="80000"/>
              </a:lnSpc>
              <a:spcBef>
                <a:spcPct val="20000"/>
              </a:spcBef>
              <a:buFontTx/>
              <a:buBlip>
                <a:blip r:embed="rId6"/>
              </a:buBlip>
            </a:pPr>
            <a:r>
              <a:rPr lang="uk-UA" sz="2800"/>
              <a:t>започаткував дискусію про етногенез слов’ян </a:t>
            </a:r>
          </a:p>
          <a:p>
            <a:pPr marL="342900" indent="-342900">
              <a:lnSpc>
                <a:spcPct val="80000"/>
              </a:lnSpc>
              <a:spcBef>
                <a:spcPct val="20000"/>
              </a:spcBef>
              <a:buFontTx/>
              <a:buBlip>
                <a:blip r:embed="rId6"/>
              </a:buBlip>
            </a:pPr>
            <a:r>
              <a:rPr lang="uk-UA" sz="2800"/>
              <a:t>відіграв велику роль у заснуванні в 1899 році Київського музею старожитностей та мистецтв (тепер Національний історичний музей)</a:t>
            </a:r>
            <a:r>
              <a:rPr lang="ru-RU" sz="2800"/>
              <a:t>  </a:t>
            </a:r>
          </a:p>
        </p:txBody>
      </p:sp>
      <p:sp>
        <p:nvSpPr>
          <p:cNvPr id="1030" name="Rectangle 10"/>
          <p:cNvSpPr>
            <a:spLocks noChangeArrowheads="1"/>
          </p:cNvSpPr>
          <p:nvPr/>
        </p:nvSpPr>
        <p:spPr bwMode="auto">
          <a:xfrm>
            <a:off x="1763713" y="5746750"/>
            <a:ext cx="2232025" cy="915988"/>
          </a:xfrm>
          <a:prstGeom prst="rect">
            <a:avLst/>
          </a:prstGeom>
          <a:noFill/>
          <a:ln w="9525">
            <a:noFill/>
            <a:miter lim="800000"/>
            <a:headEnd/>
            <a:tailEnd/>
          </a:ln>
        </p:spPr>
        <p:txBody>
          <a:bodyPr anchor="ctr">
            <a:spAutoFit/>
          </a:bodyPr>
          <a:lstStyle/>
          <a:p>
            <a:pPr algn="ctr"/>
            <a:r>
              <a:rPr lang="ru-RU"/>
              <a:t>Пам'ятник</a:t>
            </a:r>
            <a:br>
              <a:rPr lang="ru-RU"/>
            </a:br>
            <a:r>
              <a:rPr lang="ru-RU"/>
              <a:t>Вікентію Хвойці </a:t>
            </a:r>
            <a:br>
              <a:rPr lang="ru-RU"/>
            </a:br>
            <a:r>
              <a:rPr lang="ru-RU"/>
              <a:t>в селі Трипілля </a:t>
            </a:r>
          </a:p>
        </p:txBody>
      </p:sp>
      <p:sp>
        <p:nvSpPr>
          <p:cNvPr id="76807" name="Rectangle 7"/>
          <p:cNvSpPr>
            <a:spLocks noGrp="1" noChangeArrowheads="1"/>
          </p:cNvSpPr>
          <p:nvPr>
            <p:ph type="title"/>
          </p:nvPr>
        </p:nvSpPr>
        <p:spPr>
          <a:xfrm>
            <a:off x="1692275" y="274638"/>
            <a:ext cx="6994525" cy="1143000"/>
          </a:xfrm>
        </p:spPr>
        <p:txBody>
          <a:bodyPr/>
          <a:lstStyle/>
          <a:p>
            <a:pPr eaLnBrk="1" hangingPunct="1"/>
            <a:r>
              <a:rPr lang="uk-UA" b="1" smtClean="0">
                <a:solidFill>
                  <a:schemeClr val="tx1"/>
                </a:solidFill>
              </a:rPr>
              <a:t>Вікентій Хвойка</a:t>
            </a:r>
            <a:endParaRPr lang="ru-RU" b="1" smtClean="0">
              <a:solidFill>
                <a:schemeClr val="tx1"/>
              </a:solidFill>
            </a:endParaRPr>
          </a:p>
        </p:txBody>
      </p:sp>
      <p:graphicFrame>
        <p:nvGraphicFramePr>
          <p:cNvPr id="1026" name="Object 14"/>
          <p:cNvGraphicFramePr>
            <a:graphicFrameLocks noChangeAspect="1"/>
          </p:cNvGraphicFramePr>
          <p:nvPr/>
        </p:nvGraphicFramePr>
        <p:xfrm>
          <a:off x="6804025" y="4994275"/>
          <a:ext cx="1490663" cy="1165225"/>
        </p:xfrm>
        <a:graphic>
          <a:graphicData uri="http://schemas.openxmlformats.org/presentationml/2006/ole">
            <p:oleObj spid="_x0000_s1026" name="Document" showAsIcon="1" r:id="rId7" imgW="914400" imgH="714240" progId="Word.Document.8">
              <p:link updateAutomatic="1"/>
            </p:oleObj>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76807"/>
                                        </p:tgtEl>
                                        <p:attrNameLst>
                                          <p:attrName>style.visibility</p:attrName>
                                        </p:attrNameLst>
                                      </p:cBhvr>
                                      <p:to>
                                        <p:strVal val="visible"/>
                                      </p:to>
                                    </p:set>
                                    <p:anim calcmode="lin" valueType="num">
                                      <p:cBhvr>
                                        <p:cTn id="7" dur="3000" fill="hold"/>
                                        <p:tgtEl>
                                          <p:spTgt spid="76807"/>
                                        </p:tgtEl>
                                        <p:attrNameLst>
                                          <p:attrName>ppt_x</p:attrName>
                                        </p:attrNameLst>
                                      </p:cBhvr>
                                      <p:tavLst>
                                        <p:tav tm="0">
                                          <p:val>
                                            <p:strVal val="#ppt_x"/>
                                          </p:val>
                                        </p:tav>
                                        <p:tav tm="100000">
                                          <p:val>
                                            <p:strVal val="#ppt_x"/>
                                          </p:val>
                                        </p:tav>
                                      </p:tavLst>
                                    </p:anim>
                                    <p:anim calcmode="lin" valueType="num">
                                      <p:cBhvr>
                                        <p:cTn id="8" dur="3000" fill="hold"/>
                                        <p:tgtEl>
                                          <p:spTgt spid="76807"/>
                                        </p:tgtEl>
                                        <p:attrNameLst>
                                          <p:attrName>ppt_y</p:attrName>
                                        </p:attrNameLst>
                                      </p:cBhvr>
                                      <p:tavLst>
                                        <p:tav tm="0">
                                          <p:val>
                                            <p:strVal val="#ppt_y+1"/>
                                          </p:val>
                                        </p:tav>
                                        <p:tav tm="100000">
                                          <p:val>
                                            <p:strVal val="#ppt_y-1"/>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76809">
                                            <p:txEl>
                                              <p:pRg st="0" end="0"/>
                                            </p:txEl>
                                          </p:spTgt>
                                        </p:tgtEl>
                                        <p:attrNameLst>
                                          <p:attrName>style.visibility</p:attrName>
                                        </p:attrNameLst>
                                      </p:cBhvr>
                                      <p:to>
                                        <p:strVal val="visible"/>
                                      </p:to>
                                    </p:set>
                                    <p:animEffect transition="in" filter="blinds(horizontal)">
                                      <p:cBhvr>
                                        <p:cTn id="12" dur="1000"/>
                                        <p:tgtEl>
                                          <p:spTgt spid="76809">
                                            <p:txEl>
                                              <p:pRg st="0" end="0"/>
                                            </p:txEl>
                                          </p:spTgt>
                                        </p:tgtEl>
                                      </p:cBhvr>
                                    </p:animEffect>
                                  </p:childTnLst>
                                </p:cTn>
                              </p:par>
                            </p:childTnLst>
                          </p:cTn>
                        </p:par>
                        <p:par>
                          <p:cTn id="13" fill="hold">
                            <p:stCondLst>
                              <p:cond delay="4000"/>
                            </p:stCondLst>
                            <p:childTnLst>
                              <p:par>
                                <p:cTn id="14" presetID="3" presetClass="entr" presetSubtype="10" fill="hold" nodeType="afterEffect">
                                  <p:stCondLst>
                                    <p:cond delay="0"/>
                                  </p:stCondLst>
                                  <p:childTnLst>
                                    <p:set>
                                      <p:cBhvr>
                                        <p:cTn id="15" dur="1" fill="hold">
                                          <p:stCondLst>
                                            <p:cond delay="0"/>
                                          </p:stCondLst>
                                        </p:cTn>
                                        <p:tgtEl>
                                          <p:spTgt spid="76809">
                                            <p:txEl>
                                              <p:pRg st="1" end="1"/>
                                            </p:txEl>
                                          </p:spTgt>
                                        </p:tgtEl>
                                        <p:attrNameLst>
                                          <p:attrName>style.visibility</p:attrName>
                                        </p:attrNameLst>
                                      </p:cBhvr>
                                      <p:to>
                                        <p:strVal val="visible"/>
                                      </p:to>
                                    </p:set>
                                    <p:animEffect transition="in" filter="blinds(horizontal)">
                                      <p:cBhvr>
                                        <p:cTn id="16" dur="500"/>
                                        <p:tgtEl>
                                          <p:spTgt spid="76809">
                                            <p:txEl>
                                              <p:pRg st="1" end="1"/>
                                            </p:txEl>
                                          </p:spTgt>
                                        </p:tgtEl>
                                      </p:cBhvr>
                                    </p:animEffect>
                                  </p:childTnLst>
                                </p:cTn>
                              </p:par>
                            </p:childTnLst>
                          </p:cTn>
                        </p:par>
                        <p:par>
                          <p:cTn id="17" fill="hold">
                            <p:stCondLst>
                              <p:cond delay="4500"/>
                            </p:stCondLst>
                            <p:childTnLst>
                              <p:par>
                                <p:cTn id="18" presetID="6" presetClass="emph" presetSubtype="0" fill="hold" nodeType="afterEffect">
                                  <p:stCondLst>
                                    <p:cond delay="0"/>
                                  </p:stCondLst>
                                  <p:childTnLst>
                                    <p:animScale>
                                      <p:cBhvr>
                                        <p:cTn id="19" dur="2000" fill="hold"/>
                                        <p:tgtEl>
                                          <p:spTgt spid="768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92275" y="274638"/>
            <a:ext cx="6994525" cy="1143000"/>
          </a:xfrm>
        </p:spPr>
        <p:txBody>
          <a:bodyPr/>
          <a:lstStyle/>
          <a:p>
            <a:pPr eaLnBrk="1" hangingPunct="1"/>
            <a:r>
              <a:rPr lang="uk-UA" smtClean="0"/>
              <a:t>Час існування</a:t>
            </a:r>
            <a:endParaRPr lang="ru-RU" smtClean="0"/>
          </a:p>
        </p:txBody>
      </p:sp>
      <p:sp>
        <p:nvSpPr>
          <p:cNvPr id="67975" name="Rectangle 391"/>
          <p:cNvSpPr>
            <a:spLocks noGrp="1" noChangeArrowheads="1"/>
          </p:cNvSpPr>
          <p:nvPr>
            <p:ph type="body" idx="1"/>
          </p:nvPr>
        </p:nvSpPr>
        <p:spPr>
          <a:xfrm>
            <a:off x="1692275" y="1600200"/>
            <a:ext cx="6994525" cy="3052763"/>
          </a:xfrm>
        </p:spPr>
        <p:txBody>
          <a:bodyPr/>
          <a:lstStyle/>
          <a:p>
            <a:pPr marL="361950" indent="-361950" eaLnBrk="1" hangingPunct="1">
              <a:lnSpc>
                <a:spcPct val="80000"/>
              </a:lnSpc>
              <a:buClr>
                <a:srgbClr val="D9D400"/>
              </a:buClr>
              <a:buFontTx/>
              <a:buBlip>
                <a:blip r:embed="rId3"/>
              </a:buBlip>
            </a:pPr>
            <a:r>
              <a:rPr lang="uk-UA" sz="2400" smtClean="0"/>
              <a:t>Землеробсько-скотарські племена </a:t>
            </a:r>
            <a:r>
              <a:rPr lang="uk-UA" sz="2400" b="1" smtClean="0"/>
              <a:t>трипільської культури</a:t>
            </a:r>
            <a:r>
              <a:rPr lang="uk-UA" sz="2400" smtClean="0"/>
              <a:t> на теренах України мешкали із другої половини ІV до кінця ІІІ тис. до н.е., в </a:t>
            </a:r>
            <a:r>
              <a:rPr lang="uk-UA" sz="2400" b="1" smtClean="0">
                <a:hlinkClick r:id="rId4" action="ppaction://hlinksldjump"/>
              </a:rPr>
              <a:t>енеоліті</a:t>
            </a:r>
            <a:r>
              <a:rPr lang="uk-UA" sz="2400" smtClean="0"/>
              <a:t> (перехідний період від кам'яного віку до епохи бронзи, коли людина навчилась обробляти перший метал – </a:t>
            </a:r>
            <a:r>
              <a:rPr lang="uk-UA" sz="2400" b="1" smtClean="0"/>
              <a:t>мідь)</a:t>
            </a:r>
          </a:p>
          <a:p>
            <a:pPr marL="361950" indent="-361950" eaLnBrk="1" hangingPunct="1">
              <a:lnSpc>
                <a:spcPct val="80000"/>
              </a:lnSpc>
              <a:buClr>
                <a:srgbClr val="D9D400"/>
              </a:buClr>
              <a:buFontTx/>
              <a:buBlip>
                <a:blip r:embed="rId3"/>
              </a:buBlip>
            </a:pPr>
            <a:r>
              <a:rPr lang="uk-UA" sz="2400" smtClean="0"/>
              <a:t>Найдавніші її поселення нині датують другою половиною VI тис. до н. є</a:t>
            </a:r>
            <a:r>
              <a:rPr lang="ru-RU" sz="2400" smtClean="0"/>
              <a:t>.</a:t>
            </a:r>
          </a:p>
        </p:txBody>
      </p:sp>
      <p:pic>
        <p:nvPicPr>
          <p:cNvPr id="11268" name="Picture 4" descr="06041005e"/>
          <p:cNvPicPr>
            <a:picLocks noGrp="1" noChangeAspect="1" noChangeArrowheads="1"/>
          </p:cNvPicPr>
          <p:nvPr>
            <p:ph idx="4294967295"/>
          </p:nvPr>
        </p:nvPicPr>
        <p:blipFill>
          <a:blip r:embed="rId5" cstate="email"/>
          <a:srcRect/>
          <a:stretch>
            <a:fillRect/>
          </a:stretch>
        </p:blipFill>
        <p:spPr>
          <a:xfrm>
            <a:off x="0" y="0"/>
            <a:ext cx="1622425" cy="6873875"/>
          </a:xfrm>
        </p:spPr>
      </p:pic>
      <p:sp>
        <p:nvSpPr>
          <p:cNvPr id="11269" name="AutoShape 354"/>
          <p:cNvSpPr>
            <a:spLocks noChangeArrowheads="1"/>
          </p:cNvSpPr>
          <p:nvPr/>
        </p:nvSpPr>
        <p:spPr bwMode="auto">
          <a:xfrm>
            <a:off x="117475" y="4392613"/>
            <a:ext cx="8893175" cy="2808287"/>
          </a:xfrm>
          <a:prstGeom prst="rightArrow">
            <a:avLst>
              <a:gd name="adj1" fmla="val 72602"/>
              <a:gd name="adj2" fmla="val 22373"/>
            </a:avLst>
          </a:prstGeom>
          <a:solidFill>
            <a:srgbClr val="993300"/>
          </a:solidFill>
          <a:ln w="9525">
            <a:noFill/>
            <a:miter lim="800000"/>
            <a:headEnd/>
            <a:tailEnd/>
          </a:ln>
        </p:spPr>
        <p:txBody>
          <a:bodyPr wrap="none" anchor="ctr"/>
          <a:lstStyle/>
          <a:p>
            <a:endParaRPr lang="ru-RU"/>
          </a:p>
        </p:txBody>
      </p:sp>
      <p:sp>
        <p:nvSpPr>
          <p:cNvPr id="11270" name="Rectangle 356"/>
          <p:cNvSpPr>
            <a:spLocks noChangeArrowheads="1"/>
          </p:cNvSpPr>
          <p:nvPr/>
        </p:nvSpPr>
        <p:spPr bwMode="auto">
          <a:xfrm>
            <a:off x="7194550" y="6122988"/>
            <a:ext cx="1166813" cy="639762"/>
          </a:xfrm>
          <a:prstGeom prst="rect">
            <a:avLst/>
          </a:prstGeom>
          <a:solidFill>
            <a:srgbClr val="000080"/>
          </a:solidFill>
          <a:ln w="9525">
            <a:noFill/>
            <a:miter lim="800000"/>
            <a:headEnd/>
            <a:tailEnd/>
          </a:ln>
        </p:spPr>
        <p:txBody>
          <a:bodyPr anchor="ctr"/>
          <a:lstStyle/>
          <a:p>
            <a:pPr>
              <a:spcBef>
                <a:spcPct val="20000"/>
              </a:spcBef>
            </a:pPr>
            <a:endParaRPr lang="ru-RU">
              <a:latin typeface="Franklin Gothic Heavy" pitchFamily="34" charset="0"/>
              <a:cs typeface="Times New Roman" pitchFamily="18" charset="0"/>
            </a:endParaRPr>
          </a:p>
        </p:txBody>
      </p:sp>
      <p:sp>
        <p:nvSpPr>
          <p:cNvPr id="11271" name="Rectangle 357"/>
          <p:cNvSpPr>
            <a:spLocks noChangeArrowheads="1"/>
          </p:cNvSpPr>
          <p:nvPr/>
        </p:nvSpPr>
        <p:spPr bwMode="auto">
          <a:xfrm>
            <a:off x="5907088" y="6122988"/>
            <a:ext cx="1287462" cy="639762"/>
          </a:xfrm>
          <a:prstGeom prst="rect">
            <a:avLst/>
          </a:prstGeom>
          <a:solidFill>
            <a:srgbClr val="808080"/>
          </a:solidFill>
          <a:ln w="9525">
            <a:noFill/>
            <a:miter lim="800000"/>
            <a:headEnd/>
            <a:tailEnd/>
          </a:ln>
        </p:spPr>
        <p:txBody>
          <a:bodyPr anchor="ctr"/>
          <a:lstStyle/>
          <a:p>
            <a:pPr>
              <a:spcBef>
                <a:spcPct val="20000"/>
              </a:spcBef>
            </a:pPr>
            <a:endParaRPr lang="ru-RU">
              <a:latin typeface="Franklin Gothic Heavy" pitchFamily="34" charset="0"/>
              <a:cs typeface="Times New Roman" pitchFamily="18" charset="0"/>
            </a:endParaRPr>
          </a:p>
        </p:txBody>
      </p:sp>
      <p:sp>
        <p:nvSpPr>
          <p:cNvPr id="11272" name="Rectangle 358"/>
          <p:cNvSpPr>
            <a:spLocks noChangeArrowheads="1"/>
          </p:cNvSpPr>
          <p:nvPr/>
        </p:nvSpPr>
        <p:spPr bwMode="auto">
          <a:xfrm>
            <a:off x="3865563" y="6122988"/>
            <a:ext cx="2041525" cy="639762"/>
          </a:xfrm>
          <a:prstGeom prst="rect">
            <a:avLst/>
          </a:prstGeom>
          <a:solidFill>
            <a:srgbClr val="CC99FF"/>
          </a:solidFill>
          <a:ln w="9525">
            <a:noFill/>
            <a:miter lim="800000"/>
            <a:headEnd/>
            <a:tailEnd/>
          </a:ln>
        </p:spPr>
        <p:txBody>
          <a:bodyPr anchor="ctr"/>
          <a:lstStyle/>
          <a:p>
            <a:pPr algn="ctr"/>
            <a:endParaRPr lang="uk-UA" b="1">
              <a:latin typeface="Franklin Gothic Heavy" pitchFamily="34" charset="0"/>
              <a:cs typeface="Times New Roman" pitchFamily="18" charset="0"/>
            </a:endParaRPr>
          </a:p>
        </p:txBody>
      </p:sp>
      <p:sp>
        <p:nvSpPr>
          <p:cNvPr id="11273" name="Rectangle 359"/>
          <p:cNvSpPr>
            <a:spLocks noChangeArrowheads="1"/>
          </p:cNvSpPr>
          <p:nvPr/>
        </p:nvSpPr>
        <p:spPr bwMode="auto">
          <a:xfrm>
            <a:off x="155575" y="4830763"/>
            <a:ext cx="3709988" cy="639762"/>
          </a:xfrm>
          <a:prstGeom prst="rect">
            <a:avLst/>
          </a:prstGeom>
          <a:solidFill>
            <a:srgbClr val="C0C0C0"/>
          </a:solidFill>
          <a:ln w="9525">
            <a:noFill/>
            <a:miter lim="800000"/>
            <a:headEnd/>
            <a:tailEnd/>
          </a:ln>
        </p:spPr>
        <p:txBody>
          <a:bodyPr anchor="ctr"/>
          <a:lstStyle/>
          <a:p>
            <a:pPr algn="ctr"/>
            <a:r>
              <a:rPr lang="uk-UA" b="1">
                <a:solidFill>
                  <a:schemeClr val="bg1"/>
                </a:solidFill>
                <a:latin typeface="Franklin Gothic Heavy" pitchFamily="34" charset="0"/>
                <a:cs typeface="Times New Roman" pitchFamily="18" charset="0"/>
              </a:rPr>
              <a:t>Кам’яний вік</a:t>
            </a:r>
          </a:p>
        </p:txBody>
      </p:sp>
      <p:sp>
        <p:nvSpPr>
          <p:cNvPr id="11274" name="Rectangle 360"/>
          <p:cNvSpPr>
            <a:spLocks noChangeArrowheads="1"/>
          </p:cNvSpPr>
          <p:nvPr/>
        </p:nvSpPr>
        <p:spPr bwMode="auto">
          <a:xfrm>
            <a:off x="7194550" y="5483225"/>
            <a:ext cx="1166813" cy="639763"/>
          </a:xfrm>
          <a:prstGeom prst="rect">
            <a:avLst/>
          </a:prstGeom>
          <a:solidFill>
            <a:srgbClr val="000080"/>
          </a:solidFill>
          <a:ln w="9525">
            <a:noFill/>
            <a:miter lim="800000"/>
            <a:headEnd/>
            <a:tailEnd/>
          </a:ln>
        </p:spPr>
        <p:txBody>
          <a:bodyPr anchor="ctr"/>
          <a:lstStyle/>
          <a:p>
            <a:pPr>
              <a:spcBef>
                <a:spcPct val="20000"/>
              </a:spcBef>
            </a:pPr>
            <a:endParaRPr lang="ru-RU" i="1">
              <a:solidFill>
                <a:schemeClr val="bg1"/>
              </a:solidFill>
              <a:latin typeface="Franklin Gothic Heavy" pitchFamily="34" charset="0"/>
              <a:cs typeface="Times New Roman" pitchFamily="18" charset="0"/>
            </a:endParaRPr>
          </a:p>
        </p:txBody>
      </p:sp>
      <p:sp>
        <p:nvSpPr>
          <p:cNvPr id="11275" name="Rectangle 361"/>
          <p:cNvSpPr>
            <a:spLocks noChangeArrowheads="1"/>
          </p:cNvSpPr>
          <p:nvPr/>
        </p:nvSpPr>
        <p:spPr bwMode="auto">
          <a:xfrm>
            <a:off x="5907088" y="5483225"/>
            <a:ext cx="1287462" cy="639763"/>
          </a:xfrm>
          <a:prstGeom prst="rect">
            <a:avLst/>
          </a:prstGeom>
          <a:solidFill>
            <a:srgbClr val="808080"/>
          </a:solidFill>
          <a:ln w="9525">
            <a:noFill/>
            <a:miter lim="800000"/>
            <a:headEnd/>
            <a:tailEnd/>
          </a:ln>
        </p:spPr>
        <p:txBody>
          <a:bodyPr anchor="ctr"/>
          <a:lstStyle/>
          <a:p>
            <a:pPr algn="ctr"/>
            <a:r>
              <a:rPr lang="uk-UA">
                <a:solidFill>
                  <a:schemeClr val="bg1"/>
                </a:solidFill>
                <a:latin typeface="Times New Roman" pitchFamily="18" charset="0"/>
                <a:cs typeface="Times New Roman" pitchFamily="18" charset="0"/>
              </a:rPr>
              <a:t>II</a:t>
            </a:r>
            <a:r>
              <a:rPr lang="uk-UA">
                <a:solidFill>
                  <a:schemeClr val="bg1"/>
                </a:solidFill>
                <a:latin typeface="Franklin Gothic Heavy" pitchFamily="34" charset="0"/>
                <a:cs typeface="Times New Roman" pitchFamily="18" charset="0"/>
              </a:rPr>
              <a:t> тис. </a:t>
            </a:r>
            <a:br>
              <a:rPr lang="uk-UA">
                <a:solidFill>
                  <a:schemeClr val="bg1"/>
                </a:solidFill>
                <a:latin typeface="Franklin Gothic Heavy" pitchFamily="34" charset="0"/>
                <a:cs typeface="Times New Roman" pitchFamily="18" charset="0"/>
              </a:rPr>
            </a:br>
            <a:r>
              <a:rPr lang="uk-UA">
                <a:solidFill>
                  <a:schemeClr val="bg1"/>
                </a:solidFill>
                <a:latin typeface="Franklin Gothic Heavy" pitchFamily="34" charset="0"/>
                <a:cs typeface="Times New Roman" pitchFamily="18" charset="0"/>
              </a:rPr>
              <a:t>до н.е.</a:t>
            </a:r>
          </a:p>
        </p:txBody>
      </p:sp>
      <p:sp>
        <p:nvSpPr>
          <p:cNvPr id="67946" name="Rectangle 362"/>
          <p:cNvSpPr>
            <a:spLocks noChangeArrowheads="1"/>
          </p:cNvSpPr>
          <p:nvPr/>
        </p:nvSpPr>
        <p:spPr bwMode="auto">
          <a:xfrm>
            <a:off x="3865563" y="5483225"/>
            <a:ext cx="2041525" cy="639763"/>
          </a:xfrm>
          <a:prstGeom prst="rect">
            <a:avLst/>
          </a:prstGeom>
          <a:solidFill>
            <a:srgbClr val="CC99FF"/>
          </a:solidFill>
          <a:ln w="9525">
            <a:noFill/>
            <a:miter lim="800000"/>
            <a:headEnd/>
            <a:tailEnd/>
          </a:ln>
        </p:spPr>
        <p:txBody>
          <a:bodyPr anchor="ctr"/>
          <a:lstStyle/>
          <a:p>
            <a:pPr algn="ctr"/>
            <a:r>
              <a:rPr lang="uk-UA">
                <a:latin typeface="Times New Roman" pitchFamily="18" charset="0"/>
                <a:cs typeface="Times New Roman" pitchFamily="18" charset="0"/>
              </a:rPr>
              <a:t>IV - III</a:t>
            </a:r>
            <a:r>
              <a:rPr lang="uk-UA">
                <a:latin typeface="Franklin Gothic Heavy" pitchFamily="34" charset="0"/>
                <a:cs typeface="Times New Roman" pitchFamily="18" charset="0"/>
              </a:rPr>
              <a:t> тис. до н.е.</a:t>
            </a:r>
          </a:p>
        </p:txBody>
      </p:sp>
      <p:sp>
        <p:nvSpPr>
          <p:cNvPr id="11277" name="Rectangle 363"/>
          <p:cNvSpPr>
            <a:spLocks noChangeArrowheads="1"/>
          </p:cNvSpPr>
          <p:nvPr/>
        </p:nvSpPr>
        <p:spPr bwMode="auto">
          <a:xfrm>
            <a:off x="2306638" y="5464175"/>
            <a:ext cx="1558925" cy="701675"/>
          </a:xfrm>
          <a:prstGeom prst="rect">
            <a:avLst/>
          </a:prstGeom>
          <a:solidFill>
            <a:srgbClr val="C0C0C0"/>
          </a:solidFill>
          <a:ln w="9525">
            <a:noFill/>
            <a:miter lim="800000"/>
            <a:headEnd/>
            <a:tailEnd/>
          </a:ln>
        </p:spPr>
        <p:txBody>
          <a:bodyPr anchor="ctr"/>
          <a:lstStyle/>
          <a:p>
            <a:pPr algn="ctr"/>
            <a:r>
              <a:rPr lang="uk-UA">
                <a:solidFill>
                  <a:schemeClr val="bg1"/>
                </a:solidFill>
                <a:latin typeface="Times New Roman" pitchFamily="18" charset="0"/>
                <a:cs typeface="Times New Roman" pitchFamily="18" charset="0"/>
              </a:rPr>
              <a:t>VI - III</a:t>
            </a:r>
            <a:r>
              <a:rPr lang="uk-UA">
                <a:solidFill>
                  <a:schemeClr val="bg1"/>
                </a:solidFill>
                <a:latin typeface="Franklin Gothic Heavy" pitchFamily="34" charset="0"/>
                <a:cs typeface="Times New Roman" pitchFamily="18" charset="0"/>
              </a:rPr>
              <a:t> тис. </a:t>
            </a:r>
            <a:br>
              <a:rPr lang="uk-UA">
                <a:solidFill>
                  <a:schemeClr val="bg1"/>
                </a:solidFill>
                <a:latin typeface="Franklin Gothic Heavy" pitchFamily="34" charset="0"/>
                <a:cs typeface="Times New Roman" pitchFamily="18" charset="0"/>
              </a:rPr>
            </a:br>
            <a:r>
              <a:rPr lang="uk-UA">
                <a:solidFill>
                  <a:schemeClr val="bg1"/>
                </a:solidFill>
                <a:latin typeface="Franklin Gothic Heavy" pitchFamily="34" charset="0"/>
                <a:cs typeface="Times New Roman" pitchFamily="18" charset="0"/>
              </a:rPr>
              <a:t>до н.е.</a:t>
            </a:r>
          </a:p>
        </p:txBody>
      </p:sp>
      <p:sp>
        <p:nvSpPr>
          <p:cNvPr id="11278" name="Rectangle 364"/>
          <p:cNvSpPr>
            <a:spLocks noChangeArrowheads="1"/>
          </p:cNvSpPr>
          <p:nvPr/>
        </p:nvSpPr>
        <p:spPr bwMode="auto">
          <a:xfrm>
            <a:off x="1285875" y="5464175"/>
            <a:ext cx="1020763" cy="701675"/>
          </a:xfrm>
          <a:prstGeom prst="rect">
            <a:avLst/>
          </a:prstGeom>
          <a:solidFill>
            <a:srgbClr val="C0C0C0"/>
          </a:solidFill>
          <a:ln w="9525">
            <a:noFill/>
            <a:miter lim="800000"/>
            <a:headEnd/>
            <a:tailEnd/>
          </a:ln>
        </p:spPr>
        <p:txBody>
          <a:bodyPr anchor="ctr"/>
          <a:lstStyle/>
          <a:p>
            <a:pPr algn="ctr"/>
            <a:endParaRPr lang="ru-RU">
              <a:solidFill>
                <a:schemeClr val="bg1"/>
              </a:solidFill>
              <a:latin typeface="Franklin Gothic Heavy" pitchFamily="34" charset="0"/>
              <a:cs typeface="Times New Roman" pitchFamily="18" charset="0"/>
            </a:endParaRPr>
          </a:p>
        </p:txBody>
      </p:sp>
      <p:sp>
        <p:nvSpPr>
          <p:cNvPr id="11279" name="Rectangle 365"/>
          <p:cNvSpPr>
            <a:spLocks noChangeArrowheads="1"/>
          </p:cNvSpPr>
          <p:nvPr/>
        </p:nvSpPr>
        <p:spPr bwMode="auto">
          <a:xfrm>
            <a:off x="155575" y="5464175"/>
            <a:ext cx="1130300" cy="701675"/>
          </a:xfrm>
          <a:prstGeom prst="rect">
            <a:avLst/>
          </a:prstGeom>
          <a:solidFill>
            <a:srgbClr val="C0C0C0"/>
          </a:solidFill>
          <a:ln w="9525">
            <a:noFill/>
            <a:miter lim="800000"/>
            <a:headEnd/>
            <a:tailEnd/>
          </a:ln>
        </p:spPr>
        <p:txBody>
          <a:bodyPr anchor="ctr"/>
          <a:lstStyle/>
          <a:p>
            <a:pPr algn="ctr"/>
            <a:endParaRPr lang="ru-RU">
              <a:solidFill>
                <a:schemeClr val="bg1"/>
              </a:solidFill>
              <a:latin typeface="Franklin Gothic Heavy" pitchFamily="34" charset="0"/>
              <a:cs typeface="Times New Roman" pitchFamily="18" charset="0"/>
            </a:endParaRPr>
          </a:p>
        </p:txBody>
      </p:sp>
      <p:sp>
        <p:nvSpPr>
          <p:cNvPr id="11280" name="Rectangle 366"/>
          <p:cNvSpPr>
            <a:spLocks noChangeArrowheads="1"/>
          </p:cNvSpPr>
          <p:nvPr/>
        </p:nvSpPr>
        <p:spPr bwMode="auto">
          <a:xfrm>
            <a:off x="7194550" y="4843463"/>
            <a:ext cx="1166813" cy="639762"/>
          </a:xfrm>
          <a:prstGeom prst="rect">
            <a:avLst/>
          </a:prstGeom>
          <a:solidFill>
            <a:srgbClr val="00008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Залізний вік</a:t>
            </a:r>
          </a:p>
        </p:txBody>
      </p:sp>
      <p:sp>
        <p:nvSpPr>
          <p:cNvPr id="11281" name="Rectangle 367"/>
          <p:cNvSpPr>
            <a:spLocks noChangeArrowheads="1"/>
          </p:cNvSpPr>
          <p:nvPr/>
        </p:nvSpPr>
        <p:spPr bwMode="auto">
          <a:xfrm>
            <a:off x="5907088" y="4843463"/>
            <a:ext cx="1287462" cy="639762"/>
          </a:xfrm>
          <a:prstGeom prst="rect">
            <a:avLst/>
          </a:prstGeom>
          <a:solidFill>
            <a:srgbClr val="80808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Бронзовий вік</a:t>
            </a:r>
          </a:p>
        </p:txBody>
      </p:sp>
      <p:sp>
        <p:nvSpPr>
          <p:cNvPr id="67952" name="Rectangle 368"/>
          <p:cNvSpPr>
            <a:spLocks noChangeArrowheads="1"/>
          </p:cNvSpPr>
          <p:nvPr/>
        </p:nvSpPr>
        <p:spPr bwMode="auto">
          <a:xfrm>
            <a:off x="3865563" y="4843463"/>
            <a:ext cx="2041525" cy="639762"/>
          </a:xfrm>
          <a:prstGeom prst="rect">
            <a:avLst/>
          </a:prstGeom>
          <a:solidFill>
            <a:srgbClr val="CC99FF"/>
          </a:solidFill>
          <a:ln w="9525">
            <a:noFill/>
            <a:miter lim="800000"/>
            <a:headEnd/>
            <a:tailEnd/>
          </a:ln>
        </p:spPr>
        <p:txBody>
          <a:bodyPr anchor="ctr"/>
          <a:lstStyle/>
          <a:p>
            <a:pPr algn="ctr"/>
            <a:r>
              <a:rPr lang="uk-UA" b="1">
                <a:cs typeface="Times New Roman" pitchFamily="18" charset="0"/>
              </a:rPr>
              <a:t>Енеоліт</a:t>
            </a:r>
            <a:r>
              <a:rPr lang="uk-UA" b="1">
                <a:latin typeface="Arial Black" pitchFamily="34" charset="0"/>
                <a:cs typeface="Times New Roman" pitchFamily="18" charset="0"/>
              </a:rPr>
              <a:t> – </a:t>
            </a:r>
            <a:br>
              <a:rPr lang="uk-UA" b="1">
                <a:latin typeface="Arial Black" pitchFamily="34" charset="0"/>
                <a:cs typeface="Times New Roman" pitchFamily="18" charset="0"/>
              </a:rPr>
            </a:br>
            <a:r>
              <a:rPr lang="uk-UA" b="1"/>
              <a:t>Мідний вік</a:t>
            </a:r>
          </a:p>
        </p:txBody>
      </p:sp>
      <p:sp>
        <p:nvSpPr>
          <p:cNvPr id="11283" name="Rectangle 369"/>
          <p:cNvSpPr>
            <a:spLocks noChangeArrowheads="1"/>
          </p:cNvSpPr>
          <p:nvPr/>
        </p:nvSpPr>
        <p:spPr bwMode="auto">
          <a:xfrm>
            <a:off x="2306638" y="6124575"/>
            <a:ext cx="1558925" cy="639763"/>
          </a:xfrm>
          <a:prstGeom prst="rect">
            <a:avLst/>
          </a:prstGeom>
          <a:solidFill>
            <a:srgbClr val="C0C0C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Неоліт</a:t>
            </a:r>
          </a:p>
        </p:txBody>
      </p:sp>
      <p:sp>
        <p:nvSpPr>
          <p:cNvPr id="11284" name="Rectangle 370"/>
          <p:cNvSpPr>
            <a:spLocks noChangeArrowheads="1"/>
          </p:cNvSpPr>
          <p:nvPr/>
        </p:nvSpPr>
        <p:spPr bwMode="auto">
          <a:xfrm>
            <a:off x="1285875" y="6124575"/>
            <a:ext cx="1020763" cy="639763"/>
          </a:xfrm>
          <a:prstGeom prst="rect">
            <a:avLst/>
          </a:prstGeom>
          <a:solidFill>
            <a:srgbClr val="C0C0C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Мезоліт</a:t>
            </a:r>
          </a:p>
        </p:txBody>
      </p:sp>
      <p:sp>
        <p:nvSpPr>
          <p:cNvPr id="11285" name="Rectangle 371"/>
          <p:cNvSpPr>
            <a:spLocks noChangeArrowheads="1"/>
          </p:cNvSpPr>
          <p:nvPr/>
        </p:nvSpPr>
        <p:spPr bwMode="auto">
          <a:xfrm>
            <a:off x="155575" y="6124575"/>
            <a:ext cx="1130300" cy="639763"/>
          </a:xfrm>
          <a:prstGeom prst="rect">
            <a:avLst/>
          </a:prstGeom>
          <a:solidFill>
            <a:srgbClr val="C0C0C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Палеоліт</a:t>
            </a:r>
          </a:p>
        </p:txBody>
      </p:sp>
      <p:sp>
        <p:nvSpPr>
          <p:cNvPr id="11286" name="Line 372"/>
          <p:cNvSpPr>
            <a:spLocks noChangeShapeType="1"/>
          </p:cNvSpPr>
          <p:nvPr/>
        </p:nvSpPr>
        <p:spPr bwMode="auto">
          <a:xfrm>
            <a:off x="155575" y="4843463"/>
            <a:ext cx="1130300" cy="0"/>
          </a:xfrm>
          <a:prstGeom prst="line">
            <a:avLst/>
          </a:prstGeom>
          <a:noFill/>
          <a:ln w="12700" cap="sq">
            <a:noFill/>
            <a:round/>
            <a:headEnd/>
            <a:tailEnd/>
          </a:ln>
        </p:spPr>
        <p:txBody>
          <a:bodyPr/>
          <a:lstStyle/>
          <a:p>
            <a:endParaRPr lang="ru-RU"/>
          </a:p>
        </p:txBody>
      </p:sp>
      <p:sp>
        <p:nvSpPr>
          <p:cNvPr id="11287" name="Line 373"/>
          <p:cNvSpPr>
            <a:spLocks noChangeShapeType="1"/>
          </p:cNvSpPr>
          <p:nvPr/>
        </p:nvSpPr>
        <p:spPr bwMode="auto">
          <a:xfrm>
            <a:off x="155575" y="4843463"/>
            <a:ext cx="0" cy="639762"/>
          </a:xfrm>
          <a:prstGeom prst="line">
            <a:avLst/>
          </a:prstGeom>
          <a:noFill/>
          <a:ln w="12700" cap="sq">
            <a:noFill/>
            <a:round/>
            <a:headEnd/>
            <a:tailEnd/>
          </a:ln>
        </p:spPr>
        <p:txBody>
          <a:bodyPr/>
          <a:lstStyle/>
          <a:p>
            <a:endParaRPr lang="ru-RU"/>
          </a:p>
        </p:txBody>
      </p:sp>
      <p:sp>
        <p:nvSpPr>
          <p:cNvPr id="11288" name="Line 374"/>
          <p:cNvSpPr>
            <a:spLocks noChangeShapeType="1"/>
          </p:cNvSpPr>
          <p:nvPr/>
        </p:nvSpPr>
        <p:spPr bwMode="auto">
          <a:xfrm>
            <a:off x="8361363" y="4843463"/>
            <a:ext cx="0" cy="639762"/>
          </a:xfrm>
          <a:prstGeom prst="line">
            <a:avLst/>
          </a:prstGeom>
          <a:noFill/>
          <a:ln w="12700" cap="sq">
            <a:noFill/>
            <a:round/>
            <a:headEnd/>
            <a:tailEnd/>
          </a:ln>
        </p:spPr>
        <p:txBody>
          <a:bodyPr/>
          <a:lstStyle/>
          <a:p>
            <a:endParaRPr lang="ru-RU"/>
          </a:p>
        </p:txBody>
      </p:sp>
      <p:sp>
        <p:nvSpPr>
          <p:cNvPr id="11289" name="Line 375"/>
          <p:cNvSpPr>
            <a:spLocks noChangeShapeType="1"/>
          </p:cNvSpPr>
          <p:nvPr/>
        </p:nvSpPr>
        <p:spPr bwMode="auto">
          <a:xfrm>
            <a:off x="155575" y="6762750"/>
            <a:ext cx="3709988" cy="0"/>
          </a:xfrm>
          <a:prstGeom prst="line">
            <a:avLst/>
          </a:prstGeom>
          <a:noFill/>
          <a:ln w="12700" cap="sq">
            <a:noFill/>
            <a:round/>
            <a:headEnd/>
            <a:tailEnd/>
          </a:ln>
        </p:spPr>
        <p:txBody>
          <a:bodyPr/>
          <a:lstStyle/>
          <a:p>
            <a:endParaRPr lang="ru-RU"/>
          </a:p>
        </p:txBody>
      </p:sp>
      <p:sp>
        <p:nvSpPr>
          <p:cNvPr id="11290" name="Line 376"/>
          <p:cNvSpPr>
            <a:spLocks noChangeShapeType="1"/>
          </p:cNvSpPr>
          <p:nvPr/>
        </p:nvSpPr>
        <p:spPr bwMode="auto">
          <a:xfrm>
            <a:off x="1285875" y="4843463"/>
            <a:ext cx="1020763" cy="0"/>
          </a:xfrm>
          <a:prstGeom prst="line">
            <a:avLst/>
          </a:prstGeom>
          <a:noFill/>
          <a:ln w="12700" cap="sq">
            <a:noFill/>
            <a:round/>
            <a:headEnd/>
            <a:tailEnd/>
          </a:ln>
        </p:spPr>
        <p:txBody>
          <a:bodyPr/>
          <a:lstStyle/>
          <a:p>
            <a:endParaRPr lang="ru-RU"/>
          </a:p>
        </p:txBody>
      </p:sp>
      <p:sp>
        <p:nvSpPr>
          <p:cNvPr id="11291" name="Line 377"/>
          <p:cNvSpPr>
            <a:spLocks noChangeShapeType="1"/>
          </p:cNvSpPr>
          <p:nvPr/>
        </p:nvSpPr>
        <p:spPr bwMode="auto">
          <a:xfrm>
            <a:off x="155575" y="5483225"/>
            <a:ext cx="0" cy="639763"/>
          </a:xfrm>
          <a:prstGeom prst="line">
            <a:avLst/>
          </a:prstGeom>
          <a:noFill/>
          <a:ln w="12700" cap="sq">
            <a:noFill/>
            <a:round/>
            <a:headEnd/>
            <a:tailEnd/>
          </a:ln>
        </p:spPr>
        <p:txBody>
          <a:bodyPr/>
          <a:lstStyle/>
          <a:p>
            <a:endParaRPr lang="ru-RU"/>
          </a:p>
        </p:txBody>
      </p:sp>
      <p:sp>
        <p:nvSpPr>
          <p:cNvPr id="11292" name="Line 378"/>
          <p:cNvSpPr>
            <a:spLocks noChangeShapeType="1"/>
          </p:cNvSpPr>
          <p:nvPr/>
        </p:nvSpPr>
        <p:spPr bwMode="auto">
          <a:xfrm>
            <a:off x="2230438" y="4843463"/>
            <a:ext cx="1558925" cy="0"/>
          </a:xfrm>
          <a:prstGeom prst="line">
            <a:avLst/>
          </a:prstGeom>
          <a:noFill/>
          <a:ln w="12700" cap="sq">
            <a:noFill/>
            <a:round/>
            <a:headEnd/>
            <a:tailEnd/>
          </a:ln>
        </p:spPr>
        <p:txBody>
          <a:bodyPr/>
          <a:lstStyle/>
          <a:p>
            <a:endParaRPr lang="ru-RU"/>
          </a:p>
        </p:txBody>
      </p:sp>
      <p:sp>
        <p:nvSpPr>
          <p:cNvPr id="11293" name="Line 379"/>
          <p:cNvSpPr>
            <a:spLocks noChangeShapeType="1"/>
          </p:cNvSpPr>
          <p:nvPr/>
        </p:nvSpPr>
        <p:spPr bwMode="auto">
          <a:xfrm>
            <a:off x="3865563" y="4843463"/>
            <a:ext cx="2041525" cy="0"/>
          </a:xfrm>
          <a:prstGeom prst="line">
            <a:avLst/>
          </a:prstGeom>
          <a:noFill/>
          <a:ln w="12700" cap="sq">
            <a:noFill/>
            <a:round/>
            <a:headEnd/>
            <a:tailEnd/>
          </a:ln>
        </p:spPr>
        <p:txBody>
          <a:bodyPr/>
          <a:lstStyle/>
          <a:p>
            <a:endParaRPr lang="ru-RU"/>
          </a:p>
        </p:txBody>
      </p:sp>
      <p:sp>
        <p:nvSpPr>
          <p:cNvPr id="11294" name="Line 380"/>
          <p:cNvSpPr>
            <a:spLocks noChangeShapeType="1"/>
          </p:cNvSpPr>
          <p:nvPr/>
        </p:nvSpPr>
        <p:spPr bwMode="auto">
          <a:xfrm>
            <a:off x="5907088" y="4843463"/>
            <a:ext cx="1287462" cy="0"/>
          </a:xfrm>
          <a:prstGeom prst="line">
            <a:avLst/>
          </a:prstGeom>
          <a:noFill/>
          <a:ln w="12700" cap="sq">
            <a:noFill/>
            <a:round/>
            <a:headEnd/>
            <a:tailEnd/>
          </a:ln>
        </p:spPr>
        <p:txBody>
          <a:bodyPr/>
          <a:lstStyle/>
          <a:p>
            <a:endParaRPr lang="ru-RU"/>
          </a:p>
        </p:txBody>
      </p:sp>
      <p:sp>
        <p:nvSpPr>
          <p:cNvPr id="11295" name="Line 381"/>
          <p:cNvSpPr>
            <a:spLocks noChangeShapeType="1"/>
          </p:cNvSpPr>
          <p:nvPr/>
        </p:nvSpPr>
        <p:spPr bwMode="auto">
          <a:xfrm>
            <a:off x="7194550" y="4843463"/>
            <a:ext cx="1166813" cy="0"/>
          </a:xfrm>
          <a:prstGeom prst="line">
            <a:avLst/>
          </a:prstGeom>
          <a:noFill/>
          <a:ln w="12700" cap="sq">
            <a:noFill/>
            <a:round/>
            <a:headEnd/>
            <a:tailEnd/>
          </a:ln>
        </p:spPr>
        <p:txBody>
          <a:bodyPr/>
          <a:lstStyle/>
          <a:p>
            <a:endParaRPr lang="ru-RU"/>
          </a:p>
        </p:txBody>
      </p:sp>
      <p:sp>
        <p:nvSpPr>
          <p:cNvPr id="11296" name="Line 382"/>
          <p:cNvSpPr>
            <a:spLocks noChangeShapeType="1"/>
          </p:cNvSpPr>
          <p:nvPr/>
        </p:nvSpPr>
        <p:spPr bwMode="auto">
          <a:xfrm>
            <a:off x="8361363" y="5483225"/>
            <a:ext cx="0" cy="639763"/>
          </a:xfrm>
          <a:prstGeom prst="line">
            <a:avLst/>
          </a:prstGeom>
          <a:noFill/>
          <a:ln w="12700" cap="sq">
            <a:noFill/>
            <a:round/>
            <a:headEnd/>
            <a:tailEnd/>
          </a:ln>
        </p:spPr>
        <p:txBody>
          <a:bodyPr/>
          <a:lstStyle/>
          <a:p>
            <a:endParaRPr lang="ru-RU"/>
          </a:p>
        </p:txBody>
      </p:sp>
      <p:sp>
        <p:nvSpPr>
          <p:cNvPr id="11297" name="Line 383"/>
          <p:cNvSpPr>
            <a:spLocks noChangeShapeType="1"/>
          </p:cNvSpPr>
          <p:nvPr/>
        </p:nvSpPr>
        <p:spPr bwMode="auto">
          <a:xfrm>
            <a:off x="155575" y="6122988"/>
            <a:ext cx="0" cy="639762"/>
          </a:xfrm>
          <a:prstGeom prst="line">
            <a:avLst/>
          </a:prstGeom>
          <a:noFill/>
          <a:ln w="12700" cap="sq">
            <a:noFill/>
            <a:round/>
            <a:headEnd/>
            <a:tailEnd/>
          </a:ln>
        </p:spPr>
        <p:txBody>
          <a:bodyPr/>
          <a:lstStyle/>
          <a:p>
            <a:endParaRPr lang="ru-RU"/>
          </a:p>
        </p:txBody>
      </p:sp>
      <p:sp>
        <p:nvSpPr>
          <p:cNvPr id="11298" name="Line 384"/>
          <p:cNvSpPr>
            <a:spLocks noChangeShapeType="1"/>
          </p:cNvSpPr>
          <p:nvPr/>
        </p:nvSpPr>
        <p:spPr bwMode="auto">
          <a:xfrm>
            <a:off x="8361363" y="6122988"/>
            <a:ext cx="0" cy="639762"/>
          </a:xfrm>
          <a:prstGeom prst="line">
            <a:avLst/>
          </a:prstGeom>
          <a:noFill/>
          <a:ln w="12700" cap="sq">
            <a:noFill/>
            <a:round/>
            <a:headEnd/>
            <a:tailEnd/>
          </a:ln>
        </p:spPr>
        <p:txBody>
          <a:bodyPr/>
          <a:lstStyle/>
          <a:p>
            <a:endParaRPr lang="ru-RU"/>
          </a:p>
        </p:txBody>
      </p:sp>
      <p:sp>
        <p:nvSpPr>
          <p:cNvPr id="11299" name="Line 385"/>
          <p:cNvSpPr>
            <a:spLocks noChangeShapeType="1"/>
          </p:cNvSpPr>
          <p:nvPr/>
        </p:nvSpPr>
        <p:spPr bwMode="auto">
          <a:xfrm>
            <a:off x="3865563" y="6762750"/>
            <a:ext cx="2041525" cy="0"/>
          </a:xfrm>
          <a:prstGeom prst="line">
            <a:avLst/>
          </a:prstGeom>
          <a:noFill/>
          <a:ln w="12700" cap="sq">
            <a:noFill/>
            <a:round/>
            <a:headEnd/>
            <a:tailEnd/>
          </a:ln>
        </p:spPr>
        <p:txBody>
          <a:bodyPr/>
          <a:lstStyle/>
          <a:p>
            <a:endParaRPr lang="ru-RU"/>
          </a:p>
        </p:txBody>
      </p:sp>
      <p:sp>
        <p:nvSpPr>
          <p:cNvPr id="11300" name="Line 386"/>
          <p:cNvSpPr>
            <a:spLocks noChangeShapeType="1"/>
          </p:cNvSpPr>
          <p:nvPr/>
        </p:nvSpPr>
        <p:spPr bwMode="auto">
          <a:xfrm>
            <a:off x="5907088" y="6762750"/>
            <a:ext cx="1287462" cy="0"/>
          </a:xfrm>
          <a:prstGeom prst="line">
            <a:avLst/>
          </a:prstGeom>
          <a:noFill/>
          <a:ln w="12700" cap="sq">
            <a:noFill/>
            <a:round/>
            <a:headEnd/>
            <a:tailEnd/>
          </a:ln>
        </p:spPr>
        <p:txBody>
          <a:bodyPr/>
          <a:lstStyle/>
          <a:p>
            <a:endParaRPr lang="ru-RU"/>
          </a:p>
        </p:txBody>
      </p:sp>
      <p:sp>
        <p:nvSpPr>
          <p:cNvPr id="11301" name="Line 387"/>
          <p:cNvSpPr>
            <a:spLocks noChangeShapeType="1"/>
          </p:cNvSpPr>
          <p:nvPr/>
        </p:nvSpPr>
        <p:spPr bwMode="auto">
          <a:xfrm>
            <a:off x="7194550" y="6762750"/>
            <a:ext cx="1166813" cy="0"/>
          </a:xfrm>
          <a:prstGeom prst="line">
            <a:avLst/>
          </a:prstGeom>
          <a:noFill/>
          <a:ln w="12700" cap="sq">
            <a:noFill/>
            <a:round/>
            <a:headEnd/>
            <a:tailEnd/>
          </a:ln>
        </p:spPr>
        <p:txBody>
          <a:bodyPr/>
          <a:lstStyle/>
          <a:p>
            <a:endParaRPr lang="ru-RU"/>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67586"/>
                                        </p:tgtEl>
                                        <p:attrNameLst>
                                          <p:attrName>ppt_x</p:attrName>
                                          <p:attrName>ppt_y</p:attrName>
                                        </p:attrNameLst>
                                      </p:cBhvr>
                                    </p:animMotion>
                                  </p:childTnLst>
                                </p:cTn>
                              </p:par>
                            </p:childTnLst>
                          </p:cTn>
                        </p:par>
                        <p:par>
                          <p:cTn id="7" fill="hold">
                            <p:stCondLst>
                              <p:cond delay="4200"/>
                            </p:stCondLst>
                            <p:childTnLst>
                              <p:par>
                                <p:cTn id="8" presetID="4" presetClass="emph" presetSubtype="2" fill="hold" nodeType="afterEffect">
                                  <p:stCondLst>
                                    <p:cond delay="0"/>
                                  </p:stCondLst>
                                  <p:childTnLst>
                                    <p:anim to="1.5" calcmode="lin" valueType="num">
                                      <p:cBhvr override="childStyle">
                                        <p:cTn id="9" dur="2000" fill="hold"/>
                                        <p:tgtEl>
                                          <p:spTgt spid="67952">
                                            <p:txEl>
                                              <p:pRg st="0" end="0"/>
                                            </p:txEl>
                                          </p:spTgt>
                                        </p:tgtEl>
                                        <p:attrNameLst>
                                          <p:attrName>style.fontSize</p:attrName>
                                        </p:attrNameLst>
                                      </p:cBhvr>
                                    </p:anim>
                                  </p:childTnLst>
                                </p:cTn>
                              </p:par>
                            </p:childTnLst>
                          </p:cTn>
                        </p:par>
                        <p:par>
                          <p:cTn id="10" fill="hold">
                            <p:stCondLst>
                              <p:cond delay="6200"/>
                            </p:stCondLst>
                            <p:childTnLst>
                              <p:par>
                                <p:cTn id="11" presetID="4" presetClass="emph" presetSubtype="2" fill="hold" nodeType="afterEffect">
                                  <p:stCondLst>
                                    <p:cond delay="0"/>
                                  </p:stCondLst>
                                  <p:childTnLst>
                                    <p:anim to="1.5" calcmode="lin" valueType="num">
                                      <p:cBhvr override="childStyle">
                                        <p:cTn id="12" dur="2000" fill="hold"/>
                                        <p:tgtEl>
                                          <p:spTgt spid="67946">
                                            <p:txEl>
                                              <p:pRg st="0" end="0"/>
                                            </p:txEl>
                                          </p:spTgt>
                                        </p:tgtEl>
                                        <p:attrNameLst>
                                          <p:attrName>style.fontSize</p:attrName>
                                        </p:attrNameLst>
                                      </p:cBhvr>
                                    </p:anim>
                                  </p:childTnLst>
                                </p:cTn>
                              </p:par>
                            </p:childTnLst>
                          </p:cTn>
                        </p:par>
                        <p:par>
                          <p:cTn id="13" fill="hold">
                            <p:stCondLst>
                              <p:cond delay="8200"/>
                            </p:stCondLst>
                            <p:childTnLst>
                              <p:par>
                                <p:cTn id="14" presetID="10" presetClass="entr" presetSubtype="0" fill="hold" grpId="0" nodeType="afterEffect">
                                  <p:stCondLst>
                                    <p:cond delay="0"/>
                                  </p:stCondLst>
                                  <p:childTnLst>
                                    <p:set>
                                      <p:cBhvr>
                                        <p:cTn id="15" dur="1" fill="hold">
                                          <p:stCondLst>
                                            <p:cond delay="0"/>
                                          </p:stCondLst>
                                        </p:cTn>
                                        <p:tgtEl>
                                          <p:spTgt spid="67975">
                                            <p:txEl>
                                              <p:pRg st="0" end="0"/>
                                            </p:txEl>
                                          </p:spTgt>
                                        </p:tgtEl>
                                        <p:attrNameLst>
                                          <p:attrName>style.visibility</p:attrName>
                                        </p:attrNameLst>
                                      </p:cBhvr>
                                      <p:to>
                                        <p:strVal val="visible"/>
                                      </p:to>
                                    </p:set>
                                    <p:animEffect transition="in" filter="fade">
                                      <p:cBhvr>
                                        <p:cTn id="16" dur="1000">
                                          <p:stCondLst>
                                            <p:cond delay="0"/>
                                          </p:stCondLst>
                                        </p:cTn>
                                        <p:tgtEl>
                                          <p:spTgt spid="67975">
                                            <p:txEl>
                                              <p:pRg st="0" end="0"/>
                                            </p:txEl>
                                          </p:spTgt>
                                        </p:tgtEl>
                                      </p:cBhvr>
                                    </p:animEffect>
                                  </p:childTnLst>
                                </p:cTn>
                              </p:par>
                            </p:childTnLst>
                          </p:cTn>
                        </p:par>
                        <p:par>
                          <p:cTn id="17" fill="hold">
                            <p:stCondLst>
                              <p:cond delay="9200"/>
                            </p:stCondLst>
                            <p:childTnLst>
                              <p:par>
                                <p:cTn id="18" presetID="10" presetClass="entr" presetSubtype="0" fill="hold" grpId="0" nodeType="afterEffect">
                                  <p:stCondLst>
                                    <p:cond delay="0"/>
                                  </p:stCondLst>
                                  <p:childTnLst>
                                    <p:set>
                                      <p:cBhvr>
                                        <p:cTn id="19" dur="1" fill="hold">
                                          <p:stCondLst>
                                            <p:cond delay="0"/>
                                          </p:stCondLst>
                                        </p:cTn>
                                        <p:tgtEl>
                                          <p:spTgt spid="67975">
                                            <p:txEl>
                                              <p:pRg st="1" end="1"/>
                                            </p:txEl>
                                          </p:spTgt>
                                        </p:tgtEl>
                                        <p:attrNameLst>
                                          <p:attrName>style.visibility</p:attrName>
                                        </p:attrNameLst>
                                      </p:cBhvr>
                                      <p:to>
                                        <p:strVal val="visible"/>
                                      </p:to>
                                    </p:set>
                                    <p:animEffect transition="in" filter="fade">
                                      <p:cBhvr>
                                        <p:cTn id="20" dur="1000">
                                          <p:stCondLst>
                                            <p:cond delay="0"/>
                                          </p:stCondLst>
                                        </p:cTn>
                                        <p:tgtEl>
                                          <p:spTgt spid="679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9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1619250" y="1268413"/>
            <a:ext cx="3600450" cy="5256212"/>
          </a:xfrm>
          <a:noFill/>
        </p:spPr>
        <p:txBody>
          <a:bodyPr/>
          <a:lstStyle/>
          <a:p>
            <a:pPr marL="0" indent="0" eaLnBrk="1" hangingPunct="1">
              <a:lnSpc>
                <a:spcPct val="80000"/>
              </a:lnSpc>
              <a:buClr>
                <a:srgbClr val="D9D400"/>
              </a:buClr>
              <a:buFontTx/>
              <a:buBlip>
                <a:blip r:embed="rId3"/>
              </a:buBlip>
            </a:pPr>
            <a:r>
              <a:rPr lang="uk-UA" sz="2100" smtClean="0"/>
              <a:t>Величезна територія лісостепової і частково степової смуги Правобе-</a:t>
            </a:r>
            <a:br>
              <a:rPr lang="uk-UA" sz="2100" smtClean="0"/>
            </a:br>
            <a:r>
              <a:rPr lang="uk-UA" sz="2100" smtClean="0"/>
              <a:t>режної України, Молдови і Східної Румунії, межиріччя Дніпра й Дністра, сягаючи на півночі волинського і київського Полісся та пониззя р. Десни, а на півдні – причорноморських степів</a:t>
            </a:r>
          </a:p>
          <a:p>
            <a:pPr marL="0" indent="0" eaLnBrk="1" hangingPunct="1">
              <a:lnSpc>
                <a:spcPct val="80000"/>
              </a:lnSpc>
              <a:buClr>
                <a:srgbClr val="D9D400"/>
              </a:buClr>
              <a:buFontTx/>
              <a:buBlip>
                <a:blip r:embed="rId3"/>
              </a:buBlip>
            </a:pPr>
            <a:r>
              <a:rPr lang="uk-UA" sz="2100" smtClean="0"/>
              <a:t>За останніми археологіч-</a:t>
            </a:r>
            <a:br>
              <a:rPr lang="uk-UA" sz="2100" smtClean="0"/>
            </a:br>
            <a:r>
              <a:rPr lang="uk-UA" sz="2100" smtClean="0"/>
              <a:t>ними даними, площа території України, зайнята трипільськими племенами, на сьогодні дорівнює близько 600 тис. гектарів</a:t>
            </a:r>
            <a:r>
              <a:rPr lang="ru-RU" sz="2100" smtClean="0"/>
              <a:t> </a:t>
            </a:r>
          </a:p>
          <a:p>
            <a:pPr marL="0" indent="0" eaLnBrk="1" hangingPunct="1">
              <a:lnSpc>
                <a:spcPct val="80000"/>
              </a:lnSpc>
              <a:buClr>
                <a:srgbClr val="D9D400"/>
              </a:buClr>
              <a:buFontTx/>
              <a:buBlip>
                <a:blip r:embed="rId3"/>
              </a:buBlip>
            </a:pPr>
            <a:r>
              <a:rPr lang="uk-UA" sz="2100" smtClean="0"/>
              <a:t>На ній виявлено близько двох тисяч трипільських поселень </a:t>
            </a:r>
          </a:p>
        </p:txBody>
      </p:sp>
      <p:pic>
        <p:nvPicPr>
          <p:cNvPr id="12291" name="Picture 4" descr="06041005e"/>
          <p:cNvPicPr>
            <a:picLocks noGrp="1" noChangeAspect="1" noChangeArrowheads="1"/>
          </p:cNvPicPr>
          <p:nvPr>
            <p:ph idx="4294967295"/>
          </p:nvPr>
        </p:nvPicPr>
        <p:blipFill>
          <a:blip r:embed="rId4" cstate="email"/>
          <a:srcRect/>
          <a:stretch>
            <a:fillRect/>
          </a:stretch>
        </p:blipFill>
        <p:spPr>
          <a:xfrm>
            <a:off x="12700" y="0"/>
            <a:ext cx="1622425" cy="6873875"/>
          </a:xfrm>
        </p:spPr>
      </p:pic>
      <p:sp>
        <p:nvSpPr>
          <p:cNvPr id="66567" name="Rectangle 7"/>
          <p:cNvSpPr>
            <a:spLocks noGrp="1" noChangeArrowheads="1"/>
          </p:cNvSpPr>
          <p:nvPr>
            <p:ph type="title"/>
          </p:nvPr>
        </p:nvSpPr>
        <p:spPr>
          <a:xfrm>
            <a:off x="1692275" y="274638"/>
            <a:ext cx="6994525" cy="1143000"/>
          </a:xfrm>
        </p:spPr>
        <p:txBody>
          <a:bodyPr/>
          <a:lstStyle/>
          <a:p>
            <a:pPr eaLnBrk="1" hangingPunct="1"/>
            <a:r>
              <a:rPr lang="uk-UA" sz="4000" smtClean="0"/>
              <a:t>Територія поширення</a:t>
            </a:r>
            <a:endParaRPr lang="ru-RU" sz="4000" smtClean="0"/>
          </a:p>
        </p:txBody>
      </p:sp>
      <p:pic>
        <p:nvPicPr>
          <p:cNvPr id="66568" name="Picture 8" descr="center"/>
          <p:cNvPicPr>
            <a:picLocks noChangeAspect="1" noChangeArrowheads="1"/>
          </p:cNvPicPr>
          <p:nvPr/>
        </p:nvPicPr>
        <p:blipFill>
          <a:blip r:embed="rId5" cstate="email"/>
          <a:srcRect/>
          <a:stretch>
            <a:fillRect/>
          </a:stretch>
        </p:blipFill>
        <p:spPr bwMode="auto">
          <a:xfrm>
            <a:off x="5210175" y="4071938"/>
            <a:ext cx="3810000" cy="2641600"/>
          </a:xfrm>
          <a:prstGeom prst="rect">
            <a:avLst/>
          </a:prstGeom>
          <a:noFill/>
          <a:ln w="9525">
            <a:noFill/>
            <a:miter lim="800000"/>
            <a:headEnd/>
            <a:tailEnd/>
          </a:ln>
        </p:spPr>
      </p:pic>
      <p:pic>
        <p:nvPicPr>
          <p:cNvPr id="66570" name="Picture 10" descr="oldeurope"/>
          <p:cNvPicPr>
            <a:picLocks noChangeAspect="1" noChangeArrowheads="1"/>
          </p:cNvPicPr>
          <p:nvPr/>
        </p:nvPicPr>
        <p:blipFill>
          <a:blip r:embed="rId6" cstate="email"/>
          <a:srcRect/>
          <a:stretch>
            <a:fillRect/>
          </a:stretch>
        </p:blipFill>
        <p:spPr bwMode="auto">
          <a:xfrm>
            <a:off x="5178425" y="1341438"/>
            <a:ext cx="3779838" cy="257016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6568"/>
                                        </p:tgtEl>
                                        <p:attrNameLst>
                                          <p:attrName>style.visibility</p:attrName>
                                        </p:attrNameLst>
                                      </p:cBhvr>
                                      <p:to>
                                        <p:strVal val="visible"/>
                                      </p:to>
                                    </p:set>
                                    <p:animEffect transition="in" filter="diamond(in)">
                                      <p:cBhvr>
                                        <p:cTn id="7" dur="2000"/>
                                        <p:tgtEl>
                                          <p:spTgt spid="6656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6570"/>
                                        </p:tgtEl>
                                        <p:attrNameLst>
                                          <p:attrName>style.visibility</p:attrName>
                                        </p:attrNameLst>
                                      </p:cBhvr>
                                      <p:to>
                                        <p:strVal val="visible"/>
                                      </p:to>
                                    </p:set>
                                    <p:animEffect transition="in" filter="diamond(in)">
                                      <p:cBhvr>
                                        <p:cTn id="11" dur="2000"/>
                                        <p:tgtEl>
                                          <p:spTgt spid="66570"/>
                                        </p:tgtEl>
                                      </p:cBhvr>
                                    </p:animEffect>
                                  </p:childTnLst>
                                </p:cTn>
                              </p:par>
                            </p:childTnLst>
                          </p:cTn>
                        </p:par>
                        <p:par>
                          <p:cTn id="12" fill="hold">
                            <p:stCondLst>
                              <p:cond delay="4000"/>
                            </p:stCondLst>
                            <p:childTnLst>
                              <p:par>
                                <p:cTn id="13" presetID="1" presetClass="path" presetSubtype="0" accel="50000" decel="50000" fill="hold" grpId="0" nodeType="after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14" dur="2000" fill="hold"/>
                                        <p:tgtEl>
                                          <p:spTgt spid="66567"/>
                                        </p:tgtEl>
                                        <p:attrNameLst>
                                          <p:attrName>ppt_x</p:attrName>
                                          <p:attrName>ppt_y</p:attrName>
                                        </p:attrNameLst>
                                      </p:cBhvr>
                                    </p:animMotion>
                                  </p:childTnLst>
                                </p:cTn>
                              </p:par>
                            </p:childTnLst>
                          </p:cTn>
                        </p:par>
                        <p:par>
                          <p:cTn id="15" fill="hold">
                            <p:stCondLst>
                              <p:cond delay="9400"/>
                            </p:stCondLst>
                            <p:childTnLst>
                              <p:par>
                                <p:cTn id="16" presetID="10" presetClass="entr" presetSubtype="0" fill="hold" grpId="0" nodeType="afterEffect">
                                  <p:stCondLst>
                                    <p:cond delay="0"/>
                                  </p:stCondLst>
                                  <p:childTnLst>
                                    <p:set>
                                      <p:cBhvr>
                                        <p:cTn id="17" dur="1" fill="hold">
                                          <p:stCondLst>
                                            <p:cond delay="0"/>
                                          </p:stCondLst>
                                        </p:cTn>
                                        <p:tgtEl>
                                          <p:spTgt spid="66563">
                                            <p:txEl>
                                              <p:pRg st="0" end="0"/>
                                            </p:txEl>
                                          </p:spTgt>
                                        </p:tgtEl>
                                        <p:attrNameLst>
                                          <p:attrName>style.visibility</p:attrName>
                                        </p:attrNameLst>
                                      </p:cBhvr>
                                      <p:to>
                                        <p:strVal val="visible"/>
                                      </p:to>
                                    </p:set>
                                    <p:animEffect transition="in" filter="fade">
                                      <p:cBhvr>
                                        <p:cTn id="18" dur="2000">
                                          <p:stCondLst>
                                            <p:cond delay="0"/>
                                          </p:stCondLst>
                                        </p:cTn>
                                        <p:tgtEl>
                                          <p:spTgt spid="66563">
                                            <p:txEl>
                                              <p:pRg st="0" end="0"/>
                                            </p:txEl>
                                          </p:spTgt>
                                        </p:tgtEl>
                                      </p:cBhvr>
                                    </p:animEffect>
                                  </p:childTnLst>
                                </p:cTn>
                              </p:par>
                            </p:childTnLst>
                          </p:cTn>
                        </p:par>
                        <p:par>
                          <p:cTn id="19" fill="hold">
                            <p:stCondLst>
                              <p:cond delay="11400"/>
                            </p:stCondLst>
                            <p:childTnLst>
                              <p:par>
                                <p:cTn id="20" presetID="10" presetClass="entr" presetSubtype="0" fill="hold" grpId="0" nodeType="after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fade">
                                      <p:cBhvr>
                                        <p:cTn id="22" dur="2000">
                                          <p:stCondLst>
                                            <p:cond delay="0"/>
                                          </p:stCondLst>
                                        </p:cTn>
                                        <p:tgtEl>
                                          <p:spTgt spid="66563">
                                            <p:txEl>
                                              <p:pRg st="1" end="1"/>
                                            </p:txEl>
                                          </p:spTgt>
                                        </p:tgtEl>
                                      </p:cBhvr>
                                    </p:animEffect>
                                  </p:childTnLst>
                                </p:cTn>
                              </p:par>
                            </p:childTnLst>
                          </p:cTn>
                        </p:par>
                        <p:par>
                          <p:cTn id="23" fill="hold">
                            <p:stCondLst>
                              <p:cond delay="13400"/>
                            </p:stCondLst>
                            <p:childTnLst>
                              <p:par>
                                <p:cTn id="24" presetID="10" presetClass="entr" presetSubtype="0" fill="hold" grpId="0" nodeType="afterEffect">
                                  <p:stCondLst>
                                    <p:cond delay="0"/>
                                  </p:stCondLst>
                                  <p:childTnLst>
                                    <p:set>
                                      <p:cBhvr>
                                        <p:cTn id="25" dur="1" fill="hold">
                                          <p:stCondLst>
                                            <p:cond delay="0"/>
                                          </p:stCondLst>
                                        </p:cTn>
                                        <p:tgtEl>
                                          <p:spTgt spid="66563">
                                            <p:txEl>
                                              <p:pRg st="2" end="2"/>
                                            </p:txEl>
                                          </p:spTgt>
                                        </p:tgtEl>
                                        <p:attrNameLst>
                                          <p:attrName>style.visibility</p:attrName>
                                        </p:attrNameLst>
                                      </p:cBhvr>
                                      <p:to>
                                        <p:strVal val="visible"/>
                                      </p:to>
                                    </p:set>
                                    <p:animEffect transition="in" filter="fade">
                                      <p:cBhvr>
                                        <p:cTn id="26" dur="2000">
                                          <p:stCondLst>
                                            <p:cond delay="0"/>
                                          </p:stCondLst>
                                        </p:cTn>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763713" y="260350"/>
            <a:ext cx="6994525" cy="1143000"/>
          </a:xfrm>
          <a:noFill/>
        </p:spPr>
        <p:txBody>
          <a:bodyPr lIns="90000" tIns="46800" rIns="90000" bIns="46800"/>
          <a:lstStyle/>
          <a:p>
            <a:pPr eaLnBrk="1" hangingPunct="1"/>
            <a:r>
              <a:rPr lang="uk-UA" sz="4000" smtClean="0"/>
              <a:t>Дискусія про походження трипільської культури </a:t>
            </a:r>
            <a:endParaRPr lang="ru-RU" sz="4000" smtClean="0"/>
          </a:p>
        </p:txBody>
      </p:sp>
      <p:pic>
        <p:nvPicPr>
          <p:cNvPr id="13315" name="Picture 5" descr="06041005e"/>
          <p:cNvPicPr>
            <a:picLocks noGrp="1" noChangeAspect="1" noChangeArrowheads="1"/>
          </p:cNvPicPr>
          <p:nvPr>
            <p:ph idx="4294967295"/>
          </p:nvPr>
        </p:nvPicPr>
        <p:blipFill>
          <a:blip r:embed="rId3" cstate="email"/>
          <a:srcRect/>
          <a:stretch>
            <a:fillRect/>
          </a:stretch>
        </p:blipFill>
        <p:spPr>
          <a:xfrm>
            <a:off x="0" y="0"/>
            <a:ext cx="1622425" cy="6873875"/>
          </a:xfrm>
        </p:spPr>
      </p:pic>
      <p:sp>
        <p:nvSpPr>
          <p:cNvPr id="13316" name="AutoShape 10"/>
          <p:cNvSpPr>
            <a:spLocks noChangeArrowheads="1"/>
          </p:cNvSpPr>
          <p:nvPr/>
        </p:nvSpPr>
        <p:spPr bwMode="auto">
          <a:xfrm rot="3353309">
            <a:off x="3654425" y="1706563"/>
            <a:ext cx="3668713" cy="3449637"/>
          </a:xfrm>
          <a:prstGeom prst="triangle">
            <a:avLst>
              <a:gd name="adj" fmla="val 63208"/>
            </a:avLst>
          </a:prstGeom>
          <a:solidFill>
            <a:srgbClr val="FFFFFF"/>
          </a:solidFill>
          <a:ln w="9525">
            <a:solidFill>
              <a:srgbClr val="000000"/>
            </a:solidFill>
            <a:miter lim="800000"/>
            <a:headEnd/>
            <a:tailEnd/>
          </a:ln>
        </p:spPr>
        <p:txBody>
          <a:bodyPr/>
          <a:lstStyle/>
          <a:p>
            <a:endParaRPr lang="ru-RU"/>
          </a:p>
        </p:txBody>
      </p:sp>
      <p:sp>
        <p:nvSpPr>
          <p:cNvPr id="152587" name="Text Box 11"/>
          <p:cNvSpPr txBox="1">
            <a:spLocks noChangeArrowheads="1"/>
          </p:cNvSpPr>
          <p:nvPr/>
        </p:nvSpPr>
        <p:spPr bwMode="auto">
          <a:xfrm>
            <a:off x="3835400" y="5327650"/>
            <a:ext cx="2752725" cy="1341438"/>
          </a:xfrm>
          <a:prstGeom prst="rect">
            <a:avLst/>
          </a:prstGeom>
          <a:solidFill>
            <a:srgbClr val="FFFFFF"/>
          </a:solidFill>
          <a:ln w="9525">
            <a:solidFill>
              <a:srgbClr val="000000"/>
            </a:solidFill>
            <a:miter lim="800000"/>
            <a:headEnd/>
            <a:tailEnd/>
          </a:ln>
        </p:spPr>
        <p:txBody>
          <a:bodyPr anchor="ctr"/>
          <a:lstStyle/>
          <a:p>
            <a:pPr algn="ctr"/>
            <a:r>
              <a:rPr lang="uk-UA" sz="1900" b="1"/>
              <a:t>Автохтонна, виникла на основі місцевої неолітичної людності</a:t>
            </a:r>
            <a:endParaRPr lang="ru-RU" sz="1900" b="1"/>
          </a:p>
        </p:txBody>
      </p:sp>
      <p:sp>
        <p:nvSpPr>
          <p:cNvPr id="152588" name="Line 12"/>
          <p:cNvSpPr>
            <a:spLocks noChangeShapeType="1"/>
          </p:cNvSpPr>
          <p:nvPr/>
        </p:nvSpPr>
        <p:spPr bwMode="auto">
          <a:xfrm>
            <a:off x="3306763" y="3648075"/>
            <a:ext cx="863600" cy="1223963"/>
          </a:xfrm>
          <a:prstGeom prst="line">
            <a:avLst/>
          </a:prstGeom>
          <a:noFill/>
          <a:ln w="38100">
            <a:solidFill>
              <a:srgbClr val="000000"/>
            </a:solidFill>
            <a:round/>
            <a:headEnd type="triangle" w="med" len="med"/>
            <a:tailEnd type="triangle" w="med" len="med"/>
          </a:ln>
        </p:spPr>
        <p:txBody>
          <a:bodyPr/>
          <a:lstStyle/>
          <a:p>
            <a:endParaRPr lang="ru-RU"/>
          </a:p>
        </p:txBody>
      </p:sp>
      <p:sp>
        <p:nvSpPr>
          <p:cNvPr id="152589" name="Line 13"/>
          <p:cNvSpPr>
            <a:spLocks noChangeShapeType="1"/>
          </p:cNvSpPr>
          <p:nvPr/>
        </p:nvSpPr>
        <p:spPr bwMode="auto">
          <a:xfrm rot="-5400000">
            <a:off x="5804693" y="3834607"/>
            <a:ext cx="1223963" cy="863600"/>
          </a:xfrm>
          <a:prstGeom prst="line">
            <a:avLst/>
          </a:prstGeom>
          <a:noFill/>
          <a:ln w="38100">
            <a:solidFill>
              <a:srgbClr val="000000"/>
            </a:solidFill>
            <a:round/>
            <a:headEnd type="triangle" w="med" len="med"/>
            <a:tailEnd type="triangle" w="med" len="med"/>
          </a:ln>
        </p:spPr>
        <p:txBody>
          <a:bodyPr/>
          <a:lstStyle/>
          <a:p>
            <a:endParaRPr lang="ru-RU"/>
          </a:p>
        </p:txBody>
      </p:sp>
      <p:sp>
        <p:nvSpPr>
          <p:cNvPr id="152590" name="Line 14"/>
          <p:cNvSpPr>
            <a:spLocks noChangeShapeType="1"/>
          </p:cNvSpPr>
          <p:nvPr/>
        </p:nvSpPr>
        <p:spPr bwMode="auto">
          <a:xfrm rot="-5400000">
            <a:off x="5260182" y="2020093"/>
            <a:ext cx="0" cy="1376363"/>
          </a:xfrm>
          <a:prstGeom prst="line">
            <a:avLst/>
          </a:prstGeom>
          <a:noFill/>
          <a:ln w="38100">
            <a:solidFill>
              <a:srgbClr val="000000"/>
            </a:solidFill>
            <a:round/>
            <a:headEnd type="triangle" w="med" len="med"/>
            <a:tailEnd type="triangle" w="med" len="med"/>
          </a:ln>
        </p:spPr>
        <p:txBody>
          <a:bodyPr/>
          <a:lstStyle/>
          <a:p>
            <a:endParaRPr lang="ru-RU"/>
          </a:p>
        </p:txBody>
      </p:sp>
      <p:sp>
        <p:nvSpPr>
          <p:cNvPr id="152591" name="Text Box 15"/>
          <p:cNvSpPr txBox="1">
            <a:spLocks noChangeArrowheads="1"/>
          </p:cNvSpPr>
          <p:nvPr/>
        </p:nvSpPr>
        <p:spPr bwMode="auto">
          <a:xfrm>
            <a:off x="4140200" y="3500438"/>
            <a:ext cx="1800225" cy="431800"/>
          </a:xfrm>
          <a:prstGeom prst="rect">
            <a:avLst/>
          </a:prstGeom>
          <a:solidFill>
            <a:srgbClr val="FFFFFF"/>
          </a:solidFill>
          <a:ln w="9525">
            <a:noFill/>
            <a:miter lim="800000"/>
            <a:headEnd/>
            <a:tailEnd/>
          </a:ln>
        </p:spPr>
        <p:txBody>
          <a:bodyPr tIns="0" bIns="0"/>
          <a:lstStyle/>
          <a:p>
            <a:pPr algn="ctr"/>
            <a:r>
              <a:rPr lang="uk-UA" sz="2800" b="1">
                <a:solidFill>
                  <a:srgbClr val="7E6942"/>
                </a:solidFill>
              </a:rPr>
              <a:t>Гіпотези</a:t>
            </a:r>
            <a:endParaRPr lang="ru-RU" sz="2800" b="1">
              <a:solidFill>
                <a:srgbClr val="7E6942"/>
              </a:solidFill>
            </a:endParaRPr>
          </a:p>
        </p:txBody>
      </p:sp>
      <p:sp>
        <p:nvSpPr>
          <p:cNvPr id="152592" name="Text Box 16"/>
          <p:cNvSpPr txBox="1">
            <a:spLocks noChangeArrowheads="1"/>
          </p:cNvSpPr>
          <p:nvPr/>
        </p:nvSpPr>
        <p:spPr bwMode="auto">
          <a:xfrm>
            <a:off x="5997575" y="1484313"/>
            <a:ext cx="2751138" cy="1504950"/>
          </a:xfrm>
          <a:prstGeom prst="rect">
            <a:avLst/>
          </a:prstGeom>
          <a:solidFill>
            <a:srgbClr val="FFFFFF"/>
          </a:solidFill>
          <a:ln w="9525">
            <a:solidFill>
              <a:srgbClr val="000000"/>
            </a:solidFill>
            <a:miter lim="800000"/>
            <a:headEnd/>
            <a:tailEnd/>
          </a:ln>
        </p:spPr>
        <p:txBody>
          <a:bodyPr tIns="0" bIns="0"/>
          <a:lstStyle/>
          <a:p>
            <a:pPr algn="ctr"/>
            <a:r>
              <a:rPr lang="uk-UA" sz="1900" b="1"/>
              <a:t>Принесли первісні індоєвропейці (арійці), які виникли на Близькому Сході та в Малій Азії</a:t>
            </a:r>
            <a:r>
              <a:rPr lang="uk-UA" sz="2000"/>
              <a:t> </a:t>
            </a:r>
            <a:endParaRPr lang="ru-RU" sz="2000"/>
          </a:p>
        </p:txBody>
      </p:sp>
      <p:sp>
        <p:nvSpPr>
          <p:cNvPr id="152593" name="Text Box 17"/>
          <p:cNvSpPr txBox="1">
            <a:spLocks noChangeArrowheads="1"/>
          </p:cNvSpPr>
          <p:nvPr/>
        </p:nvSpPr>
        <p:spPr bwMode="auto">
          <a:xfrm>
            <a:off x="1763713" y="1484313"/>
            <a:ext cx="2751137" cy="1504950"/>
          </a:xfrm>
          <a:prstGeom prst="rect">
            <a:avLst/>
          </a:prstGeom>
          <a:solidFill>
            <a:srgbClr val="FFFFFF"/>
          </a:solidFill>
          <a:ln w="9525">
            <a:solidFill>
              <a:srgbClr val="000000"/>
            </a:solidFill>
            <a:miter lim="800000"/>
            <a:headEnd/>
            <a:tailEnd/>
          </a:ln>
        </p:spPr>
        <p:txBody>
          <a:bodyPr tIns="72000" bIns="0" anchor="ctr"/>
          <a:lstStyle/>
          <a:p>
            <a:pPr algn="ctr"/>
            <a:r>
              <a:rPr lang="uk-UA" sz="1900" b="1"/>
              <a:t>Її коріння треба шукати на Балканах чи у Східному Середземномор’ї</a:t>
            </a:r>
            <a:endParaRPr lang="ru-RU" sz="1900" b="1"/>
          </a:p>
        </p:txBody>
      </p:sp>
      <p:pic>
        <p:nvPicPr>
          <p:cNvPr id="13324" name="Picture 19" descr="j0178313"/>
          <p:cNvPicPr>
            <a:picLocks noChangeAspect="1" noChangeArrowheads="1" noCrop="1"/>
          </p:cNvPicPr>
          <p:nvPr/>
        </p:nvPicPr>
        <p:blipFill>
          <a:blip r:embed="rId4" cstate="email"/>
          <a:srcRect/>
          <a:stretch>
            <a:fillRect/>
          </a:stretch>
        </p:blipFill>
        <p:spPr bwMode="auto">
          <a:xfrm>
            <a:off x="4787900" y="4581525"/>
            <a:ext cx="719138" cy="719138"/>
          </a:xfrm>
          <a:prstGeom prst="rect">
            <a:avLst/>
          </a:prstGeom>
          <a:noFill/>
          <a:ln w="9525">
            <a:noFill/>
            <a:miter lim="800000"/>
            <a:headEnd/>
            <a:tailEnd/>
          </a:ln>
        </p:spPr>
      </p:pic>
      <p:pic>
        <p:nvPicPr>
          <p:cNvPr id="13325" name="Picture 20" descr="j0178313"/>
          <p:cNvPicPr>
            <a:picLocks noChangeAspect="1" noChangeArrowheads="1" noCrop="1"/>
          </p:cNvPicPr>
          <p:nvPr/>
        </p:nvPicPr>
        <p:blipFill>
          <a:blip r:embed="rId4" cstate="email"/>
          <a:srcRect/>
          <a:stretch>
            <a:fillRect/>
          </a:stretch>
        </p:blipFill>
        <p:spPr bwMode="auto">
          <a:xfrm>
            <a:off x="3597275" y="2997200"/>
            <a:ext cx="719138" cy="719138"/>
          </a:xfrm>
          <a:prstGeom prst="rect">
            <a:avLst/>
          </a:prstGeom>
          <a:noFill/>
          <a:ln w="9525">
            <a:noFill/>
            <a:miter lim="800000"/>
            <a:headEnd/>
            <a:tailEnd/>
          </a:ln>
        </p:spPr>
      </p:pic>
      <p:pic>
        <p:nvPicPr>
          <p:cNvPr id="13326" name="Picture 21" descr="j0178313"/>
          <p:cNvPicPr>
            <a:picLocks noChangeAspect="1" noChangeArrowheads="1" noCrop="1"/>
          </p:cNvPicPr>
          <p:nvPr/>
        </p:nvPicPr>
        <p:blipFill>
          <a:blip r:embed="rId4" cstate="email"/>
          <a:srcRect/>
          <a:stretch>
            <a:fillRect/>
          </a:stretch>
        </p:blipFill>
        <p:spPr bwMode="auto">
          <a:xfrm>
            <a:off x="5838825" y="3197225"/>
            <a:ext cx="677863" cy="6778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52593"/>
                                        </p:tgtEl>
                                        <p:attrNameLst>
                                          <p:attrName>style.visibility</p:attrName>
                                        </p:attrNameLst>
                                      </p:cBhvr>
                                      <p:to>
                                        <p:strVal val="visible"/>
                                      </p:to>
                                    </p:set>
                                    <p:animEffect transition="in" filter="blinds(horizontal)">
                                      <p:cBhvr>
                                        <p:cTn id="13" dur="1000"/>
                                        <p:tgtEl>
                                          <p:spTgt spid="152593"/>
                                        </p:tgtEl>
                                      </p:cBhvr>
                                    </p:animEffect>
                                  </p:childTnLst>
                                </p:cTn>
                              </p:par>
                            </p:childTnLst>
                          </p:cTn>
                        </p:par>
                        <p:par>
                          <p:cTn id="14" fill="hold">
                            <p:stCondLst>
                              <p:cond delay="2000"/>
                            </p:stCondLst>
                            <p:childTnLst>
                              <p:par>
                                <p:cTn id="15" presetID="3" presetClass="entr" presetSubtype="10" fill="hold" grpId="0" nodeType="afterEffect">
                                  <p:stCondLst>
                                    <p:cond delay="0"/>
                                  </p:stCondLst>
                                  <p:childTnLst>
                                    <p:set>
                                      <p:cBhvr>
                                        <p:cTn id="16" dur="1" fill="hold">
                                          <p:stCondLst>
                                            <p:cond delay="0"/>
                                          </p:stCondLst>
                                        </p:cTn>
                                        <p:tgtEl>
                                          <p:spTgt spid="152592"/>
                                        </p:tgtEl>
                                        <p:attrNameLst>
                                          <p:attrName>style.visibility</p:attrName>
                                        </p:attrNameLst>
                                      </p:cBhvr>
                                      <p:to>
                                        <p:strVal val="visible"/>
                                      </p:to>
                                    </p:set>
                                    <p:animEffect transition="in" filter="blinds(horizontal)">
                                      <p:cBhvr>
                                        <p:cTn id="17" dur="1000"/>
                                        <p:tgtEl>
                                          <p:spTgt spid="152592"/>
                                        </p:tgtEl>
                                      </p:cBhvr>
                                    </p:animEffect>
                                  </p:childTnLst>
                                </p:cTn>
                              </p:par>
                            </p:childTnLst>
                          </p:cTn>
                        </p:par>
                        <p:par>
                          <p:cTn id="18" fill="hold">
                            <p:stCondLst>
                              <p:cond delay="3000"/>
                            </p:stCondLst>
                            <p:childTnLst>
                              <p:par>
                                <p:cTn id="19" presetID="3" presetClass="entr" presetSubtype="10" fill="hold" grpId="0" nodeType="afterEffect">
                                  <p:stCondLst>
                                    <p:cond delay="0"/>
                                  </p:stCondLst>
                                  <p:childTnLst>
                                    <p:set>
                                      <p:cBhvr>
                                        <p:cTn id="20" dur="1" fill="hold">
                                          <p:stCondLst>
                                            <p:cond delay="0"/>
                                          </p:stCondLst>
                                        </p:cTn>
                                        <p:tgtEl>
                                          <p:spTgt spid="152587"/>
                                        </p:tgtEl>
                                        <p:attrNameLst>
                                          <p:attrName>style.visibility</p:attrName>
                                        </p:attrNameLst>
                                      </p:cBhvr>
                                      <p:to>
                                        <p:strVal val="visible"/>
                                      </p:to>
                                    </p:set>
                                    <p:animEffect transition="in" filter="blinds(horizontal)">
                                      <p:cBhvr>
                                        <p:cTn id="21" dur="1000"/>
                                        <p:tgtEl>
                                          <p:spTgt spid="152587"/>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xit" presetSubtype="0" decel="100000" fill="hold" grpId="0" nodeType="clickEffect">
                                  <p:stCondLst>
                                    <p:cond delay="0"/>
                                  </p:stCondLst>
                                  <p:childTnLst>
                                    <p:anim calcmode="lin" valueType="num">
                                      <p:cBhvr>
                                        <p:cTn id="25" dur="1000"/>
                                        <p:tgtEl>
                                          <p:spTgt spid="152590"/>
                                        </p:tgtEl>
                                        <p:attrNameLst>
                                          <p:attrName>ppt_h</p:attrName>
                                        </p:attrNameLst>
                                      </p:cBhvr>
                                      <p:tavLst>
                                        <p:tav tm="0">
                                          <p:val>
                                            <p:strVal val="ppt_h"/>
                                          </p:val>
                                        </p:tav>
                                        <p:tav tm="50000">
                                          <p:val>
                                            <p:strVal val="ppt_h/20"/>
                                          </p:val>
                                        </p:tav>
                                        <p:tav tm="100000">
                                          <p:val>
                                            <p:strVal val="ppt_h/20"/>
                                          </p:val>
                                        </p:tav>
                                      </p:tavLst>
                                    </p:anim>
                                    <p:anim calcmode="lin" valueType="num">
                                      <p:cBhvr>
                                        <p:cTn id="26" dur="1000"/>
                                        <p:tgtEl>
                                          <p:spTgt spid="152590"/>
                                        </p:tgtEl>
                                        <p:attrNameLst>
                                          <p:attrName>ppt_w</p:attrName>
                                        </p:attrNameLst>
                                      </p:cBhvr>
                                      <p:tavLst>
                                        <p:tav tm="0">
                                          <p:val>
                                            <p:strVal val="ppt_w"/>
                                          </p:val>
                                        </p:tav>
                                        <p:tav tm="50000">
                                          <p:val>
                                            <p:strVal val="ppt_w+.3"/>
                                          </p:val>
                                        </p:tav>
                                        <p:tav tm="100000">
                                          <p:val>
                                            <p:strVal val="ppt_w+.3"/>
                                          </p:val>
                                        </p:tav>
                                      </p:tavLst>
                                    </p:anim>
                                    <p:anim calcmode="lin" valueType="num">
                                      <p:cBhvr>
                                        <p:cTn id="27" dur="1000"/>
                                        <p:tgtEl>
                                          <p:spTgt spid="152590"/>
                                        </p:tgtEl>
                                        <p:attrNameLst>
                                          <p:attrName>ppt_x</p:attrName>
                                        </p:attrNameLst>
                                      </p:cBhvr>
                                      <p:tavLst>
                                        <p:tav tm="0">
                                          <p:val>
                                            <p:strVal val="ppt_x"/>
                                          </p:val>
                                        </p:tav>
                                        <p:tav tm="50000">
                                          <p:val>
                                            <p:strVal val="ppt_x"/>
                                          </p:val>
                                        </p:tav>
                                        <p:tav tm="100000">
                                          <p:val>
                                            <p:strVal val="ppt_x-.3"/>
                                          </p:val>
                                        </p:tav>
                                      </p:tavLst>
                                    </p:anim>
                                    <p:anim calcmode="lin" valueType="num">
                                      <p:cBhvr>
                                        <p:cTn id="28" dur="1000"/>
                                        <p:tgtEl>
                                          <p:spTgt spid="152590"/>
                                        </p:tgtEl>
                                        <p:attrNameLst>
                                          <p:attrName>ppt_y</p:attrName>
                                        </p:attrNameLst>
                                      </p:cBhvr>
                                      <p:tavLst>
                                        <p:tav tm="0">
                                          <p:val>
                                            <p:strVal val="ppt_y"/>
                                          </p:val>
                                        </p:tav>
                                        <p:tav tm="100000">
                                          <p:val>
                                            <p:strVal val="ppt_y"/>
                                          </p:val>
                                        </p:tav>
                                      </p:tavLst>
                                    </p:anim>
                                    <p:set>
                                      <p:cBhvr>
                                        <p:cTn id="29" dur="1" fill="hold">
                                          <p:stCondLst>
                                            <p:cond delay="999"/>
                                          </p:stCondLst>
                                        </p:cTn>
                                        <p:tgtEl>
                                          <p:spTgt spid="152590"/>
                                        </p:tgtEl>
                                        <p:attrNameLst>
                                          <p:attrName>style.visibility</p:attrName>
                                        </p:attrNameLst>
                                      </p:cBhvr>
                                      <p:to>
                                        <p:strVal val="hidden"/>
                                      </p:to>
                                    </p:set>
                                  </p:childTnLst>
                                </p:cTn>
                              </p:par>
                              <p:par>
                                <p:cTn id="30" presetID="39" presetClass="exit" presetSubtype="0" decel="100000" fill="hold" grpId="0" nodeType="withEffect">
                                  <p:stCondLst>
                                    <p:cond delay="0"/>
                                  </p:stCondLst>
                                  <p:childTnLst>
                                    <p:anim calcmode="lin" valueType="num">
                                      <p:cBhvr>
                                        <p:cTn id="31" dur="1000"/>
                                        <p:tgtEl>
                                          <p:spTgt spid="152588"/>
                                        </p:tgtEl>
                                        <p:attrNameLst>
                                          <p:attrName>ppt_h</p:attrName>
                                        </p:attrNameLst>
                                      </p:cBhvr>
                                      <p:tavLst>
                                        <p:tav tm="0">
                                          <p:val>
                                            <p:strVal val="ppt_h"/>
                                          </p:val>
                                        </p:tav>
                                        <p:tav tm="50000">
                                          <p:val>
                                            <p:strVal val="ppt_h/20"/>
                                          </p:val>
                                        </p:tav>
                                        <p:tav tm="100000">
                                          <p:val>
                                            <p:strVal val="ppt_h/20"/>
                                          </p:val>
                                        </p:tav>
                                      </p:tavLst>
                                    </p:anim>
                                    <p:anim calcmode="lin" valueType="num">
                                      <p:cBhvr>
                                        <p:cTn id="32" dur="1000"/>
                                        <p:tgtEl>
                                          <p:spTgt spid="152588"/>
                                        </p:tgtEl>
                                        <p:attrNameLst>
                                          <p:attrName>ppt_w</p:attrName>
                                        </p:attrNameLst>
                                      </p:cBhvr>
                                      <p:tavLst>
                                        <p:tav tm="0">
                                          <p:val>
                                            <p:strVal val="ppt_w"/>
                                          </p:val>
                                        </p:tav>
                                        <p:tav tm="50000">
                                          <p:val>
                                            <p:strVal val="ppt_w+.3"/>
                                          </p:val>
                                        </p:tav>
                                        <p:tav tm="100000">
                                          <p:val>
                                            <p:strVal val="ppt_w+.3"/>
                                          </p:val>
                                        </p:tav>
                                      </p:tavLst>
                                    </p:anim>
                                    <p:anim calcmode="lin" valueType="num">
                                      <p:cBhvr>
                                        <p:cTn id="33" dur="1000"/>
                                        <p:tgtEl>
                                          <p:spTgt spid="152588"/>
                                        </p:tgtEl>
                                        <p:attrNameLst>
                                          <p:attrName>ppt_x</p:attrName>
                                        </p:attrNameLst>
                                      </p:cBhvr>
                                      <p:tavLst>
                                        <p:tav tm="0">
                                          <p:val>
                                            <p:strVal val="ppt_x"/>
                                          </p:val>
                                        </p:tav>
                                        <p:tav tm="50000">
                                          <p:val>
                                            <p:strVal val="ppt_x"/>
                                          </p:val>
                                        </p:tav>
                                        <p:tav tm="100000">
                                          <p:val>
                                            <p:strVal val="ppt_x-.3"/>
                                          </p:val>
                                        </p:tav>
                                      </p:tavLst>
                                    </p:anim>
                                    <p:anim calcmode="lin" valueType="num">
                                      <p:cBhvr>
                                        <p:cTn id="34" dur="1000"/>
                                        <p:tgtEl>
                                          <p:spTgt spid="152588"/>
                                        </p:tgtEl>
                                        <p:attrNameLst>
                                          <p:attrName>ppt_y</p:attrName>
                                        </p:attrNameLst>
                                      </p:cBhvr>
                                      <p:tavLst>
                                        <p:tav tm="0">
                                          <p:val>
                                            <p:strVal val="ppt_y"/>
                                          </p:val>
                                        </p:tav>
                                        <p:tav tm="100000">
                                          <p:val>
                                            <p:strVal val="ppt_y"/>
                                          </p:val>
                                        </p:tav>
                                      </p:tavLst>
                                    </p:anim>
                                    <p:set>
                                      <p:cBhvr>
                                        <p:cTn id="35" dur="1" fill="hold">
                                          <p:stCondLst>
                                            <p:cond delay="999"/>
                                          </p:stCondLst>
                                        </p:cTn>
                                        <p:tgtEl>
                                          <p:spTgt spid="152588"/>
                                        </p:tgtEl>
                                        <p:attrNameLst>
                                          <p:attrName>style.visibility</p:attrName>
                                        </p:attrNameLst>
                                      </p:cBhvr>
                                      <p:to>
                                        <p:strVal val="hidden"/>
                                      </p:to>
                                    </p:set>
                                  </p:childTnLst>
                                </p:cTn>
                              </p:par>
                              <p:par>
                                <p:cTn id="36" presetID="39" presetClass="exit" presetSubtype="0" decel="100000" fill="hold" grpId="0" nodeType="withEffect">
                                  <p:stCondLst>
                                    <p:cond delay="0"/>
                                  </p:stCondLst>
                                  <p:childTnLst>
                                    <p:anim calcmode="lin" valueType="num">
                                      <p:cBhvr>
                                        <p:cTn id="37" dur="1000"/>
                                        <p:tgtEl>
                                          <p:spTgt spid="152589"/>
                                        </p:tgtEl>
                                        <p:attrNameLst>
                                          <p:attrName>ppt_h</p:attrName>
                                        </p:attrNameLst>
                                      </p:cBhvr>
                                      <p:tavLst>
                                        <p:tav tm="0">
                                          <p:val>
                                            <p:strVal val="ppt_h"/>
                                          </p:val>
                                        </p:tav>
                                        <p:tav tm="50000">
                                          <p:val>
                                            <p:strVal val="ppt_h/20"/>
                                          </p:val>
                                        </p:tav>
                                        <p:tav tm="100000">
                                          <p:val>
                                            <p:strVal val="ppt_h/20"/>
                                          </p:val>
                                        </p:tav>
                                      </p:tavLst>
                                    </p:anim>
                                    <p:anim calcmode="lin" valueType="num">
                                      <p:cBhvr>
                                        <p:cTn id="38" dur="1000"/>
                                        <p:tgtEl>
                                          <p:spTgt spid="152589"/>
                                        </p:tgtEl>
                                        <p:attrNameLst>
                                          <p:attrName>ppt_w</p:attrName>
                                        </p:attrNameLst>
                                      </p:cBhvr>
                                      <p:tavLst>
                                        <p:tav tm="0">
                                          <p:val>
                                            <p:strVal val="ppt_w"/>
                                          </p:val>
                                        </p:tav>
                                        <p:tav tm="50000">
                                          <p:val>
                                            <p:strVal val="ppt_w+.3"/>
                                          </p:val>
                                        </p:tav>
                                        <p:tav tm="100000">
                                          <p:val>
                                            <p:strVal val="ppt_w+.3"/>
                                          </p:val>
                                        </p:tav>
                                      </p:tavLst>
                                    </p:anim>
                                    <p:anim calcmode="lin" valueType="num">
                                      <p:cBhvr>
                                        <p:cTn id="39" dur="1000"/>
                                        <p:tgtEl>
                                          <p:spTgt spid="152589"/>
                                        </p:tgtEl>
                                        <p:attrNameLst>
                                          <p:attrName>ppt_x</p:attrName>
                                        </p:attrNameLst>
                                      </p:cBhvr>
                                      <p:tavLst>
                                        <p:tav tm="0">
                                          <p:val>
                                            <p:strVal val="ppt_x"/>
                                          </p:val>
                                        </p:tav>
                                        <p:tav tm="50000">
                                          <p:val>
                                            <p:strVal val="ppt_x"/>
                                          </p:val>
                                        </p:tav>
                                        <p:tav tm="100000">
                                          <p:val>
                                            <p:strVal val="ppt_x-.3"/>
                                          </p:val>
                                        </p:tav>
                                      </p:tavLst>
                                    </p:anim>
                                    <p:anim calcmode="lin" valueType="num">
                                      <p:cBhvr>
                                        <p:cTn id="40" dur="1000"/>
                                        <p:tgtEl>
                                          <p:spTgt spid="152589"/>
                                        </p:tgtEl>
                                        <p:attrNameLst>
                                          <p:attrName>ppt_y</p:attrName>
                                        </p:attrNameLst>
                                      </p:cBhvr>
                                      <p:tavLst>
                                        <p:tav tm="0">
                                          <p:val>
                                            <p:strVal val="ppt_y"/>
                                          </p:val>
                                        </p:tav>
                                        <p:tav tm="100000">
                                          <p:val>
                                            <p:strVal val="ppt_y"/>
                                          </p:val>
                                        </p:tav>
                                      </p:tavLst>
                                    </p:anim>
                                    <p:set>
                                      <p:cBhvr>
                                        <p:cTn id="41" dur="1" fill="hold">
                                          <p:stCondLst>
                                            <p:cond delay="999"/>
                                          </p:stCondLst>
                                        </p:cTn>
                                        <p:tgtEl>
                                          <p:spTgt spid="152589"/>
                                        </p:tgtEl>
                                        <p:attrNameLst>
                                          <p:attrName>style.visibility</p:attrName>
                                        </p:attrNameLst>
                                      </p:cBhvr>
                                      <p:to>
                                        <p:strVal val="hidden"/>
                                      </p:to>
                                    </p:set>
                                  </p:childTnLst>
                                </p:cTn>
                              </p:par>
                            </p:childTnLst>
                          </p:cTn>
                        </p:par>
                        <p:par>
                          <p:cTn id="42" fill="hold">
                            <p:stCondLst>
                              <p:cond delay="1000"/>
                            </p:stCondLst>
                            <p:childTnLst>
                              <p:par>
                                <p:cTn id="43" presetID="54" presetClass="exit" presetSubtype="0" decel="100000" fill="hold" grpId="1" nodeType="afterEffect">
                                  <p:stCondLst>
                                    <p:cond delay="0"/>
                                  </p:stCondLst>
                                  <p:childTnLst>
                                    <p:anim calcmode="lin" valueType="num">
                                      <p:cBhvr>
                                        <p:cTn id="44" dur="1000"/>
                                        <p:tgtEl>
                                          <p:spTgt spid="152593"/>
                                        </p:tgtEl>
                                        <p:attrNameLst>
                                          <p:attrName>ppt_w</p:attrName>
                                        </p:attrNameLst>
                                      </p:cBhvr>
                                      <p:tavLst>
                                        <p:tav tm="0">
                                          <p:val>
                                            <p:strVal val="ppt_w"/>
                                          </p:val>
                                        </p:tav>
                                        <p:tav tm="100000">
                                          <p:val>
                                            <p:strVal val="ppt_w*0.05"/>
                                          </p:val>
                                        </p:tav>
                                      </p:tavLst>
                                    </p:anim>
                                    <p:anim calcmode="lin" valueType="num">
                                      <p:cBhvr>
                                        <p:cTn id="45" dur="1000"/>
                                        <p:tgtEl>
                                          <p:spTgt spid="152593"/>
                                        </p:tgtEl>
                                        <p:attrNameLst>
                                          <p:attrName>ppt_h</p:attrName>
                                        </p:attrNameLst>
                                      </p:cBhvr>
                                      <p:tavLst>
                                        <p:tav tm="0">
                                          <p:val>
                                            <p:strVal val="ppt_h"/>
                                          </p:val>
                                        </p:tav>
                                        <p:tav tm="100000">
                                          <p:val>
                                            <p:strVal val="ppt_h"/>
                                          </p:val>
                                        </p:tav>
                                      </p:tavLst>
                                    </p:anim>
                                    <p:anim calcmode="lin" valueType="num">
                                      <p:cBhvr>
                                        <p:cTn id="46" dur="1000"/>
                                        <p:tgtEl>
                                          <p:spTgt spid="152593"/>
                                        </p:tgtEl>
                                        <p:attrNameLst>
                                          <p:attrName>ppt_x</p:attrName>
                                        </p:attrNameLst>
                                      </p:cBhvr>
                                      <p:tavLst>
                                        <p:tav tm="0">
                                          <p:val>
                                            <p:strVal val="ppt_x"/>
                                          </p:val>
                                        </p:tav>
                                        <p:tav tm="100000">
                                          <p:val>
                                            <p:strVal val="ppt_x-.2"/>
                                          </p:val>
                                        </p:tav>
                                      </p:tavLst>
                                    </p:anim>
                                    <p:anim calcmode="lin" valueType="num">
                                      <p:cBhvr>
                                        <p:cTn id="47" dur="1000"/>
                                        <p:tgtEl>
                                          <p:spTgt spid="152593"/>
                                        </p:tgtEl>
                                        <p:attrNameLst>
                                          <p:attrName>ppt_y</p:attrName>
                                        </p:attrNameLst>
                                      </p:cBhvr>
                                      <p:tavLst>
                                        <p:tav tm="0">
                                          <p:val>
                                            <p:strVal val="ppt_y"/>
                                          </p:val>
                                        </p:tav>
                                        <p:tav tm="100000">
                                          <p:val>
                                            <p:strVal val="ppt_y"/>
                                          </p:val>
                                        </p:tav>
                                      </p:tavLst>
                                    </p:anim>
                                    <p:animEffect transition="out" filter="fade">
                                      <p:cBhvr>
                                        <p:cTn id="48" dur="1000"/>
                                        <p:tgtEl>
                                          <p:spTgt spid="152593"/>
                                        </p:tgtEl>
                                      </p:cBhvr>
                                    </p:animEffect>
                                    <p:set>
                                      <p:cBhvr>
                                        <p:cTn id="49" dur="1" fill="hold">
                                          <p:stCondLst>
                                            <p:cond delay="999"/>
                                          </p:stCondLst>
                                        </p:cTn>
                                        <p:tgtEl>
                                          <p:spTgt spid="152593"/>
                                        </p:tgtEl>
                                        <p:attrNameLst>
                                          <p:attrName>style.visibility</p:attrName>
                                        </p:attrNameLst>
                                      </p:cBhvr>
                                      <p:to>
                                        <p:strVal val="hidden"/>
                                      </p:to>
                                    </p:set>
                                  </p:childTnLst>
                                </p:cTn>
                              </p:par>
                              <p:par>
                                <p:cTn id="50" presetID="54" presetClass="exit" presetSubtype="0" decel="100000" fill="hold" grpId="1" nodeType="withEffect">
                                  <p:stCondLst>
                                    <p:cond delay="0"/>
                                  </p:stCondLst>
                                  <p:childTnLst>
                                    <p:anim calcmode="lin" valueType="num">
                                      <p:cBhvr>
                                        <p:cTn id="51" dur="1000"/>
                                        <p:tgtEl>
                                          <p:spTgt spid="152592"/>
                                        </p:tgtEl>
                                        <p:attrNameLst>
                                          <p:attrName>ppt_w</p:attrName>
                                        </p:attrNameLst>
                                      </p:cBhvr>
                                      <p:tavLst>
                                        <p:tav tm="0">
                                          <p:val>
                                            <p:strVal val="ppt_w"/>
                                          </p:val>
                                        </p:tav>
                                        <p:tav tm="100000">
                                          <p:val>
                                            <p:strVal val="ppt_w*0.05"/>
                                          </p:val>
                                        </p:tav>
                                      </p:tavLst>
                                    </p:anim>
                                    <p:anim calcmode="lin" valueType="num">
                                      <p:cBhvr>
                                        <p:cTn id="52" dur="1000"/>
                                        <p:tgtEl>
                                          <p:spTgt spid="152592"/>
                                        </p:tgtEl>
                                        <p:attrNameLst>
                                          <p:attrName>ppt_h</p:attrName>
                                        </p:attrNameLst>
                                      </p:cBhvr>
                                      <p:tavLst>
                                        <p:tav tm="0">
                                          <p:val>
                                            <p:strVal val="ppt_h"/>
                                          </p:val>
                                        </p:tav>
                                        <p:tav tm="100000">
                                          <p:val>
                                            <p:strVal val="ppt_h"/>
                                          </p:val>
                                        </p:tav>
                                      </p:tavLst>
                                    </p:anim>
                                    <p:anim calcmode="lin" valueType="num">
                                      <p:cBhvr>
                                        <p:cTn id="53" dur="1000"/>
                                        <p:tgtEl>
                                          <p:spTgt spid="152592"/>
                                        </p:tgtEl>
                                        <p:attrNameLst>
                                          <p:attrName>ppt_x</p:attrName>
                                        </p:attrNameLst>
                                      </p:cBhvr>
                                      <p:tavLst>
                                        <p:tav tm="0">
                                          <p:val>
                                            <p:strVal val="ppt_x"/>
                                          </p:val>
                                        </p:tav>
                                        <p:tav tm="100000">
                                          <p:val>
                                            <p:strVal val="ppt_x-.2"/>
                                          </p:val>
                                        </p:tav>
                                      </p:tavLst>
                                    </p:anim>
                                    <p:anim calcmode="lin" valueType="num">
                                      <p:cBhvr>
                                        <p:cTn id="54" dur="1000"/>
                                        <p:tgtEl>
                                          <p:spTgt spid="152592"/>
                                        </p:tgtEl>
                                        <p:attrNameLst>
                                          <p:attrName>ppt_y</p:attrName>
                                        </p:attrNameLst>
                                      </p:cBhvr>
                                      <p:tavLst>
                                        <p:tav tm="0">
                                          <p:val>
                                            <p:strVal val="ppt_y"/>
                                          </p:val>
                                        </p:tav>
                                        <p:tav tm="100000">
                                          <p:val>
                                            <p:strVal val="ppt_y"/>
                                          </p:val>
                                        </p:tav>
                                      </p:tavLst>
                                    </p:anim>
                                    <p:animEffect transition="out" filter="fade">
                                      <p:cBhvr>
                                        <p:cTn id="55" dur="1000"/>
                                        <p:tgtEl>
                                          <p:spTgt spid="152592"/>
                                        </p:tgtEl>
                                      </p:cBhvr>
                                    </p:animEffect>
                                    <p:set>
                                      <p:cBhvr>
                                        <p:cTn id="56" dur="1" fill="hold">
                                          <p:stCondLst>
                                            <p:cond delay="999"/>
                                          </p:stCondLst>
                                        </p:cTn>
                                        <p:tgtEl>
                                          <p:spTgt spid="152592"/>
                                        </p:tgtEl>
                                        <p:attrNameLst>
                                          <p:attrName>style.visibility</p:attrName>
                                        </p:attrNameLst>
                                      </p:cBhvr>
                                      <p:to>
                                        <p:strVal val="hidden"/>
                                      </p:to>
                                    </p:set>
                                  </p:childTnLst>
                                </p:cTn>
                              </p:par>
                              <p:par>
                                <p:cTn id="57" presetID="54" presetClass="exit" presetSubtype="0" decel="100000" fill="hold" grpId="1" nodeType="withEffect">
                                  <p:stCondLst>
                                    <p:cond delay="0"/>
                                  </p:stCondLst>
                                  <p:childTnLst>
                                    <p:anim calcmode="lin" valueType="num">
                                      <p:cBhvr>
                                        <p:cTn id="58" dur="1000"/>
                                        <p:tgtEl>
                                          <p:spTgt spid="152587"/>
                                        </p:tgtEl>
                                        <p:attrNameLst>
                                          <p:attrName>ppt_w</p:attrName>
                                        </p:attrNameLst>
                                      </p:cBhvr>
                                      <p:tavLst>
                                        <p:tav tm="0">
                                          <p:val>
                                            <p:strVal val="ppt_w"/>
                                          </p:val>
                                        </p:tav>
                                        <p:tav tm="100000">
                                          <p:val>
                                            <p:strVal val="ppt_w*0.05"/>
                                          </p:val>
                                        </p:tav>
                                      </p:tavLst>
                                    </p:anim>
                                    <p:anim calcmode="lin" valueType="num">
                                      <p:cBhvr>
                                        <p:cTn id="59" dur="1000"/>
                                        <p:tgtEl>
                                          <p:spTgt spid="152587"/>
                                        </p:tgtEl>
                                        <p:attrNameLst>
                                          <p:attrName>ppt_h</p:attrName>
                                        </p:attrNameLst>
                                      </p:cBhvr>
                                      <p:tavLst>
                                        <p:tav tm="0">
                                          <p:val>
                                            <p:strVal val="ppt_h"/>
                                          </p:val>
                                        </p:tav>
                                        <p:tav tm="100000">
                                          <p:val>
                                            <p:strVal val="ppt_h"/>
                                          </p:val>
                                        </p:tav>
                                      </p:tavLst>
                                    </p:anim>
                                    <p:anim calcmode="lin" valueType="num">
                                      <p:cBhvr>
                                        <p:cTn id="60" dur="1000"/>
                                        <p:tgtEl>
                                          <p:spTgt spid="152587"/>
                                        </p:tgtEl>
                                        <p:attrNameLst>
                                          <p:attrName>ppt_x</p:attrName>
                                        </p:attrNameLst>
                                      </p:cBhvr>
                                      <p:tavLst>
                                        <p:tav tm="0">
                                          <p:val>
                                            <p:strVal val="ppt_x"/>
                                          </p:val>
                                        </p:tav>
                                        <p:tav tm="100000">
                                          <p:val>
                                            <p:strVal val="ppt_x-.2"/>
                                          </p:val>
                                        </p:tav>
                                      </p:tavLst>
                                    </p:anim>
                                    <p:anim calcmode="lin" valueType="num">
                                      <p:cBhvr>
                                        <p:cTn id="61" dur="1000"/>
                                        <p:tgtEl>
                                          <p:spTgt spid="152587"/>
                                        </p:tgtEl>
                                        <p:attrNameLst>
                                          <p:attrName>ppt_y</p:attrName>
                                        </p:attrNameLst>
                                      </p:cBhvr>
                                      <p:tavLst>
                                        <p:tav tm="0">
                                          <p:val>
                                            <p:strVal val="ppt_y"/>
                                          </p:val>
                                        </p:tav>
                                        <p:tav tm="100000">
                                          <p:val>
                                            <p:strVal val="ppt_y"/>
                                          </p:val>
                                        </p:tav>
                                      </p:tavLst>
                                    </p:anim>
                                    <p:animEffect transition="out" filter="fade">
                                      <p:cBhvr>
                                        <p:cTn id="62" dur="1000"/>
                                        <p:tgtEl>
                                          <p:spTgt spid="152587"/>
                                        </p:tgtEl>
                                      </p:cBhvr>
                                    </p:animEffect>
                                    <p:set>
                                      <p:cBhvr>
                                        <p:cTn id="63" dur="1" fill="hold">
                                          <p:stCondLst>
                                            <p:cond delay="999"/>
                                          </p:stCondLst>
                                        </p:cTn>
                                        <p:tgtEl>
                                          <p:spTgt spid="152587"/>
                                        </p:tgtEl>
                                        <p:attrNameLst>
                                          <p:attrName>style.visibility</p:attrName>
                                        </p:attrNameLst>
                                      </p:cBhvr>
                                      <p:to>
                                        <p:strVal val="hidden"/>
                                      </p:to>
                                    </p:set>
                                  </p:childTnLst>
                                </p:cTn>
                              </p:par>
                            </p:childTnLst>
                          </p:cTn>
                        </p:par>
                        <p:par>
                          <p:cTn id="64" fill="hold">
                            <p:stCondLst>
                              <p:cond delay="2000"/>
                            </p:stCondLst>
                            <p:childTnLst>
                              <p:par>
                                <p:cTn id="65" presetID="26" presetClass="emph" presetSubtype="0" fill="hold" grpId="0" nodeType="afterEffect">
                                  <p:stCondLst>
                                    <p:cond delay="0"/>
                                  </p:stCondLst>
                                  <p:childTnLst>
                                    <p:animEffect transition="out" filter="fade">
                                      <p:cBhvr>
                                        <p:cTn id="66" dur="2000" tmFilter="0, 0; .2, .5; .8, .5; 1, 0"/>
                                        <p:tgtEl>
                                          <p:spTgt spid="152591"/>
                                        </p:tgtEl>
                                      </p:cBhvr>
                                    </p:animEffect>
                                    <p:animScale>
                                      <p:cBhvr>
                                        <p:cTn id="67" dur="1000" autoRev="1" fill="hold"/>
                                        <p:tgtEl>
                                          <p:spTgt spid="1525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87" grpId="0" animBg="1"/>
      <p:bldP spid="152587" grpId="1" animBg="1"/>
      <p:bldP spid="152588" grpId="0" animBg="1"/>
      <p:bldP spid="152589" grpId="0" animBg="1"/>
      <p:bldP spid="152590" grpId="0" animBg="1"/>
      <p:bldP spid="152591" grpId="0" animBg="1"/>
      <p:bldP spid="152592" grpId="0" animBg="1"/>
      <p:bldP spid="152592" grpId="1" animBg="1"/>
      <p:bldP spid="152593" grpId="0" animBg="1"/>
      <p:bldP spid="152593" grpId="1"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2038</TotalTime>
  <Words>2592</Words>
  <Application>Microsoft Office PowerPoint</Application>
  <PresentationFormat>Экран (4:3)</PresentationFormat>
  <Paragraphs>307</Paragraphs>
  <Slides>31</Slides>
  <Notes>31</Notes>
  <HiddenSlides>0</HiddenSlides>
  <MMClips>0</MMClips>
  <ScaleCrop>false</ScaleCrop>
  <HeadingPairs>
    <vt:vector size="10" baseType="variant">
      <vt:variant>
        <vt:lpstr>Использованные шрифты</vt:lpstr>
      </vt:variant>
      <vt:variant>
        <vt:i4>7</vt:i4>
      </vt:variant>
      <vt:variant>
        <vt:lpstr>Тема</vt:lpstr>
      </vt:variant>
      <vt:variant>
        <vt:i4>1</vt:i4>
      </vt:variant>
      <vt:variant>
        <vt:lpstr>Связи</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41" baseType="lpstr">
      <vt:lpstr>Arial</vt:lpstr>
      <vt:lpstr>Century Gothic</vt:lpstr>
      <vt:lpstr>Franklin Gothic Heavy</vt:lpstr>
      <vt:lpstr>Times New Roman</vt:lpstr>
      <vt:lpstr>Arial Black</vt:lpstr>
      <vt:lpstr>Wingdings</vt:lpstr>
      <vt:lpstr>Franklin Gothic Demi</vt:lpstr>
      <vt:lpstr>Оформление по умолчанию</vt:lpstr>
      <vt:lpstr>C:\Users\admin\AppData\Local\Opera\Opera\temporary_downloads\Хвойка.doc</vt:lpstr>
      <vt:lpstr>Диаграмма</vt:lpstr>
      <vt:lpstr>Слайд 1</vt:lpstr>
      <vt:lpstr>Слайд 2</vt:lpstr>
      <vt:lpstr>Трипілля </vt:lpstr>
      <vt:lpstr>Серпень 2003,  с.Тальянки, Черкащина</vt:lpstr>
      <vt:lpstr>Вікентій Хвойка</vt:lpstr>
      <vt:lpstr>Вікентій Хвойка</vt:lpstr>
      <vt:lpstr>Час існування</vt:lpstr>
      <vt:lpstr>Територія поширення</vt:lpstr>
      <vt:lpstr>Дискусія про походження трипільської культури </vt:lpstr>
      <vt:lpstr>Трипільські поселення.  Ранній етап (4000—3600 рр. до н. е.)</vt:lpstr>
      <vt:lpstr>Трипільські поселення. Середній етап (3600—3150 рр. до н. е.)</vt:lpstr>
      <vt:lpstr>Трипільські поселення.  Пізній етап (3150—2350 рр. до н. е.)</vt:lpstr>
      <vt:lpstr>Трипільські протоміста</vt:lpstr>
      <vt:lpstr>Трипільське житло </vt:lpstr>
      <vt:lpstr>Трипільське житло </vt:lpstr>
      <vt:lpstr>Макет житла трипільської культури раннього періоду</vt:lpstr>
      <vt:lpstr>Слайд 17</vt:lpstr>
      <vt:lpstr>Рільництво у трипільців </vt:lpstr>
      <vt:lpstr>Рільництво у трипільців </vt:lpstr>
      <vt:lpstr>Ремесла </vt:lpstr>
      <vt:lpstr>Гончарство </vt:lpstr>
      <vt:lpstr>Вироби  трипільських гончарів </vt:lpstr>
      <vt:lpstr>“Культура  мальованої кераміки”</vt:lpstr>
      <vt:lpstr>Прядіння й ткацтво</vt:lpstr>
      <vt:lpstr>Вбрання племен трипільської культури </vt:lpstr>
      <vt:lpstr>Вбрання племен трипільської культури</vt:lpstr>
      <vt:lpstr>Духовний світ трипільців </vt:lpstr>
      <vt:lpstr>"Колом, колом  Сонце вгору йде" </vt:lpstr>
      <vt:lpstr>Духовний світ трипільців </vt:lpstr>
      <vt:lpstr>Слайд 30</vt:lpstr>
      <vt:lpstr>Словник </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Трипільська археологічна культура</dc:title>
  <dc:creator>Nail</dc:creator>
  <cp:lastModifiedBy>XTreme</cp:lastModifiedBy>
  <cp:revision>79</cp:revision>
  <dcterms:created xsi:type="dcterms:W3CDTF">2006-07-14T14:48:30Z</dcterms:created>
  <dcterms:modified xsi:type="dcterms:W3CDTF">2011-06-12T09:30:19Z</dcterms:modified>
</cp:coreProperties>
</file>