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8E1EA3-9467-4793-84BD-4D3A20738BF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29C794-F952-41C2-8FB0-EB40B7F3F4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057400"/>
          </a:xfrm>
        </p:spPr>
        <p:txBody>
          <a:bodyPr>
            <a:normAutofit/>
          </a:bodyPr>
          <a:lstStyle/>
          <a:p>
            <a:r>
              <a:rPr lang="uk-UA" dirty="0" smtClean="0"/>
              <a:t>Роки брежнєвського </a:t>
            </a:r>
            <a:r>
              <a:rPr lang="uk-UA" dirty="0" err="1" smtClean="0"/>
              <a:t>“застою”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1371600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Презентацію підготувала</a:t>
            </a:r>
          </a:p>
          <a:p>
            <a:r>
              <a:rPr lang="uk-UA" dirty="0" smtClean="0"/>
              <a:t>Учениця 11 </a:t>
            </a:r>
            <a:r>
              <a:rPr lang="uk-UA" smtClean="0"/>
              <a:t>класу </a:t>
            </a:r>
            <a:endParaRPr lang="uk-UA" smtClean="0"/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Прихід до влади М.Горбачова. </a:t>
            </a:r>
            <a:r>
              <a:rPr lang="uk-UA" dirty="0" err="1" smtClean="0"/>
              <a:t>“Перебудова”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 березні 1985 р. після смерті К. У. </a:t>
            </a:r>
            <a:r>
              <a:rPr lang="uk-UA" dirty="0" err="1" smtClean="0"/>
              <a:t>Черненка</a:t>
            </a:r>
            <a:r>
              <a:rPr lang="uk-UA" dirty="0" smtClean="0"/>
              <a:t> на пост Генерального секретаря ЦК КПРС був обраний Михайло Горбачов. Його обрання стало свідченням бажання частини партійного апарату суттєво змінити радянську систему.</a:t>
            </a:r>
            <a:endParaRPr lang="uk-UA" dirty="0"/>
          </a:p>
        </p:txBody>
      </p:sp>
      <p:pic>
        <p:nvPicPr>
          <p:cNvPr id="1026" name="Picture 2" descr="Файл:Gorbachev (cropp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2786082" cy="31761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Михайло Сергійович Горбачов — Генеральний секретар ЦК КПРС в1985–1991 роках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uk-UA" dirty="0" smtClean="0"/>
              <a:t>Причини Перебудови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Стагнація в економіці, наростання науково-технічного відставання від Заходу, провали в соціальній сфері.</a:t>
            </a:r>
          </a:p>
          <a:p>
            <a:r>
              <a:rPr lang="uk-UA" sz="2800" dirty="0" smtClean="0"/>
              <a:t>Політична криза, яка виразилася у розкладанні керівництва, в його нездатності забезпечити економічний прогрес.</a:t>
            </a:r>
          </a:p>
          <a:p>
            <a:r>
              <a:rPr lang="uk-UA" sz="2800" dirty="0" smtClean="0"/>
              <a:t>Апатія та негативні явища в духовній сфері суспільства.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uk-UA" b="1" dirty="0" smtClean="0"/>
              <a:t>Антиалкогольна кампанія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3971924" cy="49292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Одним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перебудови</a:t>
            </a:r>
            <a:r>
              <a:rPr lang="ru-RU" dirty="0" smtClean="0"/>
              <a:t> стала так звана «</a:t>
            </a:r>
            <a:r>
              <a:rPr lang="ru-RU" dirty="0" err="1" smtClean="0"/>
              <a:t>антиалкогольна</a:t>
            </a:r>
            <a:r>
              <a:rPr lang="ru-RU" dirty="0" smtClean="0"/>
              <a:t> </a:t>
            </a:r>
            <a:r>
              <a:rPr lang="ru-RU" dirty="0" err="1" smtClean="0"/>
              <a:t>кампанія</a:t>
            </a:r>
            <a:r>
              <a:rPr lang="ru-RU" dirty="0" smtClean="0"/>
              <a:t>». У </a:t>
            </a:r>
            <a:r>
              <a:rPr lang="ru-RU" dirty="0" err="1" smtClean="0"/>
              <a:t>травні</a:t>
            </a:r>
            <a:r>
              <a:rPr lang="ru-RU" dirty="0" smtClean="0"/>
              <a:t> 1985року </a:t>
            </a:r>
            <a:r>
              <a:rPr lang="ru-RU" dirty="0" err="1" smtClean="0"/>
              <a:t>вийшла</a:t>
            </a:r>
            <a:r>
              <a:rPr lang="ru-RU" dirty="0" smtClean="0"/>
              <a:t> постанова Центрального </a:t>
            </a:r>
            <a:r>
              <a:rPr lang="ru-RU" dirty="0" err="1" smtClean="0"/>
              <a:t>комітету</a:t>
            </a:r>
            <a:r>
              <a:rPr lang="ru-RU" dirty="0" smtClean="0"/>
              <a:t> КПРС про заходи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пияцтва</a:t>
            </a:r>
            <a:r>
              <a:rPr lang="ru-RU" dirty="0" smtClean="0"/>
              <a:t> та </a:t>
            </a:r>
            <a:r>
              <a:rPr lang="ru-RU" dirty="0" err="1" smtClean="0"/>
              <a:t>алкоголізму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пияцтво</a:t>
            </a:r>
            <a:r>
              <a:rPr lang="ru-RU" dirty="0" smtClean="0"/>
              <a:t> </a:t>
            </a:r>
            <a:r>
              <a:rPr lang="ru-RU" dirty="0" err="1" smtClean="0"/>
              <a:t>називалося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 </a:t>
            </a:r>
            <a:r>
              <a:rPr lang="ru-RU" dirty="0" err="1" smtClean="0"/>
              <a:t>соціальним</a:t>
            </a:r>
            <a:r>
              <a:rPr lang="ru-RU" dirty="0" smtClean="0"/>
              <a:t> злом,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причиною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проблем. </a:t>
            </a:r>
            <a:endParaRPr lang="ru-RU" dirty="0"/>
          </a:p>
        </p:txBody>
      </p:sp>
      <p:pic>
        <p:nvPicPr>
          <p:cNvPr id="23554" name="Picture 2" descr="Файл:USSR stamp Trezvost1 1985 5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58380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Чорнобильська катастрофа (26 квітня 1986)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70823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Ситуацію в країні збурила також Чорнобильська катастрофа, що сталася 26 квітня 1986, коли вибухнув один з реакторів Чорнобильської атомної електростанції. Тисячі квадратних кілометрів території Білорусі, України і РРФСР виявилися зараженими. На ліквідацію наслідків цієї аварії державі довелося витратити десятки мільярдів рублів.</a:t>
            </a:r>
            <a:r>
              <a:rPr lang="ru-RU" dirty="0" smtClean="0"/>
              <a:t> </a:t>
            </a:r>
            <a:endParaRPr lang="uk-UA" dirty="0"/>
          </a:p>
        </p:txBody>
      </p:sp>
      <p:pic>
        <p:nvPicPr>
          <p:cNvPr id="25602" name="Picture 2" descr="Файл:Chernobyl Nuclear Power 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4709022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4786322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Чорнобильська</a:t>
            </a:r>
            <a:r>
              <a:rPr lang="ru-RU" sz="2800" dirty="0" smtClean="0"/>
              <a:t> АЕС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42900" cy="14935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Початок </a:t>
            </a:r>
            <a:r>
              <a:rPr lang="uk-UA" dirty="0" err="1" smtClean="0"/>
              <a:t>“застою”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935480"/>
            <a:ext cx="6115064" cy="438912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У жовтні 1964 р. на пленумі ЦК КПРС першим секретарем ЦК КПРС обрали Леоніда Брежнєва.</a:t>
            </a:r>
          </a:p>
          <a:p>
            <a:r>
              <a:rPr lang="uk-UA" dirty="0" smtClean="0"/>
              <a:t>"Ера" Л. Брежнєва стала періодом застою, остаточного загнивання командно-адміністративної системи сталінського зразка. Хрущовські реформи були скасовані. З вересня 1965 р. децентралізовану систему управління (раднаргоспи), яка не виправдала себе, змінила випробувана — централізована. </a:t>
            </a:r>
            <a:endParaRPr lang="uk-UA" dirty="0"/>
          </a:p>
        </p:txBody>
      </p:sp>
      <p:pic>
        <p:nvPicPr>
          <p:cNvPr id="30722" name="Picture 2" descr="Л. Брежнєв – генеральний секретар ЦК КПР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2668624" cy="2174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500570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Л. Брежнєв – генеральний секретар ЦК КПРС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Біографія Брежнєва Леоніда Ілліча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робітника-металурга</a:t>
            </a:r>
            <a:r>
              <a:rPr lang="ru-RU" dirty="0" smtClean="0"/>
              <a:t>. У 1915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прийнятий</a:t>
            </a:r>
            <a:r>
              <a:rPr lang="ru-RU" dirty="0" smtClean="0"/>
              <a:t> в </a:t>
            </a:r>
            <a:r>
              <a:rPr lang="ru-RU" dirty="0" err="1" smtClean="0"/>
              <a:t>класичну</a:t>
            </a:r>
            <a:r>
              <a:rPr lang="ru-RU" dirty="0" smtClean="0"/>
              <a:t> </a:t>
            </a:r>
            <a:r>
              <a:rPr lang="ru-RU" dirty="0" err="1" smtClean="0"/>
              <a:t>гімназію</a:t>
            </a:r>
            <a:r>
              <a:rPr lang="ru-RU" dirty="0" smtClean="0"/>
              <a:t> м. </a:t>
            </a:r>
            <a:r>
              <a:rPr lang="ru-RU" dirty="0" err="1" smtClean="0"/>
              <a:t>Кам'янське</a:t>
            </a:r>
            <a:r>
              <a:rPr lang="ru-RU" dirty="0" smtClean="0"/>
              <a:t>, яку </a:t>
            </a:r>
            <a:r>
              <a:rPr lang="ru-RU" dirty="0" err="1" smtClean="0"/>
              <a:t>закінчив</a:t>
            </a:r>
            <a:r>
              <a:rPr lang="ru-RU" dirty="0" smtClean="0"/>
              <a:t> у 1921 </a:t>
            </a:r>
            <a:r>
              <a:rPr lang="ru-RU" dirty="0" err="1" smtClean="0"/>
              <a:t>році</a:t>
            </a:r>
            <a:r>
              <a:rPr lang="ru-RU" dirty="0" smtClean="0"/>
              <a:t>. 1923 року вступив до </a:t>
            </a:r>
            <a:r>
              <a:rPr lang="ru-RU" dirty="0" err="1" smtClean="0"/>
              <a:t>Курського</a:t>
            </a:r>
            <a:r>
              <a:rPr lang="ru-RU" dirty="0" smtClean="0"/>
              <a:t> </a:t>
            </a:r>
            <a:r>
              <a:rPr lang="ru-RU" dirty="0" err="1" smtClean="0"/>
              <a:t>землевпорядного-меліоративного</a:t>
            </a:r>
            <a:r>
              <a:rPr lang="ru-RU" dirty="0" smtClean="0"/>
              <a:t> </a:t>
            </a:r>
            <a:r>
              <a:rPr lang="ru-RU" dirty="0" err="1" smtClean="0"/>
              <a:t>технікуму</a:t>
            </a:r>
            <a:r>
              <a:rPr lang="ru-RU" dirty="0" smtClean="0"/>
              <a:t> та вступив до лав комсомолу.</a:t>
            </a:r>
          </a:p>
          <a:p>
            <a:r>
              <a:rPr lang="ru-RU" dirty="0" smtClean="0"/>
              <a:t>1927 року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Курський</a:t>
            </a:r>
            <a:r>
              <a:rPr lang="ru-RU" dirty="0" smtClean="0"/>
              <a:t> </a:t>
            </a:r>
            <a:r>
              <a:rPr lang="ru-RU" dirty="0" err="1" smtClean="0"/>
              <a:t>землевпорядно-меліоративний</a:t>
            </a:r>
            <a:r>
              <a:rPr lang="ru-RU" dirty="0" smtClean="0"/>
              <a:t> </a:t>
            </a:r>
            <a:r>
              <a:rPr lang="ru-RU" dirty="0" err="1" smtClean="0"/>
              <a:t>технікум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почав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землевпорядником</a:t>
            </a:r>
            <a:r>
              <a:rPr lang="ru-RU" dirty="0" smtClean="0"/>
              <a:t> в </a:t>
            </a:r>
            <a:r>
              <a:rPr lang="ru-RU" dirty="0" err="1" smtClean="0"/>
              <a:t>Кохановському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Оршанського</a:t>
            </a:r>
            <a:r>
              <a:rPr lang="ru-RU" dirty="0" smtClean="0"/>
              <a:t> округу </a:t>
            </a:r>
            <a:r>
              <a:rPr lang="ru-RU" dirty="0" err="1" smtClean="0"/>
              <a:t>Білоруської</a:t>
            </a:r>
            <a:r>
              <a:rPr lang="ru-RU" dirty="0" smtClean="0"/>
              <a:t> РСР.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500042"/>
            <a:ext cx="8229600" cy="2040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1928 року </a:t>
            </a:r>
            <a:r>
              <a:rPr lang="ru-RU" dirty="0" err="1" smtClean="0"/>
              <a:t>Леонід</a:t>
            </a:r>
            <a:r>
              <a:rPr lang="ru-RU" dirty="0" smtClean="0"/>
              <a:t> </a:t>
            </a:r>
            <a:r>
              <a:rPr lang="ru-RU" dirty="0" err="1" smtClean="0"/>
              <a:t>Ілліч</a:t>
            </a:r>
            <a:r>
              <a:rPr lang="ru-RU" dirty="0" smtClean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Вікторією</a:t>
            </a:r>
            <a:r>
              <a:rPr lang="ru-RU" dirty="0" smtClean="0"/>
              <a:t> </a:t>
            </a:r>
            <a:r>
              <a:rPr lang="ru-RU" dirty="0" err="1" smtClean="0"/>
              <a:t>Петрівною</a:t>
            </a:r>
            <a:r>
              <a:rPr lang="ru-RU" dirty="0" smtClean="0"/>
              <a:t> </a:t>
            </a:r>
            <a:r>
              <a:rPr lang="ru-RU" dirty="0" err="1" smtClean="0"/>
              <a:t>Денисовою</a:t>
            </a:r>
            <a:r>
              <a:rPr lang="ru-RU" dirty="0" smtClean="0"/>
              <a:t>. Вона </a:t>
            </a:r>
            <a:r>
              <a:rPr lang="ru-RU" dirty="0" err="1" smtClean="0"/>
              <a:t>була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молодшою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навчалася</a:t>
            </a:r>
            <a:r>
              <a:rPr lang="ru-RU" dirty="0" smtClean="0"/>
              <a:t> в </a:t>
            </a:r>
            <a:r>
              <a:rPr lang="ru-RU" dirty="0" err="1" smtClean="0"/>
              <a:t>Курському</a:t>
            </a:r>
            <a:r>
              <a:rPr lang="ru-RU" dirty="0" smtClean="0"/>
              <a:t> </a:t>
            </a:r>
            <a:r>
              <a:rPr lang="ru-RU" dirty="0" err="1" smtClean="0"/>
              <a:t>медичному</a:t>
            </a:r>
            <a:r>
              <a:rPr lang="ru-RU" dirty="0" smtClean="0"/>
              <a:t> </a:t>
            </a:r>
            <a:r>
              <a:rPr lang="ru-RU" dirty="0" err="1" smtClean="0"/>
              <a:t>технікумі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в </a:t>
            </a:r>
            <a:r>
              <a:rPr lang="ru-RU" dirty="0" err="1" smtClean="0"/>
              <a:t>Курській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 та </a:t>
            </a:r>
            <a:r>
              <a:rPr lang="ru-RU" dirty="0" err="1" smtClean="0"/>
              <a:t>Білорусії</a:t>
            </a:r>
            <a:r>
              <a:rPr lang="ru-RU" dirty="0" smtClean="0"/>
              <a:t> </a:t>
            </a:r>
            <a:r>
              <a:rPr lang="ru-RU" dirty="0" err="1" smtClean="0"/>
              <a:t>Брежнєва</a:t>
            </a:r>
            <a:r>
              <a:rPr lang="ru-RU" dirty="0" smtClean="0"/>
              <a:t> направили на Урал (</a:t>
            </a:r>
            <a:r>
              <a:rPr lang="ru-RU" dirty="0" err="1" smtClean="0"/>
              <a:t>Свердловськ</a:t>
            </a:r>
            <a:r>
              <a:rPr lang="ru-RU" dirty="0" smtClean="0"/>
              <a:t>) на посаду </a:t>
            </a:r>
            <a:r>
              <a:rPr lang="ru-RU" dirty="0" err="1" smtClean="0"/>
              <a:t>завідувача</a:t>
            </a:r>
            <a:r>
              <a:rPr lang="ru-RU" dirty="0" smtClean="0"/>
              <a:t> районного земельного </a:t>
            </a:r>
            <a:r>
              <a:rPr lang="ru-RU" dirty="0" err="1" smtClean="0"/>
              <a:t>відділу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1935 — </a:t>
            </a:r>
            <a:r>
              <a:rPr lang="ru-RU" dirty="0" err="1" smtClean="0"/>
              <a:t>закінчив</a:t>
            </a:r>
            <a:r>
              <a:rPr lang="ru-RU" dirty="0" smtClean="0"/>
              <a:t> </a:t>
            </a:r>
            <a:r>
              <a:rPr lang="ru-RU" dirty="0" err="1" smtClean="0"/>
              <a:t>Дніпродзержинський</a:t>
            </a:r>
            <a:r>
              <a:rPr lang="ru-RU" dirty="0" smtClean="0"/>
              <a:t> </a:t>
            </a:r>
            <a:r>
              <a:rPr lang="ru-RU" dirty="0" err="1" smtClean="0"/>
              <a:t>металургійний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 1935-1936 роках служив в </a:t>
            </a:r>
            <a:r>
              <a:rPr lang="ru-RU" dirty="0" err="1" smtClean="0"/>
              <a:t>армії</a:t>
            </a:r>
            <a:r>
              <a:rPr lang="ru-RU" dirty="0" smtClean="0"/>
              <a:t>: курсант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політрук</a:t>
            </a:r>
            <a:r>
              <a:rPr lang="ru-RU" dirty="0" smtClean="0"/>
              <a:t> </a:t>
            </a:r>
            <a:r>
              <a:rPr lang="ru-RU" dirty="0" err="1" smtClean="0"/>
              <a:t>танкової</a:t>
            </a:r>
            <a:r>
              <a:rPr lang="ru-RU" dirty="0" smtClean="0"/>
              <a:t> </a:t>
            </a:r>
            <a:r>
              <a:rPr lang="ru-RU" dirty="0" err="1" smtClean="0"/>
              <a:t>роти</a:t>
            </a:r>
            <a:r>
              <a:rPr lang="ru-RU" dirty="0" smtClean="0"/>
              <a:t> в </a:t>
            </a:r>
            <a:r>
              <a:rPr lang="ru-RU" dirty="0" err="1" smtClean="0"/>
              <a:t>Забайкаллі</a:t>
            </a:r>
            <a:r>
              <a:rPr lang="ru-RU" dirty="0" smtClean="0"/>
              <a:t>.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моторизації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механізації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, за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присвоєно</a:t>
            </a:r>
            <a:r>
              <a:rPr lang="ru-RU" dirty="0" smtClean="0"/>
              <a:t> перше </a:t>
            </a:r>
            <a:r>
              <a:rPr lang="ru-RU" dirty="0" err="1" smtClean="0"/>
              <a:t>офіцерське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- лейтенант.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Бригадний</a:t>
            </a:r>
            <a:r>
              <a:rPr lang="ru-RU" dirty="0" smtClean="0"/>
              <a:t> </a:t>
            </a:r>
            <a:r>
              <a:rPr lang="ru-RU" dirty="0" err="1" smtClean="0"/>
              <a:t>комісар</a:t>
            </a:r>
            <a:r>
              <a:rPr lang="ru-RU" dirty="0" smtClean="0"/>
              <a:t> </a:t>
            </a:r>
            <a:r>
              <a:rPr lang="ru-RU" dirty="0" err="1" smtClean="0"/>
              <a:t>Брежнєв</a:t>
            </a:r>
            <a:r>
              <a:rPr lang="ru-RU" dirty="0" smtClean="0"/>
              <a:t> (</a:t>
            </a:r>
            <a:r>
              <a:rPr lang="ru-RU" dirty="0" err="1" smtClean="0"/>
              <a:t>крайній</a:t>
            </a:r>
            <a:r>
              <a:rPr lang="ru-RU" dirty="0" smtClean="0"/>
              <a:t> </a:t>
            </a:r>
            <a:r>
              <a:rPr lang="ru-RU" dirty="0" err="1" smtClean="0"/>
              <a:t>праворуч</a:t>
            </a:r>
            <a:r>
              <a:rPr lang="ru-RU" dirty="0" smtClean="0"/>
              <a:t>) у 1942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Файл:Brezhnev 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6715172" cy="4482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З </a:t>
            </a:r>
            <a:r>
              <a:rPr lang="ru-RU" dirty="0" err="1" smtClean="0"/>
              <a:t>Річардом</a:t>
            </a:r>
            <a:r>
              <a:rPr lang="ru-RU" dirty="0" smtClean="0"/>
              <a:t> </a:t>
            </a:r>
            <a:r>
              <a:rPr lang="ru-RU" dirty="0" err="1" smtClean="0"/>
              <a:t>Ніксоном</a:t>
            </a:r>
            <a:r>
              <a:rPr lang="ru-RU" dirty="0" smtClean="0"/>
              <a:t>, 1973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айл:Leonid Brezhnev and Richard Nixon talks in 19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620000" cy="51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400552" cy="1489922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Леонід</a:t>
            </a:r>
            <a:r>
              <a:rPr lang="ru-RU" sz="3600" dirty="0" smtClean="0"/>
              <a:t> </a:t>
            </a:r>
            <a:r>
              <a:rPr lang="ru-RU" sz="3600" dirty="0" err="1" smtClean="0"/>
              <a:t>Ілліч</a:t>
            </a:r>
            <a:r>
              <a:rPr lang="ru-RU" sz="3600" dirty="0" smtClean="0"/>
              <a:t> </a:t>
            </a:r>
            <a:r>
              <a:rPr lang="ru-RU" sz="3600" dirty="0" err="1" smtClean="0"/>
              <a:t>Брежнєв</a:t>
            </a:r>
            <a:r>
              <a:rPr lang="ru-RU" sz="3600" dirty="0" smtClean="0"/>
              <a:t> у 1974 </a:t>
            </a:r>
            <a:r>
              <a:rPr lang="ru-RU" sz="3600" dirty="0" err="1" smtClean="0"/>
              <a:t>році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85860"/>
            <a:ext cx="4614866" cy="5357850"/>
          </a:xfrm>
        </p:spPr>
        <p:txBody>
          <a:bodyPr>
            <a:normAutofit fontScale="47500" lnSpcReduction="20000"/>
          </a:bodyPr>
          <a:lstStyle/>
          <a:p>
            <a:r>
              <a:rPr lang="uk-UA" sz="2900" dirty="0" smtClean="0"/>
              <a:t>Чотириразовий Герой Радянського Союзу,</a:t>
            </a:r>
          </a:p>
          <a:p>
            <a:r>
              <a:rPr lang="uk-UA" sz="2900" dirty="0" smtClean="0"/>
              <a:t>Герой Соціалістичної Праці,</a:t>
            </a:r>
          </a:p>
          <a:p>
            <a:r>
              <a:rPr lang="uk-UA" sz="2900" dirty="0" smtClean="0"/>
              <a:t>Два ордени ордена Жовтневої Революції,</a:t>
            </a:r>
          </a:p>
          <a:p>
            <a:r>
              <a:rPr lang="uk-UA" sz="2900" dirty="0" smtClean="0"/>
              <a:t>Вісім орденів Леніна</a:t>
            </a:r>
          </a:p>
          <a:p>
            <a:r>
              <a:rPr lang="uk-UA" sz="2900" dirty="0" smtClean="0"/>
              <a:t>Два ордени Червоного Знамені</a:t>
            </a:r>
          </a:p>
          <a:p>
            <a:r>
              <a:rPr lang="uk-UA" sz="2900" dirty="0" smtClean="0"/>
              <a:t>Орден Червоної Зірки</a:t>
            </a:r>
          </a:p>
          <a:p>
            <a:r>
              <a:rPr lang="uk-UA" sz="2900" dirty="0" smtClean="0"/>
              <a:t>Орден Богдана Хмельницького 2-го ступеня</a:t>
            </a:r>
          </a:p>
          <a:p>
            <a:r>
              <a:rPr lang="uk-UA" sz="2900" dirty="0" smtClean="0"/>
              <a:t>Орден Вітчизняної Війни 1-го ступеня</a:t>
            </a:r>
          </a:p>
          <a:p>
            <a:r>
              <a:rPr lang="uk-UA" sz="2900" dirty="0" smtClean="0"/>
              <a:t>Медаль "За бойові заслуги"</a:t>
            </a:r>
          </a:p>
          <a:p>
            <a:r>
              <a:rPr lang="uk-UA" sz="2900" dirty="0" smtClean="0"/>
              <a:t>Медаль "За оборону Одеси"</a:t>
            </a:r>
          </a:p>
          <a:p>
            <a:r>
              <a:rPr lang="uk-UA" sz="2900" dirty="0" smtClean="0"/>
              <a:t>Медаль «За Оборону Кавказу»</a:t>
            </a:r>
          </a:p>
          <a:p>
            <a:r>
              <a:rPr lang="uk-UA" sz="2900" dirty="0" smtClean="0"/>
              <a:t>Медаль «За визволення Варшави»</a:t>
            </a:r>
          </a:p>
          <a:p>
            <a:r>
              <a:rPr lang="uk-UA" sz="2900" dirty="0" smtClean="0"/>
              <a:t>Медаль «За доблесну працю у Великій Вітчизняній війні 1941–1945 рр..»</a:t>
            </a:r>
          </a:p>
          <a:p>
            <a:r>
              <a:rPr lang="uk-UA" sz="2900" dirty="0" smtClean="0"/>
              <a:t>Медаль «За Перемогу над Німеччиною у Великій Вітчизняній війні 1941–1945 рр..»</a:t>
            </a:r>
          </a:p>
          <a:p>
            <a:r>
              <a:rPr lang="uk-UA" sz="2900" dirty="0" smtClean="0"/>
              <a:t>Медаль «За відновлення підприємств чорної металургії півдня»</a:t>
            </a:r>
          </a:p>
          <a:p>
            <a:r>
              <a:rPr lang="uk-UA" sz="2900" dirty="0" smtClean="0"/>
              <a:t>Медаль «За освоєння цілинних земель»</a:t>
            </a:r>
          </a:p>
          <a:p>
            <a:r>
              <a:rPr lang="uk-UA" sz="2900" dirty="0" smtClean="0"/>
              <a:t>Медаль «В пам'ять 250-річчя Ленінграда»</a:t>
            </a:r>
          </a:p>
          <a:p>
            <a:r>
              <a:rPr lang="uk-UA" sz="2900" dirty="0" smtClean="0"/>
              <a:t>Медаль лауреата всесоюзної Ленінської премії (20.04.1979)</a:t>
            </a:r>
          </a:p>
          <a:p>
            <a:r>
              <a:rPr lang="uk-UA" sz="2900" dirty="0" smtClean="0"/>
              <a:t>Почесна зброя — іменний маузер 1943</a:t>
            </a:r>
          </a:p>
          <a:p>
            <a:r>
              <a:rPr lang="uk-UA" sz="2900" dirty="0" smtClean="0"/>
              <a:t>Почесна зброя — іменна шашка із золотим зображенням Державного герба СРСР (18.12.1976)</a:t>
            </a:r>
          </a:p>
          <a:p>
            <a:endParaRPr lang="ru-RU" dirty="0"/>
          </a:p>
        </p:txBody>
      </p:sp>
      <p:pic>
        <p:nvPicPr>
          <p:cNvPr id="35842" name="Picture 2" descr="Файл:Leonid Brezhnev 1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2857520" cy="44690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714356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Нагороди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Дисидентський рух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60 – 70-х роках </a:t>
            </a:r>
            <a:r>
              <a:rPr lang="uk-UA" dirty="0" err="1" smtClean="0"/>
              <a:t>ХХст</a:t>
            </a:r>
            <a:r>
              <a:rPr lang="uk-UA" dirty="0" smtClean="0"/>
              <a:t>. Виникла нова форма протесту – </a:t>
            </a:r>
            <a:r>
              <a:rPr lang="uk-UA" dirty="0" err="1" smtClean="0"/>
              <a:t>дисидентство</a:t>
            </a:r>
            <a:r>
              <a:rPr lang="uk-UA" dirty="0" smtClean="0"/>
              <a:t>, яке за своєю природою було духовним, інтелектуальним і моральним спротивом закостенілості радянської системи. Найактивнішими учасниками дисидентського руху були творча інтелігенція, духовенство та віруючі, представники різних національностей. </a:t>
            </a:r>
            <a:r>
              <a:rPr lang="uk-UA" dirty="0" err="1" smtClean="0"/>
              <a:t>Дисиденство</a:t>
            </a:r>
            <a:r>
              <a:rPr lang="uk-UA" dirty="0" smtClean="0"/>
              <a:t> як соціальний рух мало дві течії – помірковану ті радикальну.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Учені визначають такі етапи дисидентського руху в СРСР: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lnSpcReduction="10000"/>
          </a:bodyPr>
          <a:lstStyle/>
          <a:p>
            <a:r>
              <a:rPr lang="uk-UA" i="1" dirty="0" smtClean="0"/>
              <a:t>1961 – 1968 рр. </a:t>
            </a:r>
            <a:r>
              <a:rPr lang="uk-UA" dirty="0" smtClean="0"/>
              <a:t>Ознакою цього етапу було написання листів лідеру країни з підписами видатних діячів науки, культури. За різними даними, до їх числа належали 700 осіб. Формою поширення дисидентських ідей на той час став </a:t>
            </a:r>
            <a:r>
              <a:rPr lang="uk-UA" dirty="0" err="1" smtClean="0"/>
              <a:t>“самвидав”</a:t>
            </a:r>
            <a:r>
              <a:rPr lang="uk-UA" dirty="0" smtClean="0"/>
              <a:t> – машинописні часописи, збірники. </a:t>
            </a:r>
          </a:p>
          <a:p>
            <a:r>
              <a:rPr lang="uk-UA" i="1" dirty="0" smtClean="0"/>
              <a:t>1968 – середина 1970-х років. Цей етап характеризувався активними формами протесту: виступ 8 осіб на Красній площі 25 серпня 1968 р. проти введення радянських військ до Чехословаччини; видання за кордоном літературно-публіцистичних творів.</a:t>
            </a:r>
            <a:endParaRPr lang="ru-RU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301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Роки брежнєвського “застою” </vt:lpstr>
      <vt:lpstr>Початок “застою”</vt:lpstr>
      <vt:lpstr>Біографія Брежнєва Леоніда Ілліча</vt:lpstr>
      <vt:lpstr>Слайд 4</vt:lpstr>
      <vt:lpstr>Бригадний комісар Брежнєв (крайній праворуч) у 1942</vt:lpstr>
      <vt:lpstr>З Річардом Ніксоном, 1973</vt:lpstr>
      <vt:lpstr>Леонід Ілліч Брежнєв у 1974 році</vt:lpstr>
      <vt:lpstr>Дисидентський рух</vt:lpstr>
      <vt:lpstr>Учені визначають такі етапи дисидентського руху в СРСР:</vt:lpstr>
      <vt:lpstr>Прихід до влади М.Горбачова. “Перебудова”</vt:lpstr>
      <vt:lpstr>Причини Перебудови</vt:lpstr>
      <vt:lpstr>Антиалкогольна кампанія</vt:lpstr>
      <vt:lpstr>Чорнобильська катастрофа (26 квітня 1986)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Країни центральної та Східної Європи після другої світової війни</dc:title>
  <dc:creator>Admin</dc:creator>
  <cp:lastModifiedBy>пк</cp:lastModifiedBy>
  <cp:revision>15</cp:revision>
  <dcterms:created xsi:type="dcterms:W3CDTF">2014-01-27T17:23:58Z</dcterms:created>
  <dcterms:modified xsi:type="dcterms:W3CDTF">2014-06-03T11:31:34Z</dcterms:modified>
</cp:coreProperties>
</file>