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2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3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6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0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5/4/2014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945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339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5/4/2014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399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5/4/2014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2656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5/4/2014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759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914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237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614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5/4/2014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41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67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61BEF0D-F0BB-DE4B-95CE-6DB70DBA9567}" type="datetimeFigureOut">
              <a:rPr lang="en-US" smtClean="0"/>
              <a:pPr/>
              <a:t>5/4/2014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210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510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349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952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03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51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5/4/2014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92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5/4/2014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98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m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wma"/><Relationship Id="rId7" Type="http://schemas.openxmlformats.org/officeDocument/2006/relationships/image" Target="../media/image6.png"/><Relationship Id="rId2" Type="http://schemas.microsoft.com/office/2007/relationships/media" Target="../media/media3.wm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7" Type="http://schemas.openxmlformats.org/officeDocument/2006/relationships/image" Target="../media/image3.png"/><Relationship Id="rId2" Type="http://schemas.microsoft.com/office/2007/relationships/media" Target="../media/media4.wm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wma"/><Relationship Id="rId7" Type="http://schemas.openxmlformats.org/officeDocument/2006/relationships/image" Target="../media/image11.png"/><Relationship Id="rId2" Type="http://schemas.microsoft.com/office/2007/relationships/media" Target="../media/media5.wma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wma"/><Relationship Id="rId7" Type="http://schemas.openxmlformats.org/officeDocument/2006/relationships/image" Target="../media/image14.png"/><Relationship Id="rId2" Type="http://schemas.microsoft.com/office/2007/relationships/media" Target="../media/media6.wma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7.wma"/><Relationship Id="rId7" Type="http://schemas.openxmlformats.org/officeDocument/2006/relationships/image" Target="../media/image17.png"/><Relationship Id="rId2" Type="http://schemas.microsoft.com/office/2007/relationships/media" Target="../media/media7.wm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8.wma"/><Relationship Id="rId7" Type="http://schemas.openxmlformats.org/officeDocument/2006/relationships/image" Target="../media/image20.png"/><Relationship Id="rId12" Type="http://schemas.openxmlformats.org/officeDocument/2006/relationships/image" Target="../media/image3.png"/><Relationship Id="rId2" Type="http://schemas.microsoft.com/office/2007/relationships/media" Target="../media/media8.wma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9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7" Type="http://schemas.openxmlformats.org/officeDocument/2006/relationships/image" Target="../media/image3.png"/><Relationship Id="rId2" Type="http://schemas.microsoft.com/office/2007/relationships/media" Target="../media/media9.wma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6206" y="172995"/>
            <a:ext cx="10138633" cy="3701990"/>
          </a:xfrm>
        </p:spPr>
        <p:txBody>
          <a:bodyPr>
            <a:normAutofit/>
          </a:bodyPr>
          <a:lstStyle/>
          <a:p>
            <a:pPr algn="ctr"/>
            <a:r>
              <a:rPr lang="en-US" sz="10000" b="1" cap="none" dirty="0">
                <a:ln w="127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ngsanaUPC" panose="02020603050405020304" pitchFamily="18" charset="-34"/>
                <a:cs typeface="AngsanaUPC" panose="02020603050405020304" pitchFamily="18" charset="-34"/>
              </a:rPr>
              <a:t>Education in Ukraine</a:t>
            </a:r>
            <a:endParaRPr lang="ru-RU" sz="10000" b="1" cap="none" dirty="0">
              <a:ln w="127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cs typeface="AngsanaUPC" panose="02020603050405020304" pitchFamily="18" charset="-34"/>
            </a:endParaRPr>
          </a:p>
        </p:txBody>
      </p:sp>
      <p:pic>
        <p:nvPicPr>
          <p:cNvPr id="4" name="4f276835babbde5a8241507ff94796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757" y="6248400"/>
            <a:ext cx="609600" cy="6096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77606"/>
      </p:ext>
    </p:extLst>
  </p:cSld>
  <p:clrMapOvr>
    <a:masterClrMapping/>
  </p:clrMapOvr>
  <p:transition spd="slow" advTm="522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5730" y="1044459"/>
            <a:ext cx="8610600" cy="1293028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system of secondary education in Ukraine includes primary forms and junior and senior secondary forms. 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28" y="1477663"/>
            <a:ext cx="2253434" cy="2962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130" y="3995866"/>
            <a:ext cx="3471386" cy="2594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9913" y="3995866"/>
            <a:ext cx="3995352" cy="2654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36295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8864">
        <p15:prstTrans prst="crush"/>
      </p:transition>
    </mc:Choice>
    <mc:Fallback>
      <p:transition spd="slow" advTm="88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4746" y="1196383"/>
            <a:ext cx="8610600" cy="129302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Children usually go to school at the age of 6 or 7. There are some pre-school institutions, like nursery schools or kindergartens, but they are not obligatory. </a:t>
            </a:r>
            <a:endParaRPr lang="ru-RU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15" y="1688752"/>
            <a:ext cx="3473558" cy="2636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4637" y="3475410"/>
            <a:ext cx="4493483" cy="2974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34487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10595">
        <p15:prstTrans prst="origami"/>
      </p:transition>
    </mc:Choice>
    <mc:Fallback>
      <p:transition spd="slow" advTm="105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88802" y="3556801"/>
            <a:ext cx="8614395" cy="12985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0303" y="1713471"/>
            <a:ext cx="81636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Primary forms comprise 1 to 4 forms. Junior secondary forms comprise 5 to 9 forms.</a:t>
            </a:r>
            <a:endParaRPr lang="ru-RU" sz="4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297" y="3825144"/>
            <a:ext cx="4100314" cy="2721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t="10640" r="1437"/>
          <a:stretch/>
        </p:blipFill>
        <p:spPr>
          <a:xfrm>
            <a:off x="8864644" y="1713471"/>
            <a:ext cx="2824848" cy="3051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5166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9708">
        <p14:ripple/>
      </p:transition>
    </mc:Choice>
    <mc:Fallback>
      <p:transition spd="slow" advTm="97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1503" y="1184502"/>
            <a:ext cx="8610600" cy="129302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After the 9-th form children can enter technical schools of different types. Those who want to enter higher educational institutions should complete 10-11 forms.</a:t>
            </a:r>
            <a:endParaRPr lang="ru-RU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71" y="2145698"/>
            <a:ext cx="3656110" cy="24345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915" y="3362967"/>
            <a:ext cx="4106562" cy="30850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1698" y="4580237"/>
            <a:ext cx="3218419" cy="2125362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41041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8597">
        <p15:prstTrans prst="airplane"/>
      </p:transition>
    </mc:Choice>
    <mc:Fallback>
      <p:transition spd="slow" advTm="185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6876" y="1934146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system of higher education is presented by universities, polytechnic institutes or specialized institutes. </a:t>
            </a:r>
            <a:endParaRPr lang="ru-RU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355" y="1615389"/>
            <a:ext cx="3149943" cy="23624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2038" y="3977846"/>
            <a:ext cx="3565954" cy="26744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b="14539"/>
          <a:stretch/>
        </p:blipFill>
        <p:spPr>
          <a:xfrm>
            <a:off x="8344929" y="3977846"/>
            <a:ext cx="3056238" cy="25112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355" y="4362579"/>
            <a:ext cx="3189849" cy="2126566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40542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741">
        <p15:prstTrans prst="fracture"/>
      </p:transition>
    </mc:Choice>
    <mc:Fallback>
      <p:transition spd="slow" advTm="10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88802" y="3556801"/>
            <a:ext cx="8614395" cy="12985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20780" y="2867276"/>
            <a:ext cx="66314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Universities offer a five-year course of study and usually have from six to twelve departments.</a:t>
            </a:r>
            <a:endParaRPr lang="ru-RU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421" y="4436741"/>
            <a:ext cx="3380650" cy="2339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2593" y="770746"/>
            <a:ext cx="3435178" cy="2187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2593" y="4547286"/>
            <a:ext cx="3436643" cy="2310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/>
          <a:srcRect r="3114" b="8139"/>
          <a:stretch/>
        </p:blipFill>
        <p:spPr>
          <a:xfrm>
            <a:off x="0" y="1065174"/>
            <a:ext cx="3122140" cy="1973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/>
          <a:srcRect r="3182" b="7017"/>
          <a:stretch/>
        </p:blipFill>
        <p:spPr>
          <a:xfrm>
            <a:off x="4077831" y="587445"/>
            <a:ext cx="3064372" cy="2279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0940" y="4490077"/>
            <a:ext cx="3319675" cy="235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7134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5193">
        <p14:vortex dir="r"/>
      </p:transition>
    </mc:Choice>
    <mc:Fallback>
      <p:transition spd="slow" advTm="151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0071" y="1395489"/>
            <a:ext cx="10820400" cy="402412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Students are also offered post-graduate education and scientific research work. </a:t>
            </a:r>
            <a:endParaRPr lang="ru-RU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Some universities and institutes have refresher courses. </a:t>
            </a:r>
            <a:endParaRPr lang="ru-RU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Some institutions have fee-paying groups or faculties. There the students may get education at the same high level as in the state institutions.</a:t>
            </a:r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7553" y="4343208"/>
            <a:ext cx="2289604" cy="2399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80496">
            <a:off x="6800304" y="4061998"/>
            <a:ext cx="4112442" cy="27152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4363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3773">
        <p14:glitter pattern="hexagon"/>
      </p:transition>
    </mc:Choice>
    <mc:Fallback>
      <p:transition spd="slow" advTm="237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4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5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|1.3|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1.7|1.2|1.7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7"/>
</p:tagLst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След самолета</Template>
  <TotalTime>146</TotalTime>
  <Words>146</Words>
  <Application>Microsoft Office PowerPoint</Application>
  <PresentationFormat>Широкоэкранный</PresentationFormat>
  <Paragraphs>10</Paragraphs>
  <Slides>8</Slides>
  <Notes>0</Notes>
  <HiddenSlides>0</HiddenSlides>
  <MMClips>9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AngsanaUPC</vt:lpstr>
      <vt:lpstr>Arial</vt:lpstr>
      <vt:lpstr>Century Gothic</vt:lpstr>
      <vt:lpstr>След самолета</vt:lpstr>
      <vt:lpstr>Education in Ukraine</vt:lpstr>
      <vt:lpstr>The system of secondary education in Ukraine includes primary forms and junior and senior secondary forms. </vt:lpstr>
      <vt:lpstr>Children usually go to school at the age of 6 or 7. There are some pre-school institutions, like nursery schools or kindergartens, but they are not obligatory. </vt:lpstr>
      <vt:lpstr>Презентация PowerPoint</vt:lpstr>
      <vt:lpstr>After the 9-th form children can enter technical schools of different types. Those who want to enter higher educational institutions should complete 10-11 forms.</vt:lpstr>
      <vt:lpstr>The system of higher education is presented by universities, polytechnic institutes or specialized institutes.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in Ukraine</dc:title>
  <dc:creator>Элла</dc:creator>
  <cp:lastModifiedBy>Элла</cp:lastModifiedBy>
  <cp:revision>11</cp:revision>
  <dcterms:created xsi:type="dcterms:W3CDTF">2014-04-29T19:25:09Z</dcterms:created>
  <dcterms:modified xsi:type="dcterms:W3CDTF">2014-05-04T11:11:46Z</dcterms:modified>
</cp:coreProperties>
</file>