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5" r:id="rId4"/>
    <p:sldId id="276" r:id="rId5"/>
    <p:sldId id="270" r:id="rId6"/>
    <p:sldId id="277" r:id="rId7"/>
    <p:sldId id="266" r:id="rId8"/>
    <p:sldId id="271" r:id="rId9"/>
    <p:sldId id="278" r:id="rId10"/>
    <p:sldId id="279" r:id="rId11"/>
    <p:sldId id="280" r:id="rId12"/>
    <p:sldId id="281" r:id="rId13"/>
    <p:sldId id="268" r:id="rId14"/>
    <p:sldId id="282" r:id="rId15"/>
    <p:sldId id="283" r:id="rId16"/>
    <p:sldId id="285" r:id="rId17"/>
    <p:sldId id="286" r:id="rId18"/>
    <p:sldId id="265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4F8"/>
    <a:srgbClr val="B2EEF4"/>
    <a:srgbClr val="98E8F0"/>
    <a:srgbClr val="CE7AE8"/>
    <a:srgbClr val="E25CD8"/>
    <a:srgbClr val="F8F8F8"/>
    <a:srgbClr val="080808"/>
    <a:srgbClr val="FFCC66"/>
    <a:srgbClr val="FF3300"/>
    <a:srgbClr val="FAC6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круглений прямокут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0" name="Пі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круглений прямокут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круглений прямокут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з одним округленим кут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Місце для заголовка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 dirty="0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364812" cy="234315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Польща </a:t>
            </a:r>
            <a:r>
              <a:rPr lang="uk-UA" sz="66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66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6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1918 – </a:t>
            </a:r>
            <a:r>
              <a:rPr lang="uk-UA" sz="66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1939рр</a:t>
            </a:r>
            <a:endParaRPr lang="ru-RU" sz="6600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849888"/>
            <a:ext cx="6400800" cy="10081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Малькевич </a:t>
            </a:r>
            <a:r>
              <a:rPr lang="ru-R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Анастасія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10-А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679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105156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Основні події війни:</a:t>
            </a:r>
            <a:endParaRPr lang="uk-UA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571612"/>
            <a:ext cx="8183880" cy="4187952"/>
          </a:xfrm>
        </p:spPr>
        <p:txBody>
          <a:bodyPr/>
          <a:lstStyle/>
          <a:p>
            <a:r>
              <a:rPr lang="uk-UA" dirty="0" smtClean="0"/>
              <a:t>21 квітня 1920р укладено союз між поляками та українцями проти більшовиків;</a:t>
            </a:r>
          </a:p>
          <a:p>
            <a:r>
              <a:rPr lang="uk-UA" dirty="0" smtClean="0"/>
              <a:t>6 травня відбувся урочистий польсько-український військовий парад у столиці, звільненої від більшовиків;</a:t>
            </a:r>
          </a:p>
          <a:p>
            <a:r>
              <a:rPr lang="uk-UA" dirty="0" smtClean="0"/>
              <a:t>12 червня радянська армія знову захопила Київ, а </a:t>
            </a:r>
            <a:r>
              <a:rPr lang="uk-UA" dirty="0" smtClean="0"/>
              <a:t>згодом Житомир, Вінницю, </a:t>
            </a:r>
            <a:r>
              <a:rPr lang="uk-UA" dirty="0" smtClean="0"/>
              <a:t>Коростень.</a:t>
            </a:r>
            <a:endParaRPr lang="uk-UA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Основні події </a:t>
            </a:r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війни(продовження):</a:t>
            </a:r>
            <a:endParaRPr lang="uk-U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/>
          <a:lstStyle/>
          <a:p>
            <a:r>
              <a:rPr lang="uk-UA" dirty="0" smtClean="0"/>
              <a:t>Радянські війська перейшли на Варшавський напрям;</a:t>
            </a:r>
          </a:p>
          <a:p>
            <a:r>
              <a:rPr lang="ru-RU" dirty="0" smtClean="0"/>
              <a:t>15 </a:t>
            </a:r>
            <a:r>
              <a:rPr lang="ru-RU" dirty="0" err="1" smtClean="0"/>
              <a:t>серпня</a:t>
            </a:r>
            <a:r>
              <a:rPr lang="ru-RU" dirty="0" smtClean="0"/>
              <a:t> 1920 року </a:t>
            </a:r>
            <a:r>
              <a:rPr lang="ru-RU" dirty="0" err="1" smtClean="0"/>
              <a:t>польські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перейшли</a:t>
            </a:r>
            <a:r>
              <a:rPr lang="ru-RU" dirty="0" smtClean="0"/>
              <a:t> в </a:t>
            </a:r>
            <a:r>
              <a:rPr lang="ru-RU" dirty="0" err="1" smtClean="0"/>
              <a:t>контрнаступ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Варшавою та </a:t>
            </a:r>
            <a:r>
              <a:rPr lang="ru-RU" dirty="0" err="1" smtClean="0"/>
              <a:t>розгромили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Червоної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;</a:t>
            </a:r>
          </a:p>
          <a:p>
            <a:r>
              <a:rPr lang="ru-RU" dirty="0" smtClean="0"/>
              <a:t>18 </a:t>
            </a:r>
            <a:r>
              <a:rPr lang="ru-RU" dirty="0" err="1" smtClean="0"/>
              <a:t>березня</a:t>
            </a:r>
            <a:r>
              <a:rPr lang="ru-RU" dirty="0" smtClean="0"/>
              <a:t> 1921 </a:t>
            </a:r>
            <a:r>
              <a:rPr lang="ru-RU" dirty="0" smtClean="0"/>
              <a:t>року-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РСФРР, УСРР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Польщею</a:t>
            </a: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  <a:solidFill>
            <a:srgbClr val="F9CBCF">
              <a:alpha val="9020"/>
            </a:srgbClr>
          </a:solidFill>
        </p:spPr>
        <p:txBody>
          <a:bodyPr>
            <a:normAutofit fontScale="90000"/>
          </a:bodyPr>
          <a:lstStyle/>
          <a:p>
            <a:r>
              <a:rPr lang="uk-UA" cap="all" dirty="0" smtClean="0">
                <a:ln w="9000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Положення мирного договору:</a:t>
            </a:r>
            <a:endParaRPr lang="uk-UA" cap="all" dirty="0">
              <a:ln w="9000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Особовий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війська УНР інтерновано в польські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табори;</a:t>
            </a:r>
          </a:p>
          <a:p>
            <a:pPr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Польща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визнала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УСРР (Українська Радянська Соціалістична Республіка) </a:t>
            </a:r>
          </a:p>
          <a:p>
            <a:pP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Галичина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опинилась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Польщі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 1935 року).</a:t>
            </a:r>
          </a:p>
          <a:p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642910" y="4429132"/>
            <a:ext cx="142876" cy="14287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Блок-схема: вузол 4"/>
          <p:cNvSpPr/>
          <p:nvPr/>
        </p:nvSpPr>
        <p:spPr>
          <a:xfrm>
            <a:off x="642910" y="2928934"/>
            <a:ext cx="142876" cy="14287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642910" y="1928802"/>
            <a:ext cx="142876" cy="14287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84885"/>
          </a:xfrm>
          <a:prstGeom prst="rect">
            <a:avLst/>
          </a:prstGeom>
          <a:solidFill>
            <a:srgbClr val="FAC6C6">
              <a:alpha val="2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80808"/>
                </a:solidFill>
              </a:rPr>
              <a:t>У БЕРЕЗНІ 1921 РОКУ СЕЙМ ПРИЙНЯВ КОНСТИТУЦІЮ ПОЛЬСЬКОЇ РЕСПУБЛІКИ</a:t>
            </a:r>
            <a:endParaRPr lang="uk-UA" sz="2000" dirty="0" smtClean="0">
              <a:solidFill>
                <a:srgbClr val="080808"/>
              </a:solidFill>
            </a:endParaRPr>
          </a:p>
          <a:p>
            <a:pPr algn="ctr"/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700377"/>
            <a:ext cx="8715404" cy="6157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45559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215370" cy="135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Режим </a:t>
            </a:r>
            <a:r>
              <a:rPr lang="uk-U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“санації”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uk-U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“оздоровлення”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Польщі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714488"/>
            <a:ext cx="8072494" cy="4524315"/>
          </a:xfrm>
          <a:prstGeom prst="rect">
            <a:avLst/>
          </a:prstGeom>
          <a:solidFill>
            <a:srgbClr val="080808">
              <a:alpha val="3922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  завершення війни становище Польщі було критичне: близько 300 тис. безробітних, зростання цін, активізувалися страйки та демонстрації. Сейм обмежив права президента, але натомість не міг ніяк врегулювати ситуацію в країні. </a:t>
            </a:r>
          </a:p>
          <a:p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травня 1926р. відбувся переворот на підтримку Ю.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Пілсудського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адже люди вважали, що лише він здатен нормалізувати ситуацію. У травневих боях загинуло близько 200-от тисяч людей. Президент і уряд подали у відставку. Відтоді розпочався період </a:t>
            </a:r>
            <a:r>
              <a:rPr lang="uk-U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“санації”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3071802" y="2714620"/>
            <a:ext cx="5429288" cy="15001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071802" y="4500570"/>
            <a:ext cx="5429288" cy="15001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3071802" y="785794"/>
            <a:ext cx="5429288" cy="15001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 сполучна лінія 6"/>
          <p:cNvCxnSpPr/>
          <p:nvPr/>
        </p:nvCxnSpPr>
        <p:spPr>
          <a:xfrm rot="5400000">
            <a:off x="357952" y="3500438"/>
            <a:ext cx="399973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>
            <a:off x="2357422" y="150017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>
            <a:off x="2357422" y="342900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2357422" y="550070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Округлений прямокутник 17"/>
          <p:cNvSpPr/>
          <p:nvPr/>
        </p:nvSpPr>
        <p:spPr>
          <a:xfrm>
            <a:off x="428596" y="2857496"/>
            <a:ext cx="1857388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3571868" y="928670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Президент і прем'єр-міністр обиралися Сеймом. </a:t>
            </a:r>
            <a:r>
              <a:rPr lang="uk-UA" dirty="0" err="1" smtClean="0"/>
              <a:t>Пілсудський</a:t>
            </a:r>
            <a:r>
              <a:rPr lang="uk-UA" dirty="0" smtClean="0"/>
              <a:t> зберіг за собою лише посаду військового міністра.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3571868" y="285749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Конституція 1935 року обмежила повноваження президента, який відтепер поділяв владу з прем'єром та головою Сейму.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3714744" y="4714884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Суттєве обмеження ролі парламенту з одночасним розширенням повноважень виконавчої влади.</a:t>
            </a:r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>
            <a:off x="571472" y="307181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 устрій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з одним вирізаним кутом 1"/>
          <p:cNvSpPr/>
          <p:nvPr/>
        </p:nvSpPr>
        <p:spPr>
          <a:xfrm>
            <a:off x="3357554" y="500042"/>
            <a:ext cx="5286412" cy="1000132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Обмежено вплив політичних партій</a:t>
            </a:r>
            <a:endParaRPr lang="uk-UA" dirty="0"/>
          </a:p>
        </p:txBody>
      </p:sp>
      <p:sp>
        <p:nvSpPr>
          <p:cNvPr id="4" name="Прямокутник з одним вирізаним кутом 3"/>
          <p:cNvSpPr/>
          <p:nvPr/>
        </p:nvSpPr>
        <p:spPr>
          <a:xfrm>
            <a:off x="3286116" y="5286388"/>
            <a:ext cx="5286412" cy="1000132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Незначні масштаби репресій проти опозиції</a:t>
            </a:r>
            <a:endParaRPr lang="uk-UA" dirty="0"/>
          </a:p>
        </p:txBody>
      </p:sp>
      <p:sp>
        <p:nvSpPr>
          <p:cNvPr id="5" name="Прямокутник з одним вирізаним кутом 4"/>
          <p:cNvSpPr/>
          <p:nvPr/>
        </p:nvSpPr>
        <p:spPr>
          <a:xfrm>
            <a:off x="3357554" y="4071942"/>
            <a:ext cx="5286412" cy="1000132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Обмеження свободи преси і друку</a:t>
            </a:r>
            <a:endParaRPr lang="uk-UA" dirty="0"/>
          </a:p>
        </p:txBody>
      </p:sp>
      <p:sp>
        <p:nvSpPr>
          <p:cNvPr id="6" name="Прямокутник з одним вирізаним кутом 5"/>
          <p:cNvSpPr/>
          <p:nvPr/>
        </p:nvSpPr>
        <p:spPr>
          <a:xfrm>
            <a:off x="3357554" y="1643050"/>
            <a:ext cx="5286412" cy="1000132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Складна виборча система</a:t>
            </a:r>
            <a:endParaRPr lang="uk-UA" dirty="0"/>
          </a:p>
        </p:txBody>
      </p:sp>
      <p:sp>
        <p:nvSpPr>
          <p:cNvPr id="7" name="Прямокутник з одним вирізаним кутом 6"/>
          <p:cNvSpPr/>
          <p:nvPr/>
        </p:nvSpPr>
        <p:spPr>
          <a:xfrm>
            <a:off x="3357554" y="2857496"/>
            <a:ext cx="5286412" cy="1000132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Заборона офіцерам вступати до політичних партій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1285852" y="571480"/>
            <a:ext cx="1143008" cy="5357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571604" y="571480"/>
            <a:ext cx="511935" cy="571504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Політичний режим</a:t>
            </a:r>
            <a:endParaRPr lang="uk-UA" b="1" dirty="0">
              <a:solidFill>
                <a:schemeClr val="bg1"/>
              </a:solidFill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 rot="5400000">
            <a:off x="535753" y="3393281"/>
            <a:ext cx="4786346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endCxn id="2" idx="2"/>
          </p:cNvCxnSpPr>
          <p:nvPr/>
        </p:nvCxnSpPr>
        <p:spPr>
          <a:xfrm>
            <a:off x="2928926" y="100010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>
            <a:off x="2928926" y="200024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>
            <a:off x="2928926" y="578645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>
            <a:off x="2928926" y="450057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>
            <a:off x="2571736" y="342900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42910" y="4500570"/>
            <a:ext cx="4857784" cy="17859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Легальне існування різноманітних молодіжних організацій</a:t>
            </a:r>
            <a:endParaRPr lang="uk-UA" b="1" dirty="0"/>
          </a:p>
        </p:txBody>
      </p:sp>
      <p:sp>
        <p:nvSpPr>
          <p:cNvPr id="10" name="Овал 9"/>
          <p:cNvSpPr/>
          <p:nvPr/>
        </p:nvSpPr>
        <p:spPr>
          <a:xfrm>
            <a:off x="642910" y="642918"/>
            <a:ext cx="4857784" cy="17859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8F8F8"/>
                </a:solidFill>
              </a:rPr>
              <a:t>Культ особи Ю</a:t>
            </a:r>
            <a:r>
              <a:rPr lang="uk-UA" b="1" dirty="0" smtClean="0">
                <a:solidFill>
                  <a:srgbClr val="F8F8F8"/>
                </a:solidFill>
              </a:rPr>
              <a:t>. </a:t>
            </a:r>
            <a:r>
              <a:rPr lang="uk-UA" b="1" dirty="0" err="1" smtClean="0">
                <a:solidFill>
                  <a:srgbClr val="F8F8F8"/>
                </a:solidFill>
              </a:rPr>
              <a:t>Пілсудського</a:t>
            </a:r>
            <a:r>
              <a:rPr lang="uk-UA" b="1" dirty="0" smtClean="0">
                <a:solidFill>
                  <a:srgbClr val="F8F8F8"/>
                </a:solidFill>
              </a:rPr>
              <a:t> існував паралельно з критикою його з боку опозиції</a:t>
            </a:r>
            <a:endParaRPr lang="uk-UA" b="1" dirty="0">
              <a:solidFill>
                <a:srgbClr val="F8F8F8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2910" y="2571744"/>
            <a:ext cx="4857784" cy="17859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Відсутність панівної ідеології</a:t>
            </a:r>
            <a:endParaRPr lang="uk-UA" b="1" dirty="0"/>
          </a:p>
        </p:txBody>
      </p:sp>
      <p:sp>
        <p:nvSpPr>
          <p:cNvPr id="13" name="Прямокутник із двома вирізаними протилежними кутами 12"/>
          <p:cNvSpPr/>
          <p:nvPr/>
        </p:nvSpPr>
        <p:spPr>
          <a:xfrm>
            <a:off x="6500826" y="642918"/>
            <a:ext cx="1285884" cy="5572164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uk-UA" b="1" dirty="0" smtClean="0"/>
              <a:t>ГРОМАДСЬКЕ ЖИТТЯ</a:t>
            </a:r>
            <a:endParaRPr lang="uk-UA" b="1" dirty="0"/>
          </a:p>
        </p:txBody>
      </p:sp>
      <p:cxnSp>
        <p:nvCxnSpPr>
          <p:cNvPr id="15" name="Пряма сполучна лінія 14"/>
          <p:cNvCxnSpPr/>
          <p:nvPr/>
        </p:nvCxnSpPr>
        <p:spPr>
          <a:xfrm rot="5400000">
            <a:off x="3929058" y="3571876"/>
            <a:ext cx="4000528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rot="10800000">
            <a:off x="5572132" y="157161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rot="10800000" flipV="1">
            <a:off x="5572132" y="3429000"/>
            <a:ext cx="928694" cy="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 rot="10800000">
            <a:off x="5572132" y="557214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94594"/>
            <a:ext cx="6072230" cy="5908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35713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183880" cy="1051560"/>
          </a:xfrm>
        </p:spPr>
        <p:txBody>
          <a:bodyPr>
            <a:normAutofit/>
          </a:bodyPr>
          <a:lstStyle/>
          <a:p>
            <a:r>
              <a:rPr lang="uk-UA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ДЯКУЮ ЗА УВАГУ!!!</a:t>
            </a:r>
            <a:endParaRPr lang="uk-UA" sz="5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105156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000" cap="all" dirty="0" smtClean="0">
                <a:ln w="0"/>
                <a:solidFill>
                  <a:srgbClr val="D0F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Опорні поняття і дати</a:t>
            </a:r>
            <a:endParaRPr lang="ru-RU" sz="4000" cap="all" dirty="0">
              <a:ln w="0"/>
              <a:solidFill>
                <a:srgbClr val="D0F4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42910" y="1500174"/>
            <a:ext cx="393192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Опорні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поняття:</a:t>
            </a:r>
          </a:p>
          <a:p>
            <a:pPr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Санація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Авторитарна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диктатура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00562" y="1428736"/>
            <a:ext cx="393192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Опорні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дати: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1918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відновлення Польщі;</a:t>
            </a:r>
          </a:p>
          <a:p>
            <a:pPr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1920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1921 –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більшовицько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польська війна;</a:t>
            </a:r>
          </a:p>
          <a:p>
            <a:pPr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1926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встановлення «санації»;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вузол 6"/>
          <p:cNvSpPr/>
          <p:nvPr/>
        </p:nvSpPr>
        <p:spPr>
          <a:xfrm>
            <a:off x="785786" y="2071678"/>
            <a:ext cx="142876" cy="142876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Блок-схема: вузол 7"/>
          <p:cNvSpPr/>
          <p:nvPr/>
        </p:nvSpPr>
        <p:spPr>
          <a:xfrm>
            <a:off x="785786" y="2500306"/>
            <a:ext cx="142876" cy="142876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Блок-схема: вузол 8"/>
          <p:cNvSpPr/>
          <p:nvPr/>
        </p:nvSpPr>
        <p:spPr>
          <a:xfrm>
            <a:off x="4714876" y="2000240"/>
            <a:ext cx="142876" cy="142876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Блок-схема: вузол 9"/>
          <p:cNvSpPr/>
          <p:nvPr/>
        </p:nvSpPr>
        <p:spPr>
          <a:xfrm>
            <a:off x="4714876" y="3214686"/>
            <a:ext cx="142876" cy="142876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/>
          <p:cNvSpPr/>
          <p:nvPr/>
        </p:nvSpPr>
        <p:spPr>
          <a:xfrm>
            <a:off x="4714876" y="4429132"/>
            <a:ext cx="142876" cy="142876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338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Напередодні першої світової війни Польща була поділена між Австрією, Пруссією та Росією.</a:t>
            </a:r>
          </a:p>
          <a:p>
            <a:pPr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Кроки до незалежності Польщі,які вбачали різні політичні діячі Польщі: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Загальноєвропейська війна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Надія на поразку Антанти, а тому і Росії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триєдиної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Австро-Угорщино-Польщі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Становище Польщі перед першою світовою війною</a:t>
            </a:r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928670"/>
            <a:ext cx="4857784" cy="4500594"/>
          </a:xfrm>
          <a:solidFill>
            <a:srgbClr val="080808">
              <a:alpha val="16863"/>
            </a:srgb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>
                <a:solidFill>
                  <a:srgbClr val="580000"/>
                </a:solidFill>
              </a:rPr>
              <a:t>  </a:t>
            </a:r>
            <a:r>
              <a:rPr lang="uk-UA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Пілсудський</a:t>
            </a:r>
            <a:r>
              <a:rPr lang="uk-UA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Юзеф Клемент</a:t>
            </a:r>
            <a:r>
              <a:rPr lang="uk-UA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закликав стати на бік німецько-австрійського блоку, адже вважав вірогідною поразку держав Антанти.</a:t>
            </a:r>
            <a:endParaRPr lang="uk-UA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Алексей\Downloads\всесвит ист\pilsyd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642918"/>
            <a:ext cx="3429051" cy="5000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428596" y="785794"/>
            <a:ext cx="3071802" cy="9779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Революція 1917 року та ліквідація Російської імперії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571868" y="785794"/>
            <a:ext cx="2616954" cy="9779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Революція в </a:t>
            </a:r>
            <a:r>
              <a:rPr lang="uk-UA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Австро-Угорщині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6264696" y="785794"/>
            <a:ext cx="2522146" cy="9779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Революція в Німеччині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500034" y="2643182"/>
            <a:ext cx="8215370" cy="7766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Активізація національно – визвольного руху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584176" y="4572008"/>
            <a:ext cx="5832648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Проголошення Польської республіки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 зі стрілкою 2"/>
          <p:cNvCxnSpPr>
            <a:stCxn id="6" idx="2"/>
          </p:cNvCxnSpPr>
          <p:nvPr/>
        </p:nvCxnSpPr>
        <p:spPr>
          <a:xfrm rot="16200000" flipH="1">
            <a:off x="1556586" y="2171607"/>
            <a:ext cx="864096" cy="482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>
            <a:off x="4686747" y="178768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7603071" y="179673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>
            <a:off x="4392488" y="349188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94564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500702"/>
          </a:xfrm>
          <a:solidFill>
            <a:srgbClr val="000000">
              <a:alpha val="12157"/>
            </a:srgbClr>
          </a:solidFill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листопаді 1916 було проголошено Акт створення Польської держави  й утворено Тимчасову державну раду.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Алексей\Downloads\всесвит ист\Polish_banknote_from_1917_-_10_Marek_Polsk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0"/>
            <a:ext cx="5594768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8160735" cy="316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7739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929066"/>
            <a:ext cx="1838697" cy="274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круглений прямокутник 1"/>
          <p:cNvSpPr/>
          <p:nvPr/>
        </p:nvSpPr>
        <p:spPr>
          <a:xfrm>
            <a:off x="428596" y="428604"/>
            <a:ext cx="3528392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11.11.1918 – проголошення урядом І.</a:t>
            </a:r>
            <a:r>
              <a:rPr lang="uk-UA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Дашинського</a:t>
            </a:r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Польської республіки</a:t>
            </a:r>
            <a:endParaRPr lang="ru-RU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4716016" y="332656"/>
            <a:ext cx="3312368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10.11.1918 – передача влади Ю.</a:t>
            </a:r>
            <a:r>
              <a:rPr lang="uk-UA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Пілсудському</a:t>
            </a:r>
            <a:endParaRPr lang="ru-RU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5148064" y="2492896"/>
            <a:ext cx="2736304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Проголошення Ю.</a:t>
            </a:r>
            <a:r>
              <a:rPr lang="uk-UA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Пілсудського</a:t>
            </a:r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«тимчасовим начальником держави»</a:t>
            </a:r>
            <a:endParaRPr lang="ru-RU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428596" y="2500306"/>
            <a:ext cx="3528392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Січень 1919 – прийняття сеймом «Малої» конституції, яка підвела </a:t>
            </a:r>
            <a:r>
              <a:rPr lang="uk-UA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законодовчу</a:t>
            </a:r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базу рід режим Ю.</a:t>
            </a:r>
            <a:r>
              <a:rPr lang="uk-UA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Пілсудського</a:t>
            </a:r>
            <a:endParaRPr lang="ru-RU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трілка вправо 5"/>
          <p:cNvSpPr/>
          <p:nvPr/>
        </p:nvSpPr>
        <p:spPr>
          <a:xfrm>
            <a:off x="4000496" y="928670"/>
            <a:ext cx="720080" cy="2880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ілка вліво 6"/>
          <p:cNvSpPr/>
          <p:nvPr/>
        </p:nvSpPr>
        <p:spPr>
          <a:xfrm>
            <a:off x="4000496" y="3000372"/>
            <a:ext cx="1152128" cy="252028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игнута вправо стрілка 7"/>
          <p:cNvSpPr/>
          <p:nvPr/>
        </p:nvSpPr>
        <p:spPr>
          <a:xfrm>
            <a:off x="8028384" y="1016732"/>
            <a:ext cx="432048" cy="2248511"/>
          </a:xfrm>
          <a:prstGeom prst="curved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0259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ownloads\всесвит ист\133646080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5214974" cy="3237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  <a:solidFill>
            <a:srgbClr val="F8F8F8">
              <a:alpha val="10980"/>
            </a:srgbClr>
          </a:solidFill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cap="all" dirty="0" smtClean="0">
                <a:ln>
                  <a:solidFill>
                    <a:srgbClr val="080808"/>
                  </a:solidFill>
                </a:ln>
                <a:solidFill>
                  <a:srgbClr val="080808"/>
                </a:solidFill>
                <a:effectLst/>
              </a:rPr>
              <a:t>Польсько-більшовицька війна 1920-1921</a:t>
            </a:r>
            <a:endParaRPr lang="uk-UA" cap="all" dirty="0">
              <a:ln>
                <a:solidFill>
                  <a:srgbClr val="080808"/>
                </a:solidFill>
              </a:ln>
              <a:solidFill>
                <a:srgbClr val="080808"/>
              </a:solidFill>
              <a:effectLst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2185990"/>
          </a:xfrm>
          <a:solidFill>
            <a:srgbClr val="F8F8F8">
              <a:alpha val="34902"/>
            </a:srgbClr>
          </a:solidFill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+mn-lt"/>
              </a:rPr>
              <a:t> </a:t>
            </a:r>
            <a:r>
              <a:rPr lang="uk-UA" b="1" dirty="0" smtClean="0">
                <a:solidFill>
                  <a:srgbClr val="080808"/>
                </a:solidFill>
                <a:latin typeface="+mn-lt"/>
              </a:rPr>
              <a:t>Польсько-російська ворожнеча розгорталася з перших днів польської незалежності. </a:t>
            </a:r>
            <a:endParaRPr lang="uk-UA" b="1" dirty="0">
              <a:solidFill>
                <a:srgbClr val="080808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276</TotalTime>
  <Words>512</Words>
  <Application>Microsoft Office PowerPoint</Application>
  <PresentationFormat>Екран (4:3)</PresentationFormat>
  <Paragraphs>60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Аспект</vt:lpstr>
      <vt:lpstr>Польща  в 1918 – 1939рр</vt:lpstr>
      <vt:lpstr>Опорні поняття і дати</vt:lpstr>
      <vt:lpstr>Становище Польщі перед першою світовою війною</vt:lpstr>
      <vt:lpstr>Слайд 4</vt:lpstr>
      <vt:lpstr>Слайд 5</vt:lpstr>
      <vt:lpstr>Слайд 6</vt:lpstr>
      <vt:lpstr>Слайд 7</vt:lpstr>
      <vt:lpstr>Слайд 8</vt:lpstr>
      <vt:lpstr>Польсько-більшовицька війна 1920-1921</vt:lpstr>
      <vt:lpstr>Основні події війни:</vt:lpstr>
      <vt:lpstr>Основні події війни(продовження):</vt:lpstr>
      <vt:lpstr>Положення мирного договору:</vt:lpstr>
      <vt:lpstr>Слайд 13</vt:lpstr>
      <vt:lpstr>Слайд 14</vt:lpstr>
      <vt:lpstr>Слайд 15</vt:lpstr>
      <vt:lpstr>Слайд 16</vt:lpstr>
      <vt:lpstr>Слайд 17</vt:lpstr>
      <vt:lpstr>Слайд 18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35</cp:revision>
  <dcterms:modified xsi:type="dcterms:W3CDTF">2014-04-24T17:47:18Z</dcterms:modified>
</cp:coreProperties>
</file>