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4E12B14-B3FD-4CDB-B445-A5DF6FBCDF0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4E12B14-B3FD-4CDB-B445-A5DF6FBCD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2345E63-09A9-45F0-BF10-B29F75A71C89}"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12B14-B3FD-4CDB-B445-A5DF6FBCDF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345E63-09A9-45F0-BF10-B29F75A71C89}" type="datetimeFigureOut">
              <a:rPr lang="ru-RU" smtClean="0"/>
              <a:pPr/>
              <a:t>04.06.2014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E12B14-B3FD-4CDB-B445-A5DF6FBCDF0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uk.wikipedia.org/wiki/1828" TargetMode="External"/><Relationship Id="rId13" Type="http://schemas.openxmlformats.org/officeDocument/2006/relationships/hyperlink" Target="http://uk.wikipedia.org/wiki/%D0%A1%D1%82%D1%80%D0%B0%D0%B4%D1%96%D0%B2%D0%B0%D1%80%D1%96" TargetMode="External"/><Relationship Id="rId3" Type="http://schemas.openxmlformats.org/officeDocument/2006/relationships/hyperlink" Target="http://uk.wikipedia.org/wiki/1782" TargetMode="External"/><Relationship Id="rId7" Type="http://schemas.openxmlformats.org/officeDocument/2006/relationships/hyperlink" Target="http://uk.wikipedia.org/wiki/%D0%9B%D0%BE%D0%BC%D0%B1%D0%B0%D1%80%D0%B4%D1%96%D1%8F" TargetMode="External"/><Relationship Id="rId12" Type="http://schemas.openxmlformats.org/officeDocument/2006/relationships/hyperlink" Target="http://uk.wikipedia.org/wiki/%D0%93%D0%B2%D0%B0%D1%80%D0%BD%D0%B5%D1%80%D1%96" TargetMode="External"/><Relationship Id="rId2" Type="http://schemas.openxmlformats.org/officeDocument/2006/relationships/hyperlink" Target="http://uk.wikipedia.org/wiki/27_%D0%B6%D0%BE%D0%B2%D1%82%D0%BD%D1%8F" TargetMode="External"/><Relationship Id="rId1" Type="http://schemas.openxmlformats.org/officeDocument/2006/relationships/slideLayout" Target="../slideLayouts/slideLayout2.xml"/><Relationship Id="rId6" Type="http://schemas.openxmlformats.org/officeDocument/2006/relationships/hyperlink" Target="http://uk.wikipedia.org/wiki/%D0%9F%D0%B0%D1%80%D0%BC%D0%B0" TargetMode="External"/><Relationship Id="rId11" Type="http://schemas.openxmlformats.org/officeDocument/2006/relationships/hyperlink" Target="http://uk.wikipedia.org/wiki/%D0%90%D0%BC%D0%B0%D1%82%D1%96" TargetMode="External"/><Relationship Id="rId5" Type="http://schemas.openxmlformats.org/officeDocument/2006/relationships/hyperlink" Target="http://uk.wikipedia.org/wiki/1797" TargetMode="External"/><Relationship Id="rId15" Type="http://schemas.openxmlformats.org/officeDocument/2006/relationships/image" Target="../media/image12.jpeg"/><Relationship Id="rId10" Type="http://schemas.openxmlformats.org/officeDocument/2006/relationships/hyperlink" Target="http://uk.wikipedia.org/wiki/%D0%91%D0%B0%D1%80%D0%BE%D0%BD" TargetMode="External"/><Relationship Id="rId4" Type="http://schemas.openxmlformats.org/officeDocument/2006/relationships/hyperlink" Target="http://uk.wikipedia.org/wiki/%D0%93%D0%B5%D0%BD%D1%83%D1%8F" TargetMode="External"/><Relationship Id="rId9" Type="http://schemas.openxmlformats.org/officeDocument/2006/relationships/hyperlink" Target="http://uk.wikipedia.org/wiki/1834" TargetMode="External"/><Relationship Id="rId14" Type="http://schemas.openxmlformats.org/officeDocument/2006/relationships/hyperlink" Target="http://uk.wikipedia.org/w/index.php?title=%D0%91%D0%B5%D1%80%D0%B3%D0%BE%D0%BD%D1%86%D1%96&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52"/>
            <a:ext cx="8229600" cy="2215991"/>
          </a:xfrm>
        </p:spPr>
        <p:style>
          <a:lnRef idx="0">
            <a:scrgbClr r="0" g="0" b="0"/>
          </a:lnRef>
          <a:fillRef idx="1002">
            <a:schemeClr val="lt2"/>
          </a:fillRef>
          <a:effectRef idx="0">
            <a:scrgbClr r="0" g="0" b="0"/>
          </a:effectRef>
          <a:fontRef idx="major"/>
        </p:style>
        <p:txBody>
          <a:bodyPr anchor="ctr" anchorCtr="1">
            <a:noAutofit/>
          </a:bodyPr>
          <a:lstStyle/>
          <a:p>
            <a:r>
              <a:rPr lang="uk-UA" dirty="0" smtClean="0"/>
              <a:t>Література та мистецтво </a:t>
            </a:r>
            <a:r>
              <a:rPr lang="en-US" dirty="0" smtClean="0"/>
              <a:t>XIX</a:t>
            </a:r>
            <a:r>
              <a:rPr lang="uk-UA" dirty="0" smtClean="0"/>
              <a:t> століття</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1.jpg"/>
          <p:cNvPicPr>
            <a:picLocks noChangeAspect="1"/>
          </p:cNvPicPr>
          <p:nvPr/>
        </p:nvPicPr>
        <p:blipFill>
          <a:blip r:embed="rId2" cstate="print"/>
          <a:stretch>
            <a:fillRect/>
          </a:stretch>
        </p:blipFill>
        <p:spPr>
          <a:xfrm>
            <a:off x="0" y="2714620"/>
            <a:ext cx="9144000" cy="4143380"/>
          </a:xfrm>
          <a:prstGeom prst="rect">
            <a:avLst/>
          </a:prstGeom>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5992"/>
            <a:ext cx="8358246" cy="1357298"/>
          </a:xfrm>
        </p:spPr>
        <p:txBody>
          <a:bodyPr vert="wordArtVert"/>
          <a:lstStyle/>
          <a:p>
            <a:r>
              <a:rPr lang="uk-UA" dirty="0" smtClean="0"/>
              <a:t>Архітектура</a:t>
            </a:r>
            <a:endParaRPr lang="ru-RU" dirty="0"/>
          </a:p>
        </p:txBody>
      </p:sp>
      <p:sp>
        <p:nvSpPr>
          <p:cNvPr id="3" name="Текст 2"/>
          <p:cNvSpPr>
            <a:spLocks noGrp="1"/>
          </p:cNvSpPr>
          <p:nvPr>
            <p:ph type="body" idx="1"/>
          </p:nvPr>
        </p:nvSpPr>
        <p:spPr/>
        <p:txBody>
          <a:bodyPr/>
          <a:lstStyle/>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2585323"/>
          </a:xfrm>
          <a:prstGeom prst="rect">
            <a:avLst/>
          </a:prstGeom>
        </p:spPr>
        <p:txBody>
          <a:bodyPr wrap="square">
            <a:spAutoFit/>
          </a:bodyPr>
          <a:lstStyle/>
          <a:p>
            <a:r>
              <a:rPr lang="ru-RU" dirty="0" err="1" smtClean="0">
                <a:solidFill>
                  <a:schemeClr val="tx1">
                    <a:lumMod val="95000"/>
                  </a:schemeClr>
                </a:solidFill>
              </a:rPr>
              <a:t>Архітектори</a:t>
            </a:r>
            <a:r>
              <a:rPr lang="ru-RU" dirty="0" smtClean="0">
                <a:solidFill>
                  <a:schemeClr val="tx1">
                    <a:lumMod val="95000"/>
                  </a:schemeClr>
                </a:solidFill>
              </a:rPr>
              <a:t> </a:t>
            </a:r>
            <a:r>
              <a:rPr lang="ru-RU" dirty="0" err="1" smtClean="0">
                <a:solidFill>
                  <a:schemeClr val="tx1">
                    <a:lumMod val="95000"/>
                  </a:schemeClr>
                </a:solidFill>
              </a:rPr>
              <a:t>другої</a:t>
            </a:r>
            <a:r>
              <a:rPr lang="ru-RU" dirty="0" smtClean="0">
                <a:solidFill>
                  <a:schemeClr val="tx1">
                    <a:lumMod val="95000"/>
                  </a:schemeClr>
                </a:solidFill>
              </a:rPr>
              <a:t> </a:t>
            </a:r>
            <a:r>
              <a:rPr lang="ru-RU" dirty="0" err="1" smtClean="0">
                <a:solidFill>
                  <a:schemeClr val="tx1">
                    <a:lumMod val="95000"/>
                  </a:schemeClr>
                </a:solidFill>
              </a:rPr>
              <a:t>половини</a:t>
            </a:r>
            <a:r>
              <a:rPr lang="ru-RU" dirty="0" smtClean="0">
                <a:solidFill>
                  <a:schemeClr val="tx1">
                    <a:lumMod val="95000"/>
                  </a:schemeClr>
                </a:solidFill>
              </a:rPr>
              <a:t> </a:t>
            </a:r>
            <a:r>
              <a:rPr lang="en-US" dirty="0" smtClean="0">
                <a:solidFill>
                  <a:schemeClr val="tx1">
                    <a:lumMod val="95000"/>
                  </a:schemeClr>
                </a:solidFill>
              </a:rPr>
              <a:t>XIX </a:t>
            </a:r>
            <a:r>
              <a:rPr lang="ru-RU" dirty="0" smtClean="0">
                <a:solidFill>
                  <a:schemeClr val="tx1">
                    <a:lumMod val="95000"/>
                  </a:schemeClr>
                </a:solidFill>
              </a:rPr>
              <a:t>ст. широко </a:t>
            </a:r>
            <a:r>
              <a:rPr lang="ru-RU" dirty="0" err="1" smtClean="0">
                <a:solidFill>
                  <a:schemeClr val="tx1">
                    <a:lumMod val="95000"/>
                  </a:schemeClr>
                </a:solidFill>
              </a:rPr>
              <a:t>використовували</a:t>
            </a:r>
            <a:r>
              <a:rPr lang="ru-RU" dirty="0" smtClean="0">
                <a:solidFill>
                  <a:schemeClr val="tx1">
                    <a:lumMod val="95000"/>
                  </a:schemeClr>
                </a:solidFill>
              </a:rPr>
              <a:t>  </a:t>
            </a:r>
            <a:r>
              <a:rPr lang="ru-RU" dirty="0" err="1" smtClean="0">
                <a:solidFill>
                  <a:schemeClr val="tx1">
                    <a:lumMod val="95000"/>
                  </a:schemeClr>
                </a:solidFill>
              </a:rPr>
              <a:t>форми</a:t>
            </a:r>
            <a:r>
              <a:rPr lang="ru-RU" dirty="0" smtClean="0">
                <a:solidFill>
                  <a:schemeClr val="tx1">
                    <a:lumMod val="95000"/>
                  </a:schemeClr>
                </a:solidFill>
              </a:rPr>
              <a:t> </a:t>
            </a:r>
            <a:r>
              <a:rPr lang="ru-RU" dirty="0" err="1" smtClean="0">
                <a:solidFill>
                  <a:schemeClr val="tx1">
                    <a:lumMod val="95000"/>
                  </a:schemeClr>
                </a:solidFill>
              </a:rPr>
              <a:t>різноманітних</a:t>
            </a:r>
            <a:r>
              <a:rPr lang="ru-RU" dirty="0" smtClean="0">
                <a:solidFill>
                  <a:schemeClr val="tx1">
                    <a:lumMod val="95000"/>
                  </a:schemeClr>
                </a:solidFill>
              </a:rPr>
              <a:t> </a:t>
            </a:r>
            <a:r>
              <a:rPr lang="ru-RU" dirty="0" err="1" smtClean="0">
                <a:solidFill>
                  <a:schemeClr val="tx1">
                    <a:lumMod val="95000"/>
                  </a:schemeClr>
                </a:solidFill>
              </a:rPr>
              <a:t>стилів</a:t>
            </a:r>
            <a:r>
              <a:rPr lang="ru-RU" dirty="0" smtClean="0">
                <a:solidFill>
                  <a:schemeClr val="tx1">
                    <a:lumMod val="95000"/>
                  </a:schemeClr>
                </a:solidFill>
              </a:rPr>
              <a:t>  </a:t>
            </a:r>
            <a:r>
              <a:rPr lang="ru-RU" dirty="0" err="1" smtClean="0">
                <a:solidFill>
                  <a:schemeClr val="tx1">
                    <a:lumMod val="95000"/>
                  </a:schemeClr>
                </a:solidFill>
              </a:rPr>
              <a:t>минулого</a:t>
            </a:r>
            <a:r>
              <a:rPr lang="ru-RU" dirty="0" smtClean="0">
                <a:solidFill>
                  <a:schemeClr val="tx1">
                    <a:lumMod val="95000"/>
                  </a:schemeClr>
                </a:solidFill>
              </a:rPr>
              <a:t> - </a:t>
            </a:r>
            <a:r>
              <a:rPr lang="ru-RU" dirty="0" err="1" smtClean="0">
                <a:solidFill>
                  <a:schemeClr val="tx1">
                    <a:lumMod val="95000"/>
                  </a:schemeClr>
                </a:solidFill>
              </a:rPr>
              <a:t>від</a:t>
            </a:r>
            <a:r>
              <a:rPr lang="ru-RU" dirty="0" smtClean="0">
                <a:solidFill>
                  <a:schemeClr val="tx1">
                    <a:lumMod val="95000"/>
                  </a:schemeClr>
                </a:solidFill>
              </a:rPr>
              <a:t> </a:t>
            </a:r>
            <a:r>
              <a:rPr lang="ru-RU" dirty="0" err="1" smtClean="0">
                <a:solidFill>
                  <a:schemeClr val="tx1">
                    <a:lumMod val="95000"/>
                  </a:schemeClr>
                </a:solidFill>
              </a:rPr>
              <a:t>романського</a:t>
            </a:r>
            <a:r>
              <a:rPr lang="ru-RU" dirty="0" smtClean="0">
                <a:solidFill>
                  <a:schemeClr val="tx1">
                    <a:lumMod val="95000"/>
                  </a:schemeClr>
                </a:solidFill>
              </a:rPr>
              <a:t> до </a:t>
            </a:r>
            <a:r>
              <a:rPr lang="ru-RU" dirty="0" err="1" smtClean="0">
                <a:solidFill>
                  <a:schemeClr val="tx1">
                    <a:lumMod val="95000"/>
                  </a:schemeClr>
                </a:solidFill>
              </a:rPr>
              <a:t>класицизму,іноді</a:t>
            </a:r>
            <a:r>
              <a:rPr lang="ru-RU" dirty="0" smtClean="0">
                <a:solidFill>
                  <a:schemeClr val="tx1">
                    <a:lumMod val="95000"/>
                  </a:schemeClr>
                </a:solidFill>
              </a:rPr>
              <a:t> </a:t>
            </a:r>
            <a:r>
              <a:rPr lang="ru-RU" dirty="0" err="1" smtClean="0">
                <a:solidFill>
                  <a:schemeClr val="tx1">
                    <a:lumMod val="95000"/>
                  </a:schemeClr>
                </a:solidFill>
              </a:rPr>
              <a:t>дивовижним</a:t>
            </a:r>
            <a:r>
              <a:rPr lang="ru-RU" dirty="0" smtClean="0">
                <a:solidFill>
                  <a:schemeClr val="tx1">
                    <a:lumMod val="95000"/>
                  </a:schemeClr>
                </a:solidFill>
              </a:rPr>
              <a:t> чином </a:t>
            </a:r>
            <a:r>
              <a:rPr lang="ru-RU" dirty="0" err="1" smtClean="0">
                <a:solidFill>
                  <a:schemeClr val="tx1">
                    <a:lumMod val="95000"/>
                  </a:schemeClr>
                </a:solidFill>
              </a:rPr>
              <a:t>поєднуючи</a:t>
            </a:r>
            <a:r>
              <a:rPr lang="ru-RU" dirty="0" smtClean="0">
                <a:solidFill>
                  <a:schemeClr val="tx1">
                    <a:lumMod val="95000"/>
                  </a:schemeClr>
                </a:solidFill>
              </a:rPr>
              <a:t> </a:t>
            </a:r>
            <a:r>
              <a:rPr lang="ru-RU" dirty="0" err="1" smtClean="0">
                <a:solidFill>
                  <a:schemeClr val="tx1">
                    <a:lumMod val="95000"/>
                  </a:schemeClr>
                </a:solidFill>
              </a:rPr>
              <a:t>їх.Такий</a:t>
            </a:r>
            <a:r>
              <a:rPr lang="ru-RU" dirty="0" smtClean="0">
                <a:solidFill>
                  <a:schemeClr val="tx1">
                    <a:lumMod val="95000"/>
                  </a:schemeClr>
                </a:solidFill>
              </a:rPr>
              <a:t> </a:t>
            </a:r>
            <a:r>
              <a:rPr lang="ru-RU" dirty="0" err="1" smtClean="0">
                <a:solidFill>
                  <a:schemeClr val="tx1">
                    <a:lumMod val="95000"/>
                  </a:schemeClr>
                </a:solidFill>
              </a:rPr>
              <a:t>спосіб</a:t>
            </a:r>
            <a:r>
              <a:rPr lang="ru-RU" dirty="0" smtClean="0">
                <a:solidFill>
                  <a:schemeClr val="tx1">
                    <a:lumMod val="95000"/>
                  </a:schemeClr>
                </a:solidFill>
              </a:rPr>
              <a:t> </a:t>
            </a:r>
            <a:r>
              <a:rPr lang="ru-RU" dirty="0" err="1" smtClean="0">
                <a:solidFill>
                  <a:schemeClr val="tx1">
                    <a:lumMod val="95000"/>
                  </a:schemeClr>
                </a:solidFill>
              </a:rPr>
              <a:t>побудови</a:t>
            </a:r>
            <a:r>
              <a:rPr lang="ru-RU" dirty="0" smtClean="0">
                <a:solidFill>
                  <a:schemeClr val="tx1">
                    <a:lumMod val="95000"/>
                  </a:schemeClr>
                </a:solidFill>
              </a:rPr>
              <a:t> </a:t>
            </a:r>
            <a:r>
              <a:rPr lang="ru-RU" dirty="0" err="1" smtClean="0">
                <a:solidFill>
                  <a:schemeClr val="tx1">
                    <a:lumMod val="95000"/>
                  </a:schemeClr>
                </a:solidFill>
              </a:rPr>
              <a:t>архітектурних</a:t>
            </a:r>
            <a:r>
              <a:rPr lang="ru-RU" dirty="0" smtClean="0">
                <a:solidFill>
                  <a:schemeClr val="tx1">
                    <a:lumMod val="95000"/>
                  </a:schemeClr>
                </a:solidFill>
              </a:rPr>
              <a:t> </a:t>
            </a:r>
            <a:r>
              <a:rPr lang="ru-RU" dirty="0" err="1" smtClean="0">
                <a:solidFill>
                  <a:schemeClr val="tx1">
                    <a:lumMod val="95000"/>
                  </a:schemeClr>
                </a:solidFill>
              </a:rPr>
              <a:t>споруд</a:t>
            </a:r>
            <a:r>
              <a:rPr lang="ru-RU" dirty="0" smtClean="0">
                <a:solidFill>
                  <a:schemeClr val="tx1">
                    <a:lumMod val="95000"/>
                  </a:schemeClr>
                </a:solidFill>
              </a:rPr>
              <a:t> </a:t>
            </a:r>
            <a:r>
              <a:rPr lang="ru-RU" dirty="0" err="1" smtClean="0">
                <a:solidFill>
                  <a:schemeClr val="tx1">
                    <a:lumMod val="95000"/>
                  </a:schemeClr>
                </a:solidFill>
              </a:rPr>
              <a:t>дістав</a:t>
            </a:r>
            <a:r>
              <a:rPr lang="ru-RU" dirty="0" smtClean="0">
                <a:solidFill>
                  <a:schemeClr val="tx1">
                    <a:lumMod val="95000"/>
                  </a:schemeClr>
                </a:solidFill>
              </a:rPr>
              <a:t> </a:t>
            </a:r>
            <a:r>
              <a:rPr lang="ru-RU" dirty="0" err="1" smtClean="0">
                <a:solidFill>
                  <a:schemeClr val="tx1">
                    <a:lumMod val="95000"/>
                  </a:schemeClr>
                </a:solidFill>
              </a:rPr>
              <a:t>назву</a:t>
            </a:r>
            <a:r>
              <a:rPr lang="ru-RU" dirty="0" smtClean="0">
                <a:solidFill>
                  <a:schemeClr val="tx1">
                    <a:lumMod val="95000"/>
                  </a:schemeClr>
                </a:solidFill>
              </a:rPr>
              <a:t> "</a:t>
            </a:r>
            <a:r>
              <a:rPr lang="ru-RU" dirty="0" err="1" smtClean="0">
                <a:solidFill>
                  <a:schemeClr val="tx1">
                    <a:lumMod val="95000"/>
                  </a:schemeClr>
                </a:solidFill>
              </a:rPr>
              <a:t>еклектизм</a:t>
            </a:r>
            <a:r>
              <a:rPr lang="ru-RU" dirty="0" smtClean="0">
                <a:solidFill>
                  <a:schemeClr val="tx1">
                    <a:lumMod val="95000"/>
                  </a:schemeClr>
                </a:solidFill>
              </a:rPr>
              <a:t>". </a:t>
            </a:r>
            <a:r>
              <a:rPr lang="ru-RU" dirty="0" err="1" smtClean="0">
                <a:solidFill>
                  <a:schemeClr val="tx1">
                    <a:lumMod val="95000"/>
                  </a:schemeClr>
                </a:solidFill>
              </a:rPr>
              <a:t>Його</a:t>
            </a:r>
            <a:r>
              <a:rPr lang="ru-RU" dirty="0" smtClean="0">
                <a:solidFill>
                  <a:schemeClr val="tx1">
                    <a:lumMod val="95000"/>
                  </a:schemeClr>
                </a:solidFill>
              </a:rPr>
              <a:t> </a:t>
            </a:r>
            <a:r>
              <a:rPr lang="ru-RU" dirty="0" err="1" smtClean="0">
                <a:solidFill>
                  <a:schemeClr val="tx1">
                    <a:lumMod val="95000"/>
                  </a:schemeClr>
                </a:solidFill>
              </a:rPr>
              <a:t>особливостями</a:t>
            </a:r>
            <a:r>
              <a:rPr lang="ru-RU" dirty="0" smtClean="0">
                <a:solidFill>
                  <a:schemeClr val="tx1">
                    <a:lumMod val="95000"/>
                  </a:schemeClr>
                </a:solidFill>
              </a:rPr>
              <a:t> </a:t>
            </a:r>
            <a:r>
              <a:rPr lang="ru-RU" dirty="0" err="1" smtClean="0">
                <a:solidFill>
                  <a:schemeClr val="tx1">
                    <a:lumMod val="95000"/>
                  </a:schemeClr>
                </a:solidFill>
              </a:rPr>
              <a:t>були</a:t>
            </a:r>
            <a:r>
              <a:rPr lang="ru-RU" dirty="0" smtClean="0">
                <a:solidFill>
                  <a:schemeClr val="tx1">
                    <a:lumMod val="95000"/>
                  </a:schemeClr>
                </a:solidFill>
              </a:rPr>
              <a:t> </a:t>
            </a:r>
            <a:r>
              <a:rPr lang="ru-RU" dirty="0" err="1" smtClean="0">
                <a:solidFill>
                  <a:schemeClr val="tx1">
                    <a:lumMod val="95000"/>
                  </a:schemeClr>
                </a:solidFill>
              </a:rPr>
              <a:t>прагнення</a:t>
            </a:r>
            <a:r>
              <a:rPr lang="ru-RU" dirty="0" smtClean="0">
                <a:solidFill>
                  <a:schemeClr val="tx1">
                    <a:lumMod val="95000"/>
                  </a:schemeClr>
                </a:solidFill>
              </a:rPr>
              <a:t> </a:t>
            </a:r>
            <a:r>
              <a:rPr lang="ru-RU" dirty="0" err="1" smtClean="0">
                <a:solidFill>
                  <a:schemeClr val="tx1">
                    <a:lumMod val="95000"/>
                  </a:schemeClr>
                </a:solidFill>
              </a:rPr>
              <a:t>максисальної</a:t>
            </a:r>
            <a:r>
              <a:rPr lang="ru-RU" dirty="0" smtClean="0">
                <a:solidFill>
                  <a:schemeClr val="tx1">
                    <a:lumMod val="95000"/>
                  </a:schemeClr>
                </a:solidFill>
              </a:rPr>
              <a:t> </a:t>
            </a:r>
            <a:r>
              <a:rPr lang="ru-RU" dirty="0" err="1" smtClean="0">
                <a:solidFill>
                  <a:schemeClr val="tx1">
                    <a:lumMod val="95000"/>
                  </a:schemeClr>
                </a:solidFill>
              </a:rPr>
              <a:t>святковості</a:t>
            </a:r>
            <a:r>
              <a:rPr lang="ru-RU" dirty="0" smtClean="0">
                <a:solidFill>
                  <a:schemeClr val="tx1">
                    <a:lumMod val="95000"/>
                  </a:schemeClr>
                </a:solidFill>
              </a:rPr>
              <a:t> </a:t>
            </a:r>
            <a:r>
              <a:rPr lang="ru-RU" dirty="0" err="1" smtClean="0">
                <a:solidFill>
                  <a:schemeClr val="tx1">
                    <a:lumMod val="95000"/>
                  </a:schemeClr>
                </a:solidFill>
              </a:rPr>
              <a:t>громадських</a:t>
            </a:r>
            <a:r>
              <a:rPr lang="ru-RU" dirty="0" smtClean="0">
                <a:solidFill>
                  <a:schemeClr val="tx1">
                    <a:lumMod val="95000"/>
                  </a:schemeClr>
                </a:solidFill>
              </a:rPr>
              <a:t> </a:t>
            </a:r>
            <a:r>
              <a:rPr lang="ru-RU" dirty="0" err="1" smtClean="0">
                <a:solidFill>
                  <a:schemeClr val="tx1">
                    <a:lumMod val="95000"/>
                  </a:schemeClr>
                </a:solidFill>
              </a:rPr>
              <a:t>будівель,перевага</a:t>
            </a:r>
            <a:r>
              <a:rPr lang="ru-RU" dirty="0" smtClean="0">
                <a:solidFill>
                  <a:schemeClr val="tx1">
                    <a:lumMod val="95000"/>
                  </a:schemeClr>
                </a:solidFill>
              </a:rPr>
              <a:t> над </a:t>
            </a:r>
            <a:r>
              <a:rPr lang="ru-RU" dirty="0" err="1" smtClean="0">
                <a:solidFill>
                  <a:schemeClr val="tx1">
                    <a:lumMod val="95000"/>
                  </a:schemeClr>
                </a:solidFill>
              </a:rPr>
              <a:t>класичними</a:t>
            </a:r>
            <a:r>
              <a:rPr lang="ru-RU" dirty="0" smtClean="0">
                <a:solidFill>
                  <a:schemeClr val="tx1">
                    <a:lumMod val="95000"/>
                  </a:schemeClr>
                </a:solidFill>
              </a:rPr>
              <a:t> </a:t>
            </a:r>
            <a:r>
              <a:rPr lang="ru-RU" dirty="0" err="1" smtClean="0">
                <a:solidFill>
                  <a:schemeClr val="tx1">
                    <a:lumMod val="95000"/>
                  </a:schemeClr>
                </a:solidFill>
              </a:rPr>
              <a:t>будівельними</a:t>
            </a:r>
            <a:r>
              <a:rPr lang="ru-RU" dirty="0" smtClean="0">
                <a:solidFill>
                  <a:schemeClr val="tx1">
                    <a:lumMod val="95000"/>
                  </a:schemeClr>
                </a:solidFill>
              </a:rPr>
              <a:t> </a:t>
            </a:r>
            <a:r>
              <a:rPr lang="ru-RU" dirty="0" err="1" smtClean="0">
                <a:solidFill>
                  <a:schemeClr val="tx1">
                    <a:lumMod val="95000"/>
                  </a:schemeClr>
                </a:solidFill>
              </a:rPr>
              <a:t>матеріалами</a:t>
            </a:r>
            <a:r>
              <a:rPr lang="ru-RU" dirty="0" smtClean="0">
                <a:solidFill>
                  <a:schemeClr val="tx1">
                    <a:lumMod val="95000"/>
                  </a:schemeClr>
                </a:solidFill>
              </a:rPr>
              <a:t> </a:t>
            </a:r>
            <a:r>
              <a:rPr lang="ru-RU" dirty="0" err="1" smtClean="0">
                <a:solidFill>
                  <a:schemeClr val="tx1">
                    <a:lumMod val="95000"/>
                  </a:schemeClr>
                </a:solidFill>
              </a:rPr>
              <a:t>їх</a:t>
            </a:r>
            <a:r>
              <a:rPr lang="ru-RU" dirty="0" smtClean="0">
                <a:solidFill>
                  <a:schemeClr val="tx1">
                    <a:lumMod val="95000"/>
                  </a:schemeClr>
                </a:solidFill>
              </a:rPr>
              <a:t> </a:t>
            </a:r>
            <a:r>
              <a:rPr lang="ru-RU" dirty="0" err="1" smtClean="0">
                <a:solidFill>
                  <a:schemeClr val="tx1">
                    <a:lumMod val="95000"/>
                  </a:schemeClr>
                </a:solidFill>
              </a:rPr>
              <a:t>імітацій</a:t>
            </a:r>
            <a:r>
              <a:rPr lang="ru-RU" dirty="0" smtClean="0">
                <a:solidFill>
                  <a:schemeClr val="tx1">
                    <a:lumMod val="95000"/>
                  </a:schemeClr>
                </a:solidFill>
              </a:rPr>
              <a:t>, </a:t>
            </a:r>
            <a:r>
              <a:rPr lang="ru-RU" dirty="0" err="1" smtClean="0">
                <a:solidFill>
                  <a:schemeClr val="tx1">
                    <a:lumMod val="95000"/>
                  </a:schemeClr>
                </a:solidFill>
              </a:rPr>
              <a:t>панування</a:t>
            </a:r>
            <a:r>
              <a:rPr lang="ru-RU" dirty="0" smtClean="0">
                <a:solidFill>
                  <a:schemeClr val="tx1">
                    <a:lumMod val="95000"/>
                  </a:schemeClr>
                </a:solidFill>
              </a:rPr>
              <a:t> </a:t>
            </a:r>
            <a:r>
              <a:rPr lang="ru-RU" dirty="0" err="1" smtClean="0">
                <a:solidFill>
                  <a:schemeClr val="tx1">
                    <a:lumMod val="95000"/>
                  </a:schemeClr>
                </a:solidFill>
              </a:rPr>
              <a:t>багатих</a:t>
            </a:r>
            <a:r>
              <a:rPr lang="ru-RU" dirty="0" smtClean="0">
                <a:solidFill>
                  <a:schemeClr val="tx1">
                    <a:lumMod val="95000"/>
                  </a:schemeClr>
                </a:solidFill>
              </a:rPr>
              <a:t> </a:t>
            </a:r>
            <a:r>
              <a:rPr lang="ru-RU" dirty="0" err="1" smtClean="0">
                <a:solidFill>
                  <a:schemeClr val="tx1">
                    <a:lumMod val="95000"/>
                  </a:schemeClr>
                </a:solidFill>
              </a:rPr>
              <a:t>ліпних</a:t>
            </a:r>
            <a:r>
              <a:rPr lang="ru-RU" dirty="0" smtClean="0">
                <a:solidFill>
                  <a:schemeClr val="tx1">
                    <a:lumMod val="95000"/>
                  </a:schemeClr>
                </a:solidFill>
              </a:rPr>
              <a:t> </a:t>
            </a:r>
            <a:r>
              <a:rPr lang="ru-RU" dirty="0" err="1" smtClean="0">
                <a:solidFill>
                  <a:schemeClr val="tx1">
                    <a:lumMod val="95000"/>
                  </a:schemeClr>
                </a:solidFill>
              </a:rPr>
              <a:t>прикрас.Прикладом</a:t>
            </a:r>
            <a:r>
              <a:rPr lang="ru-RU" dirty="0" smtClean="0">
                <a:solidFill>
                  <a:schemeClr val="tx1">
                    <a:lumMod val="95000"/>
                  </a:schemeClr>
                </a:solidFill>
              </a:rPr>
              <a:t> </a:t>
            </a:r>
            <a:r>
              <a:rPr lang="ru-RU" dirty="0" err="1" smtClean="0">
                <a:solidFill>
                  <a:schemeClr val="tx1">
                    <a:lumMod val="95000"/>
                  </a:schemeClr>
                </a:solidFill>
              </a:rPr>
              <a:t>електизму</a:t>
            </a:r>
            <a:r>
              <a:rPr lang="ru-RU" dirty="0" smtClean="0">
                <a:solidFill>
                  <a:schemeClr val="tx1">
                    <a:lumMod val="95000"/>
                  </a:schemeClr>
                </a:solidFill>
              </a:rPr>
              <a:t> </a:t>
            </a:r>
            <a:r>
              <a:rPr lang="ru-RU" dirty="0" err="1" smtClean="0">
                <a:solidFill>
                  <a:schemeClr val="tx1">
                    <a:lumMod val="95000"/>
                  </a:schemeClr>
                </a:solidFill>
              </a:rPr>
              <a:t>є</a:t>
            </a:r>
            <a:r>
              <a:rPr lang="ru-RU" dirty="0" smtClean="0">
                <a:solidFill>
                  <a:schemeClr val="tx1">
                    <a:lumMod val="95000"/>
                  </a:schemeClr>
                </a:solidFill>
              </a:rPr>
              <a:t> </a:t>
            </a:r>
            <a:r>
              <a:rPr lang="ru-RU" dirty="0" err="1" smtClean="0">
                <a:solidFill>
                  <a:schemeClr val="tx1">
                    <a:lumMod val="95000"/>
                  </a:schemeClr>
                </a:solidFill>
              </a:rPr>
              <a:t>зведення</a:t>
            </a:r>
            <a:r>
              <a:rPr lang="ru-RU" dirty="0" smtClean="0">
                <a:solidFill>
                  <a:schemeClr val="tx1">
                    <a:lumMod val="95000"/>
                  </a:schemeClr>
                </a:solidFill>
              </a:rPr>
              <a:t> в 1861-1874рр.Шарлем </a:t>
            </a:r>
            <a:r>
              <a:rPr lang="ru-RU" dirty="0" err="1" smtClean="0">
                <a:solidFill>
                  <a:schemeClr val="tx1">
                    <a:lumMod val="95000"/>
                  </a:schemeClr>
                </a:solidFill>
              </a:rPr>
              <a:t>Граньє</a:t>
            </a:r>
            <a:r>
              <a:rPr lang="ru-RU" dirty="0" smtClean="0">
                <a:solidFill>
                  <a:schemeClr val="tx1">
                    <a:lumMod val="95000"/>
                  </a:schemeClr>
                </a:solidFill>
              </a:rPr>
              <a:t> </a:t>
            </a:r>
            <a:r>
              <a:rPr lang="ru-RU" dirty="0" err="1" smtClean="0">
                <a:solidFill>
                  <a:schemeClr val="tx1">
                    <a:lumMod val="95000"/>
                  </a:schemeClr>
                </a:solidFill>
              </a:rPr>
              <a:t>будівля</a:t>
            </a:r>
            <a:r>
              <a:rPr lang="ru-RU" dirty="0" smtClean="0">
                <a:solidFill>
                  <a:schemeClr val="tx1">
                    <a:lumMod val="95000"/>
                  </a:schemeClr>
                </a:solidFill>
              </a:rPr>
              <a:t> Опери в </a:t>
            </a:r>
            <a:r>
              <a:rPr lang="ru-RU" dirty="0" err="1" smtClean="0">
                <a:solidFill>
                  <a:schemeClr val="tx1">
                    <a:lumMod val="95000"/>
                  </a:schemeClr>
                </a:solidFill>
              </a:rPr>
              <a:t>Парижі.Важливе</a:t>
            </a:r>
            <a:r>
              <a:rPr lang="ru-RU" dirty="0" smtClean="0">
                <a:solidFill>
                  <a:schemeClr val="tx1">
                    <a:lumMod val="95000"/>
                  </a:schemeClr>
                </a:solidFill>
              </a:rPr>
              <a:t> </a:t>
            </a:r>
            <a:r>
              <a:rPr lang="ru-RU" dirty="0" err="1" smtClean="0">
                <a:solidFill>
                  <a:schemeClr val="tx1">
                    <a:lumMod val="95000"/>
                  </a:schemeClr>
                </a:solidFill>
              </a:rPr>
              <a:t>значення</a:t>
            </a:r>
            <a:r>
              <a:rPr lang="ru-RU" dirty="0" smtClean="0">
                <a:solidFill>
                  <a:schemeClr val="tx1">
                    <a:lumMod val="95000"/>
                  </a:schemeClr>
                </a:solidFill>
              </a:rPr>
              <a:t> </a:t>
            </a:r>
            <a:r>
              <a:rPr lang="ru-RU" dirty="0" err="1" smtClean="0">
                <a:solidFill>
                  <a:schemeClr val="tx1">
                    <a:lumMod val="95000"/>
                  </a:schemeClr>
                </a:solidFill>
              </a:rPr>
              <a:t>здобули</a:t>
            </a:r>
            <a:r>
              <a:rPr lang="ru-RU" dirty="0" smtClean="0">
                <a:solidFill>
                  <a:schemeClr val="tx1">
                    <a:lumMod val="95000"/>
                  </a:schemeClr>
                </a:solidFill>
              </a:rPr>
              <a:t> </a:t>
            </a:r>
            <a:r>
              <a:rPr lang="ru-RU" dirty="0" err="1" smtClean="0">
                <a:solidFill>
                  <a:schemeClr val="tx1">
                    <a:lumMod val="95000"/>
                  </a:schemeClr>
                </a:solidFill>
              </a:rPr>
              <a:t>нові</a:t>
            </a:r>
            <a:r>
              <a:rPr lang="ru-RU" dirty="0" smtClean="0">
                <a:solidFill>
                  <a:schemeClr val="tx1">
                    <a:lumMod val="95000"/>
                  </a:schemeClr>
                </a:solidFill>
              </a:rPr>
              <a:t> </a:t>
            </a:r>
            <a:r>
              <a:rPr lang="ru-RU" dirty="0" err="1" smtClean="0">
                <a:solidFill>
                  <a:schemeClr val="tx1">
                    <a:lumMod val="95000"/>
                  </a:schemeClr>
                </a:solidFill>
              </a:rPr>
              <a:t>будівельні</a:t>
            </a:r>
            <a:r>
              <a:rPr lang="ru-RU" dirty="0" smtClean="0">
                <a:solidFill>
                  <a:schemeClr val="tx1">
                    <a:lumMod val="95000"/>
                  </a:schemeClr>
                </a:solidFill>
              </a:rPr>
              <a:t> </a:t>
            </a:r>
            <a:r>
              <a:rPr lang="ru-RU" dirty="0" err="1" smtClean="0">
                <a:solidFill>
                  <a:schemeClr val="tx1">
                    <a:lumMod val="95000"/>
                  </a:schemeClr>
                </a:solidFill>
              </a:rPr>
              <a:t>матеріали</a:t>
            </a:r>
            <a:r>
              <a:rPr lang="ru-RU" dirty="0" smtClean="0">
                <a:solidFill>
                  <a:schemeClr val="tx1">
                    <a:lumMod val="95000"/>
                  </a:schemeClr>
                </a:solidFill>
              </a:rPr>
              <a:t> - </a:t>
            </a:r>
            <a:r>
              <a:rPr lang="ru-RU" dirty="0" err="1" smtClean="0">
                <a:solidFill>
                  <a:schemeClr val="tx1">
                    <a:lumMod val="95000"/>
                  </a:schemeClr>
                </a:solidFill>
              </a:rPr>
              <a:t>залізо</a:t>
            </a:r>
            <a:r>
              <a:rPr lang="ru-RU" dirty="0" smtClean="0">
                <a:solidFill>
                  <a:schemeClr val="tx1">
                    <a:lumMod val="95000"/>
                  </a:schemeClr>
                </a:solidFill>
              </a:rPr>
              <a:t> та </a:t>
            </a:r>
            <a:r>
              <a:rPr lang="ru-RU" dirty="0" err="1" smtClean="0">
                <a:solidFill>
                  <a:schemeClr val="tx1">
                    <a:lumMod val="95000"/>
                  </a:schemeClr>
                </a:solidFill>
              </a:rPr>
              <a:t>скло.Залізний</a:t>
            </a:r>
            <a:r>
              <a:rPr lang="ru-RU" dirty="0" smtClean="0">
                <a:solidFill>
                  <a:schemeClr val="tx1">
                    <a:lumMod val="95000"/>
                  </a:schemeClr>
                </a:solidFill>
              </a:rPr>
              <a:t> каркас </a:t>
            </a:r>
            <a:r>
              <a:rPr lang="ru-RU" dirty="0" err="1" smtClean="0">
                <a:solidFill>
                  <a:schemeClr val="tx1">
                    <a:lumMod val="95000"/>
                  </a:schemeClr>
                </a:solidFill>
              </a:rPr>
              <a:t>будівель,широкі</a:t>
            </a:r>
            <a:r>
              <a:rPr lang="ru-RU" dirty="0" smtClean="0">
                <a:solidFill>
                  <a:schemeClr val="tx1">
                    <a:lumMod val="95000"/>
                  </a:schemeClr>
                </a:solidFill>
              </a:rPr>
              <a:t> </a:t>
            </a:r>
            <a:r>
              <a:rPr lang="ru-RU" dirty="0" err="1" smtClean="0">
                <a:solidFill>
                  <a:schemeClr val="tx1">
                    <a:lumMod val="95000"/>
                  </a:schemeClr>
                </a:solidFill>
              </a:rPr>
              <a:t>скляні</a:t>
            </a:r>
            <a:r>
              <a:rPr lang="ru-RU" dirty="0" smtClean="0">
                <a:solidFill>
                  <a:schemeClr val="tx1">
                    <a:lumMod val="95000"/>
                  </a:schemeClr>
                </a:solidFill>
              </a:rPr>
              <a:t> </a:t>
            </a:r>
            <a:r>
              <a:rPr lang="ru-RU" dirty="0" err="1" smtClean="0">
                <a:solidFill>
                  <a:schemeClr val="tx1">
                    <a:lumMod val="95000"/>
                  </a:schemeClr>
                </a:solidFill>
              </a:rPr>
              <a:t>вікна</a:t>
            </a:r>
            <a:r>
              <a:rPr lang="ru-RU" dirty="0" smtClean="0">
                <a:solidFill>
                  <a:schemeClr val="tx1">
                    <a:lumMod val="95000"/>
                  </a:schemeClr>
                </a:solidFill>
              </a:rPr>
              <a:t> та </a:t>
            </a:r>
            <a:r>
              <a:rPr lang="ru-RU" dirty="0" err="1" smtClean="0">
                <a:solidFill>
                  <a:schemeClr val="tx1">
                    <a:lumMod val="95000"/>
                  </a:schemeClr>
                </a:solidFill>
              </a:rPr>
              <a:t>стіни</a:t>
            </a:r>
            <a:r>
              <a:rPr lang="ru-RU" dirty="0" smtClean="0">
                <a:solidFill>
                  <a:schemeClr val="tx1">
                    <a:lumMod val="95000"/>
                  </a:schemeClr>
                </a:solidFill>
              </a:rPr>
              <a:t> </a:t>
            </a:r>
            <a:r>
              <a:rPr lang="ru-RU" dirty="0" err="1" smtClean="0">
                <a:solidFill>
                  <a:schemeClr val="tx1">
                    <a:lumMod val="95000"/>
                  </a:schemeClr>
                </a:solidFill>
              </a:rPr>
              <a:t>створювали</a:t>
            </a:r>
            <a:r>
              <a:rPr lang="ru-RU" dirty="0" smtClean="0">
                <a:solidFill>
                  <a:schemeClr val="tx1">
                    <a:lumMod val="95000"/>
                  </a:schemeClr>
                </a:solidFill>
              </a:rPr>
              <a:t> </a:t>
            </a:r>
            <a:r>
              <a:rPr lang="ru-RU" dirty="0" err="1" smtClean="0">
                <a:solidFill>
                  <a:schemeClr val="tx1">
                    <a:lumMod val="95000"/>
                  </a:schemeClr>
                </a:solidFill>
              </a:rPr>
              <a:t>новий</a:t>
            </a:r>
            <a:r>
              <a:rPr lang="ru-RU" dirty="0" smtClean="0">
                <a:solidFill>
                  <a:schemeClr val="tx1">
                    <a:lumMod val="95000"/>
                  </a:schemeClr>
                </a:solidFill>
              </a:rPr>
              <a:t> образ </a:t>
            </a:r>
            <a:r>
              <a:rPr lang="ru-RU" dirty="0" err="1" smtClean="0">
                <a:solidFill>
                  <a:schemeClr val="tx1">
                    <a:lumMod val="95000"/>
                  </a:schemeClr>
                </a:solidFill>
              </a:rPr>
              <a:t>архітетури</a:t>
            </a:r>
            <a:r>
              <a:rPr lang="ru-RU" dirty="0" smtClean="0">
                <a:solidFill>
                  <a:schemeClr val="tx1">
                    <a:lumMod val="95000"/>
                  </a:schemeClr>
                </a:solidFill>
              </a:rPr>
              <a:t> </a:t>
            </a:r>
            <a:r>
              <a:rPr lang="ru-RU" dirty="0" err="1" smtClean="0">
                <a:solidFill>
                  <a:schemeClr val="tx1">
                    <a:lumMod val="95000"/>
                  </a:schemeClr>
                </a:solidFill>
              </a:rPr>
              <a:t>століття</a:t>
            </a:r>
            <a:r>
              <a:rPr lang="ru-RU" dirty="0" smtClean="0">
                <a:solidFill>
                  <a:schemeClr val="tx1">
                    <a:lumMod val="95000"/>
                  </a:schemeClr>
                </a:solidFill>
              </a:rPr>
              <a:t> </a:t>
            </a:r>
            <a:r>
              <a:rPr lang="ru-RU" dirty="0" err="1" smtClean="0">
                <a:solidFill>
                  <a:schemeClr val="tx1">
                    <a:lumMod val="95000"/>
                  </a:schemeClr>
                </a:solidFill>
              </a:rPr>
              <a:t>промислової</a:t>
            </a:r>
            <a:r>
              <a:rPr lang="ru-RU" dirty="0" smtClean="0">
                <a:solidFill>
                  <a:schemeClr val="tx1">
                    <a:lumMod val="95000"/>
                  </a:schemeClr>
                </a:solidFill>
              </a:rPr>
              <a:t> </a:t>
            </a:r>
            <a:r>
              <a:rPr lang="ru-RU" dirty="0" err="1" smtClean="0">
                <a:solidFill>
                  <a:schemeClr val="tx1">
                    <a:lumMod val="95000"/>
                  </a:schemeClr>
                </a:solidFill>
              </a:rPr>
              <a:t>революції</a:t>
            </a:r>
            <a:r>
              <a:rPr lang="ru-RU" dirty="0" smtClean="0">
                <a:solidFill>
                  <a:schemeClr val="tx1">
                    <a:lumMod val="95000"/>
                  </a:schemeClr>
                </a:solidFill>
              </a:rPr>
              <a:t>.</a:t>
            </a:r>
            <a:endParaRPr lang="ru-RU"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0"/>
            <a:ext cx="2286016" cy="928670"/>
          </a:xfrm>
          <a:solidFill>
            <a:schemeClr val="accent6">
              <a:lumMod val="75000"/>
            </a:schemeClr>
          </a:solidFill>
          <a:ln>
            <a:solidFill>
              <a:schemeClr val="accent6">
                <a:lumMod val="75000"/>
              </a:schemeClr>
            </a:solidFill>
          </a:ln>
        </p:spPr>
        <p:txBody>
          <a:bodyPr>
            <a:normAutofit/>
          </a:bodyPr>
          <a:lstStyle/>
          <a:p>
            <a:r>
              <a:rPr lang="uk-UA" sz="2800" dirty="0" smtClean="0">
                <a:solidFill>
                  <a:schemeClr val="bg1"/>
                </a:solidFill>
                <a:latin typeface="Monotype Corsiva" pitchFamily="66" charset="0"/>
                <a:ea typeface="Batang" pitchFamily="18" charset="-127"/>
                <a:cs typeface="Estrangelo Edessa" pitchFamily="66" charset="0"/>
              </a:rPr>
              <a:t>Класицизм</a:t>
            </a:r>
            <a:r>
              <a:rPr lang="uk-UA" dirty="0" smtClean="0">
                <a:solidFill>
                  <a:schemeClr val="bg1"/>
                </a:solidFill>
                <a:cs typeface="Aharoni" pitchFamily="2" charset="-79"/>
              </a:rPr>
              <a:t/>
            </a:r>
            <a:br>
              <a:rPr lang="uk-UA" dirty="0" smtClean="0">
                <a:solidFill>
                  <a:schemeClr val="bg1"/>
                </a:solidFill>
                <a:cs typeface="Aharoni" pitchFamily="2" charset="-79"/>
              </a:rPr>
            </a:br>
            <a:endParaRPr lang="ru-RU" dirty="0">
              <a:solidFill>
                <a:schemeClr val="bg1"/>
              </a:solidFill>
              <a:cs typeface="Aharoni" pitchFamily="2" charset="-79"/>
            </a:endParaRPr>
          </a:p>
        </p:txBody>
      </p:sp>
      <p:sp>
        <p:nvSpPr>
          <p:cNvPr id="4" name="Текст 3"/>
          <p:cNvSpPr>
            <a:spLocks noGrp="1"/>
          </p:cNvSpPr>
          <p:nvPr>
            <p:ph type="body" idx="2"/>
          </p:nvPr>
        </p:nvSpPr>
        <p:spPr>
          <a:xfrm>
            <a:off x="0" y="928670"/>
            <a:ext cx="5929322" cy="5929330"/>
          </a:xfrm>
        </p:spPr>
        <p:txBody>
          <a:bodyPr>
            <a:normAutofit fontScale="92500" lnSpcReduction="20000"/>
          </a:bodyPr>
          <a:lstStyle/>
          <a:p>
            <a:r>
              <a:rPr lang="uk-UA" sz="1600" dirty="0" smtClean="0"/>
              <a:t>Мистецтво класицизму епохи буржуазної революції було строго раціоналістично, тобто вимагало повного логічного відповідності всіх елементів художньої форми гранично ясно вираженого задуму. Характерною для класицизму рисою була непорушність певних естетичних норм. Вони </a:t>
            </a:r>
            <a:r>
              <a:rPr lang="uk-UA" sz="1600" dirty="0" err="1" smtClean="0"/>
              <a:t>грунтувалися</a:t>
            </a:r>
            <a:r>
              <a:rPr lang="uk-UA" sz="1600" dirty="0" smtClean="0"/>
              <a:t> на чітко помітних уявленнях про високе і низьке, прекрасне і потворне. При цьому рішуче виключалося змішання різнорідних елементів, таких, наприклад, як трагічне і комічне, пафос і жарт, значні - історичні чи міфологічні - і незначні, тобто особисті, приватні події та проблеми. У всіх областях художньої творчості </a:t>
            </a:r>
            <a:r>
              <a:rPr lang="uk-UA" sz="1600" dirty="0" err="1" smtClean="0"/>
              <a:t>класицистів</a:t>
            </a:r>
            <a:r>
              <a:rPr lang="uk-UA" sz="1600" dirty="0" smtClean="0"/>
              <a:t> переважали сюжети, в яких втілювалася ідея про необхідність підпорядкування приватних, індивідуальних інтересів окремих осіб інтересам держави, суспільства, політичного або релігійного руху.</a:t>
            </a:r>
            <a:br>
              <a:rPr lang="uk-UA" sz="1600" dirty="0" smtClean="0"/>
            </a:br>
            <a:r>
              <a:rPr lang="uk-UA" sz="1600" dirty="0" smtClean="0"/>
              <a:t/>
            </a:r>
            <a:br>
              <a:rPr lang="uk-UA" sz="1600" dirty="0" smtClean="0"/>
            </a:br>
            <a:r>
              <a:rPr lang="uk-UA" sz="1600" dirty="0" smtClean="0"/>
              <a:t/>
            </a:r>
            <a:br>
              <a:rPr lang="uk-UA" sz="1600" dirty="0" smtClean="0"/>
            </a:br>
            <a:r>
              <a:rPr lang="uk-UA" sz="1600" dirty="0" smtClean="0"/>
              <a:t>Одним з найбільш значних ідейно-художніх досягнень цього часу була творчість великих німецьких поетів і мислителів - Гете і Шиллера і, зокрема, ті їхні твори, які пов'язані з періодом «</a:t>
            </a:r>
            <a:r>
              <a:rPr lang="uk-UA" sz="1600" dirty="0" err="1" smtClean="0"/>
              <a:t>веймарського</a:t>
            </a:r>
            <a:r>
              <a:rPr lang="uk-UA" sz="1600" dirty="0" smtClean="0"/>
              <a:t> класицизму». У цих творах на відміну від революційного республіканського класицизму більше позначалася орієнтація на естетичний ідеал античності, ніж на її суспільно-громадянські ідеали.</a:t>
            </a:r>
            <a:br>
              <a:rPr lang="uk-UA" sz="1600" dirty="0" smtClean="0"/>
            </a:br>
            <a:r>
              <a:rPr lang="uk-UA" sz="1600" dirty="0" smtClean="0"/>
              <a:t/>
            </a:r>
            <a:br>
              <a:rPr lang="uk-UA" sz="1600" dirty="0" smtClean="0"/>
            </a:br>
            <a:r>
              <a:rPr lang="uk-UA" sz="1600" dirty="0" smtClean="0"/>
              <a:t>При всій різноманітності варіантів класицистичного мистецтва в ньому було багато спільного. І революційний класицизм якобінців, і філософсько-гуманістичний класицизм Гете, Шиллера, </a:t>
            </a:r>
            <a:r>
              <a:rPr lang="uk-UA" sz="1600" dirty="0" err="1" smtClean="0"/>
              <a:t>Віланда</a:t>
            </a:r>
            <a:r>
              <a:rPr lang="uk-UA" sz="1600" dirty="0" smtClean="0"/>
              <a:t>, і консервативний класицизм наполеонівської імперії, і дуже різноманітний - то прогресивно-патріотичний, то реакційно-великодержавний - класицизм в Росії були суперечливими породженнями однієї і тієї ж історичної епохи.</a:t>
            </a:r>
          </a:p>
          <a:p>
            <a:r>
              <a:rPr lang="uk-UA" dirty="0" smtClean="0"/>
              <a:t/>
            </a:r>
            <a:br>
              <a:rPr lang="uk-UA" dirty="0" smtClean="0"/>
            </a:br>
            <a:endParaRPr lang="ru-RU" dirty="0"/>
          </a:p>
        </p:txBody>
      </p:sp>
      <p:pic>
        <p:nvPicPr>
          <p:cNvPr id="5" name="Содержимое 4" descr="friedrich-von-schiller.png"/>
          <p:cNvPicPr>
            <a:picLocks noGrp="1" noChangeAspect="1"/>
          </p:cNvPicPr>
          <p:nvPr>
            <p:ph sz="half" idx="1"/>
          </p:nvPr>
        </p:nvPicPr>
        <p:blipFill>
          <a:blip r:embed="rId2" cstate="print"/>
          <a:stretch>
            <a:fillRect/>
          </a:stretch>
        </p:blipFill>
        <p:spPr>
          <a:xfrm rot="803958">
            <a:off x="6556674" y="230907"/>
            <a:ext cx="2307941" cy="2682353"/>
          </a:xfrm>
        </p:spPr>
      </p:pic>
      <p:pic>
        <p:nvPicPr>
          <p:cNvPr id="13" name="Рисунок 12" descr="0_e1d1_2bdb4774_L.jpg"/>
          <p:cNvPicPr>
            <a:picLocks noChangeAspect="1"/>
          </p:cNvPicPr>
          <p:nvPr/>
        </p:nvPicPr>
        <p:blipFill>
          <a:blip r:embed="rId3" cstate="print"/>
          <a:stretch>
            <a:fillRect/>
          </a:stretch>
        </p:blipFill>
        <p:spPr>
          <a:xfrm>
            <a:off x="6108365" y="3411086"/>
            <a:ext cx="2369465" cy="28966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686040" cy="571480"/>
          </a:xfrm>
        </p:spPr>
        <p:txBody>
          <a:bodyPr/>
          <a:lstStyle/>
          <a:p>
            <a:r>
              <a:rPr lang="uk-UA" dirty="0" smtClean="0"/>
              <a:t>Романтизм </a:t>
            </a:r>
            <a:endParaRPr lang="ru-RU" dirty="0"/>
          </a:p>
        </p:txBody>
      </p:sp>
      <p:sp>
        <p:nvSpPr>
          <p:cNvPr id="4" name="Текст 3"/>
          <p:cNvSpPr>
            <a:spLocks noGrp="1"/>
          </p:cNvSpPr>
          <p:nvPr>
            <p:ph type="body" idx="2"/>
          </p:nvPr>
        </p:nvSpPr>
        <p:spPr>
          <a:xfrm>
            <a:off x="0" y="857232"/>
            <a:ext cx="4357686" cy="5340369"/>
          </a:xfrm>
        </p:spPr>
        <p:txBody>
          <a:bodyPr>
            <a:normAutofit fontScale="92500"/>
          </a:bodyPr>
          <a:lstStyle/>
          <a:p>
            <a:r>
              <a:rPr lang="uk-UA" dirty="0"/>
              <a:t>Майже одночасно з новим класицизмом </a:t>
            </a:r>
            <a:r>
              <a:rPr lang="uk-UA" dirty="0" smtClean="0"/>
              <a:t>виник і розвивався  новий </a:t>
            </a:r>
            <a:r>
              <a:rPr lang="uk-UA" dirty="0"/>
              <a:t>напрямок мистецтва - романтизм.</a:t>
            </a:r>
            <a:br>
              <a:rPr lang="uk-UA" dirty="0"/>
            </a:br>
            <a:r>
              <a:rPr lang="uk-UA" dirty="0"/>
              <a:t>Основними рисами романтичного мистецтва стали насамперед: відраза до буржуазної дійсності, рішуча відмова від раціоналістичних принципів буржуазного Просвітництва і класицизму у всіх його проявах, недовіра до того культу розуму, який був характерний для просвітителів і успадкований від них письменниками нового класицизму.</a:t>
            </a:r>
            <a:br>
              <a:rPr lang="uk-UA" dirty="0"/>
            </a:br>
            <a:r>
              <a:rPr lang="uk-UA" dirty="0"/>
              <a:t/>
            </a:r>
            <a:br>
              <a:rPr lang="uk-UA" dirty="0"/>
            </a:br>
            <a:r>
              <a:rPr lang="uk-UA" dirty="0"/>
              <a:t> Сюжетами для романтичних творів найчастіше обиралися виняткові </a:t>
            </a:r>
            <a:r>
              <a:rPr lang="uk-UA" sz="1700" dirty="0"/>
              <a:t>події</a:t>
            </a:r>
            <a:r>
              <a:rPr lang="uk-UA" dirty="0"/>
              <a:t>, що розгортаються в надзвичайній обстановці. Романтичні герої діяли в умовах фантастично перетвореного середньовіччя, в країнах, мало порушених буржуазної цивілізацією (Греція, Італія, Іспанія), або в екзотичних заморських краях.«Незвичайні герої у незвичайних обставинах" - так, мабуть, можна коротко сформулювати основний принцип романтичного мистецтва.</a:t>
            </a:r>
            <a:br>
              <a:rPr lang="uk-UA" dirty="0"/>
            </a:br>
            <a:r>
              <a:rPr lang="uk-UA" dirty="0"/>
              <a:t/>
            </a:r>
            <a:br>
              <a:rPr lang="uk-UA" dirty="0"/>
            </a:br>
            <a:r>
              <a:rPr lang="uk-UA" dirty="0"/>
              <a:t> Духом революційної романтики пронизані вірші Байрона і Шеллі, юнацькі твори Пушкіна і Лермонтова, творчість Міцкевича і </a:t>
            </a:r>
            <a:r>
              <a:rPr lang="uk-UA" dirty="0" err="1"/>
              <a:t>Шамиссо</a:t>
            </a:r>
            <a:r>
              <a:rPr lang="uk-UA" dirty="0"/>
              <a:t>, рання поезія Гейне, вірші, драми і романи Гюго, полотна молодого Делакруа і старого Гойї.</a:t>
            </a:r>
          </a:p>
          <a:p>
            <a:r>
              <a:rPr lang="uk-UA" dirty="0" smtClean="0"/>
              <a:t/>
            </a:r>
            <a:br>
              <a:rPr lang="uk-UA" dirty="0" smtClean="0"/>
            </a:br>
            <a:endParaRPr lang="ru-RU" dirty="0"/>
          </a:p>
        </p:txBody>
      </p:sp>
      <p:pic>
        <p:nvPicPr>
          <p:cNvPr id="5" name="Содержимое 4" descr="brjulov2.jpg"/>
          <p:cNvPicPr>
            <a:picLocks noGrp="1" noChangeAspect="1"/>
          </p:cNvPicPr>
          <p:nvPr>
            <p:ph sz="half" idx="1"/>
          </p:nvPr>
        </p:nvPicPr>
        <p:blipFill>
          <a:blip r:embed="rId2" cstate="print"/>
          <a:stretch>
            <a:fillRect/>
          </a:stretch>
        </p:blipFill>
        <p:spPr>
          <a:xfrm>
            <a:off x="4728028" y="285728"/>
            <a:ext cx="4415972" cy="585311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Живопис</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008313" cy="584182"/>
          </a:xfrm>
        </p:spPr>
        <p:txBody>
          <a:bodyPr>
            <a:normAutofit/>
          </a:bodyPr>
          <a:lstStyle/>
          <a:p>
            <a:r>
              <a:rPr lang="ru-RU" sz="2800" b="1" dirty="0" err="1" smtClean="0"/>
              <a:t>Эжен</a:t>
            </a:r>
            <a:r>
              <a:rPr lang="ru-RU" sz="2800" b="1" dirty="0" smtClean="0"/>
              <a:t> Делакруа</a:t>
            </a:r>
            <a:endParaRPr lang="ru-RU" sz="2800" dirty="0"/>
          </a:p>
        </p:txBody>
      </p:sp>
      <p:sp>
        <p:nvSpPr>
          <p:cNvPr id="3" name="Текст 2"/>
          <p:cNvSpPr>
            <a:spLocks noGrp="1"/>
          </p:cNvSpPr>
          <p:nvPr>
            <p:ph type="body" idx="2"/>
          </p:nvPr>
        </p:nvSpPr>
        <p:spPr>
          <a:xfrm>
            <a:off x="142844" y="714356"/>
            <a:ext cx="5500694" cy="6000792"/>
          </a:xfrm>
        </p:spPr>
        <p:txBody>
          <a:bodyPr>
            <a:noAutofit/>
          </a:bodyPr>
          <a:lstStyle/>
          <a:p>
            <a:r>
              <a:rPr lang="ru-RU" dirty="0" smtClean="0"/>
              <a:t>Ежен Делакруа </a:t>
            </a:r>
            <a:r>
              <a:rPr lang="ru-RU" dirty="0" err="1" smtClean="0"/>
              <a:t>народився</a:t>
            </a:r>
            <a:r>
              <a:rPr lang="ru-RU" dirty="0" smtClean="0"/>
              <a:t> в </a:t>
            </a:r>
            <a:r>
              <a:rPr lang="ru-RU" dirty="0" err="1" smtClean="0"/>
              <a:t>передмісті</a:t>
            </a:r>
            <a:r>
              <a:rPr lang="ru-RU" dirty="0" smtClean="0"/>
              <a:t> Парижа 26 </a:t>
            </a:r>
            <a:r>
              <a:rPr lang="ru-RU" dirty="0" err="1" smtClean="0"/>
              <a:t>квітня</a:t>
            </a:r>
            <a:r>
              <a:rPr lang="ru-RU" dirty="0" smtClean="0"/>
              <a:t> 1798. </a:t>
            </a:r>
            <a:r>
              <a:rPr lang="ru-RU" dirty="0" err="1" smtClean="0"/>
              <a:t>Офіційно</a:t>
            </a:r>
            <a:r>
              <a:rPr lang="ru-RU" dirty="0" smtClean="0"/>
              <a:t> </a:t>
            </a:r>
            <a:r>
              <a:rPr lang="ru-RU" dirty="0" err="1" smtClean="0"/>
              <a:t>його</a:t>
            </a:r>
            <a:r>
              <a:rPr lang="ru-RU" dirty="0" smtClean="0"/>
              <a:t> </a:t>
            </a:r>
            <a:r>
              <a:rPr lang="ru-RU" dirty="0" err="1" smtClean="0"/>
              <a:t>батьком</a:t>
            </a:r>
            <a:r>
              <a:rPr lang="ru-RU" dirty="0" smtClean="0"/>
              <a:t> </a:t>
            </a:r>
            <a:r>
              <a:rPr lang="ru-RU" dirty="0" err="1" smtClean="0"/>
              <a:t>вважався</a:t>
            </a:r>
            <a:r>
              <a:rPr lang="ru-RU" dirty="0" smtClean="0"/>
              <a:t> Шарль Делакруа</a:t>
            </a:r>
            <a:br>
              <a:rPr lang="ru-RU" dirty="0" smtClean="0"/>
            </a:br>
            <a:r>
              <a:rPr lang="ru-RU" dirty="0" err="1" smtClean="0"/>
              <a:t>Першою</a:t>
            </a:r>
            <a:r>
              <a:rPr lang="ru-RU" dirty="0" smtClean="0"/>
              <a:t> картиною Делакруа стала - «Тури Данте» (1822), </a:t>
            </a:r>
            <a:r>
              <a:rPr lang="ru-RU" dirty="0" err="1" smtClean="0"/>
              <a:t>виставленої</a:t>
            </a:r>
            <a:r>
              <a:rPr lang="ru-RU" dirty="0" smtClean="0"/>
              <a:t> </a:t>
            </a:r>
            <a:r>
              <a:rPr lang="ru-RU" dirty="0" err="1" smtClean="0"/>
              <a:t>їм</a:t>
            </a:r>
            <a:r>
              <a:rPr lang="ru-RU" dirty="0" smtClean="0"/>
              <a:t> у </a:t>
            </a:r>
            <a:r>
              <a:rPr lang="ru-RU" dirty="0" err="1" smtClean="0"/>
              <a:t>Салоні.Втім</a:t>
            </a:r>
            <a:r>
              <a:rPr lang="ru-RU" dirty="0" smtClean="0"/>
              <a:t>, особливого шуму вона не </a:t>
            </a:r>
            <a:r>
              <a:rPr lang="ru-RU" dirty="0" err="1" smtClean="0"/>
              <a:t>викликала</a:t>
            </a:r>
            <a:r>
              <a:rPr lang="ru-RU" dirty="0" smtClean="0"/>
              <a:t>. </a:t>
            </a:r>
            <a:r>
              <a:rPr lang="ru-RU" dirty="0" err="1" smtClean="0"/>
              <a:t>Справжній</a:t>
            </a:r>
            <a:r>
              <a:rPr lang="ru-RU" dirty="0" smtClean="0"/>
              <a:t> </a:t>
            </a:r>
            <a:r>
              <a:rPr lang="ru-RU" dirty="0" err="1" smtClean="0"/>
              <a:t>успіх</a:t>
            </a:r>
            <a:r>
              <a:rPr lang="ru-RU" dirty="0" smtClean="0"/>
              <a:t> </a:t>
            </a:r>
            <a:r>
              <a:rPr lang="ru-RU" dirty="0" err="1" smtClean="0"/>
              <a:t>спіткав</a:t>
            </a:r>
            <a:r>
              <a:rPr lang="ru-RU" dirty="0" smtClean="0"/>
              <a:t> Делакруа через два роки, коли в 1824 </a:t>
            </a:r>
            <a:r>
              <a:rPr lang="ru-RU" dirty="0" err="1" smtClean="0"/>
              <a:t>році</a:t>
            </a:r>
            <a:r>
              <a:rPr lang="ru-RU" dirty="0" smtClean="0"/>
              <a:t>, </a:t>
            </a:r>
            <a:r>
              <a:rPr lang="ru-RU" dirty="0" err="1" smtClean="0"/>
              <a:t>він</a:t>
            </a:r>
            <a:r>
              <a:rPr lang="ru-RU" dirty="0" smtClean="0"/>
              <a:t> показав у </a:t>
            </a:r>
            <a:r>
              <a:rPr lang="ru-RU" dirty="0" err="1" smtClean="0"/>
              <a:t>Салоні</a:t>
            </a:r>
            <a:r>
              <a:rPr lang="ru-RU" dirty="0" smtClean="0"/>
              <a:t> свою «</a:t>
            </a:r>
            <a:r>
              <a:rPr lang="ru-RU" dirty="0" err="1" smtClean="0"/>
              <a:t>Різанину</a:t>
            </a:r>
            <a:r>
              <a:rPr lang="ru-RU" dirty="0" smtClean="0"/>
              <a:t> на </a:t>
            </a:r>
            <a:r>
              <a:rPr lang="ru-RU" dirty="0" err="1" smtClean="0"/>
              <a:t>Хіосі</a:t>
            </a:r>
            <a:r>
              <a:rPr lang="ru-RU" dirty="0" smtClean="0"/>
              <a:t>», </a:t>
            </a:r>
            <a:r>
              <a:rPr lang="ru-RU" dirty="0" err="1" smtClean="0"/>
              <a:t>що</a:t>
            </a:r>
            <a:r>
              <a:rPr lang="ru-RU" dirty="0" smtClean="0"/>
              <a:t> </a:t>
            </a:r>
            <a:r>
              <a:rPr lang="ru-RU" dirty="0" err="1" smtClean="0"/>
              <a:t>описує</a:t>
            </a:r>
            <a:r>
              <a:rPr lang="ru-RU" dirty="0" smtClean="0"/>
              <a:t> </a:t>
            </a:r>
            <a:r>
              <a:rPr lang="ru-RU" dirty="0" err="1" smtClean="0"/>
              <a:t>жахи</a:t>
            </a:r>
            <a:r>
              <a:rPr lang="ru-RU" dirty="0" smtClean="0"/>
              <a:t> </a:t>
            </a:r>
            <a:r>
              <a:rPr lang="ru-RU" dirty="0" err="1" smtClean="0"/>
              <a:t>недавньої</a:t>
            </a:r>
            <a:r>
              <a:rPr lang="ru-RU" dirty="0" smtClean="0"/>
              <a:t> </a:t>
            </a:r>
            <a:r>
              <a:rPr lang="ru-RU" dirty="0" err="1" smtClean="0"/>
              <a:t>війни</a:t>
            </a:r>
            <a:r>
              <a:rPr lang="ru-RU" dirty="0" smtClean="0"/>
              <a:t> </a:t>
            </a:r>
            <a:r>
              <a:rPr lang="ru-RU" dirty="0" err="1" smtClean="0"/>
              <a:t>Греції</a:t>
            </a:r>
            <a:r>
              <a:rPr lang="ru-RU" dirty="0" smtClean="0"/>
              <a:t> за </a:t>
            </a:r>
            <a:r>
              <a:rPr lang="ru-RU" dirty="0" err="1" smtClean="0"/>
              <a:t>незалежність</a:t>
            </a:r>
            <a:r>
              <a:rPr lang="ru-RU" dirty="0" smtClean="0"/>
              <a:t>. </a:t>
            </a:r>
            <a:r>
              <a:rPr lang="ru-RU" dirty="0" err="1" smtClean="0"/>
              <a:t>Бодлер</a:t>
            </a:r>
            <a:r>
              <a:rPr lang="ru-RU" dirty="0" smtClean="0"/>
              <a:t> назвав </a:t>
            </a:r>
            <a:r>
              <a:rPr lang="ru-RU" dirty="0" err="1" smtClean="0"/>
              <a:t>це</a:t>
            </a:r>
            <a:r>
              <a:rPr lang="ru-RU" dirty="0" smtClean="0"/>
              <a:t> полотно «</a:t>
            </a:r>
            <a:r>
              <a:rPr lang="ru-RU" dirty="0" err="1" smtClean="0"/>
              <a:t>моторошним</a:t>
            </a:r>
            <a:r>
              <a:rPr lang="ru-RU" dirty="0" smtClean="0"/>
              <a:t> </a:t>
            </a:r>
            <a:r>
              <a:rPr lang="ru-RU" dirty="0" err="1" smtClean="0"/>
              <a:t>гімном</a:t>
            </a:r>
            <a:r>
              <a:rPr lang="ru-RU" dirty="0" smtClean="0"/>
              <a:t> року </a:t>
            </a:r>
            <a:r>
              <a:rPr lang="ru-RU" dirty="0" err="1" smtClean="0"/>
              <a:t>і</a:t>
            </a:r>
            <a:r>
              <a:rPr lang="ru-RU" dirty="0" smtClean="0"/>
              <a:t> </a:t>
            </a:r>
            <a:r>
              <a:rPr lang="ru-RU" dirty="0" err="1" smtClean="0"/>
              <a:t>стражданню</a:t>
            </a:r>
            <a:r>
              <a:rPr lang="ru-RU" dirty="0" smtClean="0"/>
              <a:t>». </a:t>
            </a:r>
            <a:r>
              <a:rPr lang="ru-RU" dirty="0" err="1" smtClean="0"/>
              <a:t>Багато</a:t>
            </a:r>
            <a:r>
              <a:rPr lang="ru-RU" dirty="0" smtClean="0"/>
              <a:t> критики </a:t>
            </a:r>
            <a:r>
              <a:rPr lang="ru-RU" dirty="0" err="1" smtClean="0"/>
              <a:t>також</a:t>
            </a:r>
            <a:r>
              <a:rPr lang="ru-RU" dirty="0" smtClean="0"/>
              <a:t> </a:t>
            </a:r>
            <a:r>
              <a:rPr lang="ru-RU" dirty="0" err="1" smtClean="0"/>
              <a:t>звинуватили</a:t>
            </a:r>
            <a:r>
              <a:rPr lang="ru-RU" dirty="0" smtClean="0"/>
              <a:t> Делакруа в </a:t>
            </a:r>
            <a:r>
              <a:rPr lang="ru-RU" dirty="0" err="1" smtClean="0"/>
              <a:t>надмірному</a:t>
            </a:r>
            <a:r>
              <a:rPr lang="ru-RU" dirty="0" smtClean="0"/>
              <a:t> </a:t>
            </a:r>
            <a:r>
              <a:rPr lang="ru-RU" dirty="0" err="1" smtClean="0"/>
              <a:t>натуралізмі</a:t>
            </a:r>
            <a:r>
              <a:rPr lang="ru-RU" dirty="0" smtClean="0"/>
              <a:t>. </a:t>
            </a:r>
            <a:r>
              <a:rPr lang="ru-RU" dirty="0" err="1" smtClean="0"/>
              <a:t>Проте</a:t>
            </a:r>
            <a:r>
              <a:rPr lang="ru-RU" dirty="0" smtClean="0"/>
              <a:t>, </a:t>
            </a:r>
            <a:r>
              <a:rPr lang="ru-RU" dirty="0" err="1" smtClean="0"/>
              <a:t>головна</a:t>
            </a:r>
            <a:r>
              <a:rPr lang="ru-RU" dirty="0" smtClean="0"/>
              <a:t> мета </a:t>
            </a:r>
            <a:r>
              <a:rPr lang="ru-RU" dirty="0" err="1" smtClean="0"/>
              <a:t>була</a:t>
            </a:r>
            <a:r>
              <a:rPr lang="ru-RU" dirty="0" smtClean="0"/>
              <a:t> </a:t>
            </a:r>
            <a:r>
              <a:rPr lang="ru-RU" dirty="0" err="1" smtClean="0"/>
              <a:t>досягнута</a:t>
            </a:r>
            <a:r>
              <a:rPr lang="ru-RU" dirty="0" smtClean="0"/>
              <a:t>: </a:t>
            </a:r>
            <a:r>
              <a:rPr lang="ru-RU" dirty="0" err="1" smtClean="0"/>
              <a:t>молодий</a:t>
            </a:r>
            <a:r>
              <a:rPr lang="ru-RU" dirty="0" smtClean="0"/>
              <a:t> художник заявив про себе.</a:t>
            </a:r>
            <a:br>
              <a:rPr lang="ru-RU" dirty="0" smtClean="0"/>
            </a:br>
            <a:r>
              <a:rPr lang="ru-RU" dirty="0" err="1" smtClean="0"/>
              <a:t>Наступна</a:t>
            </a:r>
            <a:r>
              <a:rPr lang="ru-RU" dirty="0" smtClean="0"/>
              <a:t> робота, </a:t>
            </a:r>
            <a:r>
              <a:rPr lang="ru-RU" dirty="0" err="1" smtClean="0"/>
              <a:t>виставлена</a:t>
            </a:r>
            <a:r>
              <a:rPr lang="ru-RU" dirty="0" smtClean="0"/>
              <a:t> ​​в </a:t>
            </a:r>
            <a:r>
              <a:rPr lang="ru-RU" dirty="0" err="1" smtClean="0"/>
              <a:t>Салоні</a:t>
            </a:r>
            <a:r>
              <a:rPr lang="ru-RU" dirty="0" smtClean="0"/>
              <a:t>, </a:t>
            </a:r>
            <a:r>
              <a:rPr lang="ru-RU" dirty="0" err="1" smtClean="0"/>
              <a:t>називалася</a:t>
            </a:r>
            <a:r>
              <a:rPr lang="ru-RU" dirty="0" smtClean="0"/>
              <a:t> «Смерть </a:t>
            </a:r>
            <a:r>
              <a:rPr lang="ru-RU" dirty="0" err="1" smtClean="0"/>
              <a:t>Сарданапала</a:t>
            </a:r>
            <a:r>
              <a:rPr lang="ru-RU" dirty="0" smtClean="0"/>
              <a:t>».Сюжет </a:t>
            </a:r>
            <a:r>
              <a:rPr lang="ru-RU" dirty="0" err="1" smtClean="0"/>
              <a:t>картини</a:t>
            </a:r>
            <a:r>
              <a:rPr lang="ru-RU" dirty="0" smtClean="0"/>
              <a:t>, Делакруа </a:t>
            </a:r>
            <a:r>
              <a:rPr lang="ru-RU" dirty="0" err="1" smtClean="0"/>
              <a:t>запозичив</a:t>
            </a:r>
            <a:r>
              <a:rPr lang="ru-RU" dirty="0" smtClean="0"/>
              <a:t> у Байрона. . </a:t>
            </a:r>
            <a:r>
              <a:rPr lang="ru-RU" dirty="0" err="1" smtClean="0"/>
              <a:t>Останню</a:t>
            </a:r>
            <a:r>
              <a:rPr lang="ru-RU" dirty="0" smtClean="0"/>
              <a:t> </a:t>
            </a:r>
            <a:r>
              <a:rPr lang="ru-RU" dirty="0" err="1" smtClean="0"/>
              <a:t>велику</a:t>
            </a:r>
            <a:r>
              <a:rPr lang="ru-RU" dirty="0" smtClean="0"/>
              <a:t> картину, яку </a:t>
            </a:r>
            <a:r>
              <a:rPr lang="ru-RU" dirty="0" err="1" smtClean="0"/>
              <a:t>можна</a:t>
            </a:r>
            <a:r>
              <a:rPr lang="ru-RU" dirty="0" smtClean="0"/>
              <a:t> </a:t>
            </a:r>
            <a:r>
              <a:rPr lang="ru-RU" dirty="0" err="1" smtClean="0"/>
              <a:t>віднести</a:t>
            </a:r>
            <a:r>
              <a:rPr lang="ru-RU" dirty="0" smtClean="0"/>
              <a:t> до </a:t>
            </a:r>
            <a:r>
              <a:rPr lang="ru-RU" dirty="0" err="1" smtClean="0"/>
              <a:t>першого</a:t>
            </a:r>
            <a:r>
              <a:rPr lang="ru-RU" dirty="0" smtClean="0"/>
              <a:t> </a:t>
            </a:r>
            <a:r>
              <a:rPr lang="ru-RU" dirty="0" err="1" smtClean="0"/>
              <a:t>періоду</a:t>
            </a:r>
            <a:r>
              <a:rPr lang="ru-RU" dirty="0" smtClean="0"/>
              <a:t> </a:t>
            </a:r>
            <a:r>
              <a:rPr lang="ru-RU" dirty="0" err="1" smtClean="0"/>
              <a:t>творчості</a:t>
            </a:r>
            <a:r>
              <a:rPr lang="ru-RU" dirty="0" smtClean="0"/>
              <a:t> Делакруа, художник </a:t>
            </a:r>
            <a:r>
              <a:rPr lang="ru-RU" dirty="0" err="1" smtClean="0"/>
              <a:t>присвятив</a:t>
            </a:r>
            <a:r>
              <a:rPr lang="ru-RU" dirty="0" smtClean="0"/>
              <a:t> </a:t>
            </a:r>
            <a:r>
              <a:rPr lang="ru-RU" dirty="0" err="1" smtClean="0"/>
              <a:t>сучасності</a:t>
            </a:r>
            <a:r>
              <a:rPr lang="ru-RU" dirty="0" smtClean="0"/>
              <a:t>.</a:t>
            </a:r>
            <a:br>
              <a:rPr lang="ru-RU" dirty="0" smtClean="0"/>
            </a:br>
            <a:r>
              <a:rPr lang="ru-RU" dirty="0" smtClean="0"/>
              <a:t>У </a:t>
            </a:r>
            <a:r>
              <a:rPr lang="ru-RU" dirty="0" err="1" smtClean="0"/>
              <a:t>липні</a:t>
            </a:r>
            <a:r>
              <a:rPr lang="ru-RU" dirty="0" smtClean="0"/>
              <a:t> 1830 Париж </a:t>
            </a:r>
            <a:r>
              <a:rPr lang="ru-RU" dirty="0" err="1" smtClean="0"/>
              <a:t>повстав</a:t>
            </a:r>
            <a:r>
              <a:rPr lang="ru-RU" dirty="0" smtClean="0"/>
              <a:t> </a:t>
            </a:r>
            <a:r>
              <a:rPr lang="ru-RU" dirty="0" err="1" smtClean="0"/>
              <a:t>проти</a:t>
            </a:r>
            <a:r>
              <a:rPr lang="ru-RU" dirty="0" smtClean="0"/>
              <a:t> </a:t>
            </a:r>
            <a:r>
              <a:rPr lang="ru-RU" dirty="0" err="1" smtClean="0"/>
              <a:t>монархії</a:t>
            </a:r>
            <a:r>
              <a:rPr lang="ru-RU" dirty="0" smtClean="0"/>
              <a:t> </a:t>
            </a:r>
            <a:r>
              <a:rPr lang="ru-RU" dirty="0" err="1" smtClean="0"/>
              <a:t>Бурбонів</a:t>
            </a:r>
            <a:r>
              <a:rPr lang="ru-RU" dirty="0" smtClean="0"/>
              <a:t>. Делакруа </a:t>
            </a:r>
            <a:r>
              <a:rPr lang="ru-RU" dirty="0" err="1" smtClean="0"/>
              <a:t>симпатизував</a:t>
            </a:r>
            <a:r>
              <a:rPr lang="ru-RU" dirty="0" smtClean="0"/>
              <a:t> </a:t>
            </a:r>
            <a:r>
              <a:rPr lang="ru-RU" dirty="0" err="1" smtClean="0"/>
              <a:t>повстанцям</a:t>
            </a:r>
            <a:r>
              <a:rPr lang="ru-RU" dirty="0" smtClean="0"/>
              <a:t>, </a:t>
            </a:r>
            <a:r>
              <a:rPr lang="ru-RU" dirty="0" err="1" smtClean="0"/>
              <a:t>і</a:t>
            </a:r>
            <a:r>
              <a:rPr lang="ru-RU" dirty="0" smtClean="0"/>
              <a:t> </a:t>
            </a:r>
            <a:r>
              <a:rPr lang="ru-RU" dirty="0" err="1" smtClean="0"/>
              <a:t>це</a:t>
            </a:r>
            <a:r>
              <a:rPr lang="ru-RU" dirty="0" smtClean="0"/>
              <a:t> </a:t>
            </a:r>
            <a:r>
              <a:rPr lang="ru-RU" dirty="0" err="1" smtClean="0"/>
              <a:t>знайшло</a:t>
            </a:r>
            <a:r>
              <a:rPr lang="ru-RU" dirty="0" smtClean="0"/>
              <a:t> </a:t>
            </a:r>
            <a:r>
              <a:rPr lang="ru-RU" dirty="0" err="1" smtClean="0"/>
              <a:t>відображення</a:t>
            </a:r>
            <a:r>
              <a:rPr lang="ru-RU" dirty="0" smtClean="0"/>
              <a:t> в </a:t>
            </a:r>
            <a:r>
              <a:rPr lang="ru-RU" dirty="0" err="1" smtClean="0"/>
              <a:t>його</a:t>
            </a:r>
            <a:r>
              <a:rPr lang="ru-RU" dirty="0" smtClean="0"/>
              <a:t> «</a:t>
            </a:r>
            <a:r>
              <a:rPr lang="ru-RU" dirty="0" err="1" smtClean="0"/>
              <a:t>Свободі</a:t>
            </a:r>
            <a:r>
              <a:rPr lang="ru-RU" dirty="0" smtClean="0"/>
              <a:t>, </a:t>
            </a:r>
            <a:r>
              <a:rPr lang="ru-RU" dirty="0" err="1" smtClean="0"/>
              <a:t>що</a:t>
            </a:r>
            <a:r>
              <a:rPr lang="ru-RU" dirty="0" smtClean="0"/>
              <a:t> </a:t>
            </a:r>
            <a:r>
              <a:rPr lang="ru-RU" dirty="0" err="1" smtClean="0"/>
              <a:t>веде</a:t>
            </a:r>
            <a:r>
              <a:rPr lang="ru-RU" dirty="0" smtClean="0"/>
              <a:t> народ» (у нас </a:t>
            </a:r>
            <a:r>
              <a:rPr lang="ru-RU" dirty="0" err="1" smtClean="0"/>
              <a:t>цей</a:t>
            </a:r>
            <a:r>
              <a:rPr lang="ru-RU" dirty="0" smtClean="0"/>
              <a:t> </a:t>
            </a:r>
            <a:r>
              <a:rPr lang="ru-RU" dirty="0" err="1" smtClean="0"/>
              <a:t>твір</a:t>
            </a:r>
            <a:r>
              <a:rPr lang="ru-RU" dirty="0" smtClean="0"/>
              <a:t> </a:t>
            </a:r>
            <a:r>
              <a:rPr lang="ru-RU" dirty="0" err="1" smtClean="0"/>
              <a:t>відомо</a:t>
            </a:r>
            <a:r>
              <a:rPr lang="ru-RU" dirty="0" smtClean="0"/>
              <a:t>, </a:t>
            </a:r>
            <a:r>
              <a:rPr lang="ru-RU" dirty="0" err="1" smtClean="0"/>
              <a:t>також</a:t>
            </a:r>
            <a:r>
              <a:rPr lang="ru-RU" dirty="0" smtClean="0"/>
              <a:t> </a:t>
            </a:r>
            <a:r>
              <a:rPr lang="ru-RU" dirty="0" err="1" smtClean="0"/>
              <a:t>під</a:t>
            </a:r>
            <a:r>
              <a:rPr lang="ru-RU" dirty="0" smtClean="0"/>
              <a:t> </a:t>
            </a:r>
            <a:r>
              <a:rPr lang="ru-RU" dirty="0" err="1" smtClean="0"/>
              <a:t>назвою</a:t>
            </a:r>
            <a:r>
              <a:rPr lang="ru-RU" dirty="0" smtClean="0"/>
              <a:t> «Свобода на </a:t>
            </a:r>
            <a:r>
              <a:rPr lang="ru-RU" dirty="0" err="1" smtClean="0"/>
              <a:t>барикадах</a:t>
            </a:r>
            <a:r>
              <a:rPr lang="ru-RU" dirty="0" smtClean="0"/>
              <a:t>»). </a:t>
            </a:r>
            <a:r>
              <a:rPr lang="ru-RU" dirty="0" err="1" smtClean="0"/>
              <a:t>Виставлене</a:t>
            </a:r>
            <a:r>
              <a:rPr lang="ru-RU" dirty="0" smtClean="0"/>
              <a:t> в </a:t>
            </a:r>
            <a:r>
              <a:rPr lang="ru-RU" dirty="0" err="1" smtClean="0"/>
              <a:t>Салоні</a:t>
            </a:r>
            <a:r>
              <a:rPr lang="ru-RU" dirty="0" smtClean="0"/>
              <a:t> 1831года, полотно </a:t>
            </a:r>
            <a:r>
              <a:rPr lang="ru-RU" dirty="0" err="1" smtClean="0"/>
              <a:t>викликало</a:t>
            </a:r>
            <a:r>
              <a:rPr lang="ru-RU" dirty="0" smtClean="0"/>
              <a:t> </a:t>
            </a:r>
            <a:r>
              <a:rPr lang="ru-RU" dirty="0" err="1" smtClean="0"/>
              <a:t>бурхливе</a:t>
            </a:r>
            <a:r>
              <a:rPr lang="ru-RU" dirty="0" smtClean="0"/>
              <a:t> </a:t>
            </a:r>
            <a:r>
              <a:rPr lang="ru-RU" dirty="0" err="1" smtClean="0"/>
              <a:t>схвалення</a:t>
            </a:r>
            <a:r>
              <a:rPr lang="ru-RU" dirty="0" smtClean="0"/>
              <a:t> </a:t>
            </a:r>
            <a:r>
              <a:rPr lang="ru-RU" dirty="0" err="1" smtClean="0"/>
              <a:t>публіки</a:t>
            </a:r>
            <a:r>
              <a:rPr lang="ru-RU" dirty="0" smtClean="0"/>
              <a:t>. </a:t>
            </a:r>
            <a:r>
              <a:rPr lang="ru-RU" dirty="0" err="1" smtClean="0"/>
              <a:t>Новий</a:t>
            </a:r>
            <a:r>
              <a:rPr lang="ru-RU" dirty="0" smtClean="0"/>
              <a:t> уряд купило картину, </a:t>
            </a:r>
            <a:r>
              <a:rPr lang="ru-RU" dirty="0" err="1" smtClean="0"/>
              <a:t>але</a:t>
            </a:r>
            <a:r>
              <a:rPr lang="ru-RU" dirty="0" smtClean="0"/>
              <a:t> при </a:t>
            </a:r>
            <a:r>
              <a:rPr lang="ru-RU" dirty="0" err="1" smtClean="0"/>
              <a:t>цьому</a:t>
            </a:r>
            <a:r>
              <a:rPr lang="ru-RU" dirty="0" smtClean="0"/>
              <a:t> </a:t>
            </a:r>
            <a:r>
              <a:rPr lang="ru-RU" dirty="0" err="1" smtClean="0"/>
              <a:t>негайно</a:t>
            </a:r>
            <a:r>
              <a:rPr lang="ru-RU" dirty="0" smtClean="0"/>
              <a:t> </a:t>
            </a:r>
            <a:r>
              <a:rPr lang="ru-RU" dirty="0" err="1" smtClean="0"/>
              <a:t>розпорядилося</a:t>
            </a:r>
            <a:r>
              <a:rPr lang="ru-RU" dirty="0" smtClean="0"/>
              <a:t> </a:t>
            </a:r>
            <a:r>
              <a:rPr lang="ru-RU" dirty="0" err="1" smtClean="0"/>
              <a:t>зняти</a:t>
            </a:r>
            <a:r>
              <a:rPr lang="ru-RU" dirty="0" smtClean="0"/>
              <a:t> </a:t>
            </a:r>
            <a:r>
              <a:rPr lang="ru-RU" dirty="0" err="1" smtClean="0"/>
              <a:t>її</a:t>
            </a:r>
            <a:r>
              <a:rPr lang="ru-RU" dirty="0" smtClean="0"/>
              <a:t>, </a:t>
            </a:r>
            <a:r>
              <a:rPr lang="ru-RU" dirty="0" err="1" smtClean="0"/>
              <a:t>занадто</a:t>
            </a:r>
            <a:r>
              <a:rPr lang="ru-RU" dirty="0" smtClean="0"/>
              <a:t> </a:t>
            </a:r>
            <a:r>
              <a:rPr lang="ru-RU" dirty="0" err="1" smtClean="0"/>
              <a:t>вже</a:t>
            </a:r>
            <a:r>
              <a:rPr lang="ru-RU" dirty="0" smtClean="0"/>
              <a:t> </a:t>
            </a:r>
            <a:r>
              <a:rPr lang="ru-RU" dirty="0" err="1" smtClean="0"/>
              <a:t>небезпечним</a:t>
            </a:r>
            <a:r>
              <a:rPr lang="ru-RU" dirty="0" smtClean="0"/>
              <a:t> </a:t>
            </a:r>
            <a:r>
              <a:rPr lang="ru-RU" dirty="0" err="1" smtClean="0"/>
              <a:t>здавався</a:t>
            </a:r>
            <a:r>
              <a:rPr lang="ru-RU" dirty="0" smtClean="0"/>
              <a:t> </a:t>
            </a:r>
            <a:r>
              <a:rPr lang="ru-RU" dirty="0" err="1" smtClean="0"/>
              <a:t>її</a:t>
            </a:r>
            <a:r>
              <a:rPr lang="ru-RU" dirty="0" smtClean="0"/>
              <a:t> пафос.</a:t>
            </a:r>
            <a:br>
              <a:rPr lang="ru-RU" dirty="0" smtClean="0"/>
            </a:br>
            <a:r>
              <a:rPr lang="ru-RU" dirty="0" smtClean="0"/>
              <a:t>У 1850-і роки </a:t>
            </a:r>
            <a:r>
              <a:rPr lang="ru-RU" dirty="0" err="1" smtClean="0"/>
              <a:t>його</a:t>
            </a:r>
            <a:r>
              <a:rPr lang="ru-RU" dirty="0" smtClean="0"/>
              <a:t> </a:t>
            </a:r>
            <a:r>
              <a:rPr lang="ru-RU" dirty="0" err="1" smtClean="0"/>
              <a:t>визнання</a:t>
            </a:r>
            <a:r>
              <a:rPr lang="ru-RU" dirty="0" smtClean="0"/>
              <a:t> стало </a:t>
            </a:r>
            <a:r>
              <a:rPr lang="ru-RU" dirty="0" err="1" smtClean="0"/>
              <a:t>незаперечним</a:t>
            </a:r>
            <a:r>
              <a:rPr lang="ru-RU" dirty="0" smtClean="0"/>
              <a:t>. . </a:t>
            </a:r>
            <a:r>
              <a:rPr lang="ru-RU" dirty="0" err="1" smtClean="0"/>
              <a:t>Остання</a:t>
            </a:r>
            <a:r>
              <a:rPr lang="ru-RU" dirty="0" smtClean="0"/>
              <a:t> картина Делакруа, </a:t>
            </a:r>
            <a:r>
              <a:rPr lang="ru-RU" dirty="0" err="1" smtClean="0"/>
              <a:t>виставлена</a:t>
            </a:r>
            <a:r>
              <a:rPr lang="ru-RU" dirty="0" smtClean="0"/>
              <a:t> ​​в </a:t>
            </a:r>
            <a:r>
              <a:rPr lang="ru-RU" dirty="0" err="1" smtClean="0"/>
              <a:t>Салоні</a:t>
            </a:r>
            <a:r>
              <a:rPr lang="ru-RU" dirty="0" smtClean="0"/>
              <a:t> 1859 року, </a:t>
            </a:r>
            <a:r>
              <a:rPr lang="ru-RU" dirty="0" err="1" smtClean="0"/>
              <a:t>і</a:t>
            </a:r>
            <a:r>
              <a:rPr lang="ru-RU" dirty="0" smtClean="0"/>
              <a:t> </a:t>
            </a:r>
            <a:r>
              <a:rPr lang="ru-RU" dirty="0" err="1" smtClean="0"/>
              <a:t>закінчені</a:t>
            </a:r>
            <a:r>
              <a:rPr lang="ru-RU" dirty="0" smtClean="0"/>
              <a:t> в 1861 фрески для церкви </a:t>
            </a:r>
            <a:r>
              <a:rPr lang="ru-RU" dirty="0" err="1" smtClean="0"/>
              <a:t>Сен-Сюльпіс</a:t>
            </a:r>
            <a:r>
              <a:rPr lang="ru-RU" dirty="0" smtClean="0"/>
              <a:t> </a:t>
            </a:r>
            <a:r>
              <a:rPr lang="ru-RU" dirty="0" err="1" smtClean="0"/>
              <a:t>залишилися</a:t>
            </a:r>
            <a:r>
              <a:rPr lang="ru-RU" dirty="0" smtClean="0"/>
              <a:t> практично </a:t>
            </a:r>
            <a:r>
              <a:rPr lang="ru-RU" dirty="0" err="1" smtClean="0"/>
              <a:t>непоміченими</a:t>
            </a:r>
            <a:r>
              <a:rPr lang="ru-RU" dirty="0" smtClean="0"/>
              <a:t>.</a:t>
            </a:r>
            <a:endParaRPr lang="ru-RU" dirty="0"/>
          </a:p>
        </p:txBody>
      </p:sp>
      <p:pic>
        <p:nvPicPr>
          <p:cNvPr id="5" name="Содержимое 4" descr="image001.jpg"/>
          <p:cNvPicPr>
            <a:picLocks noGrp="1" noChangeAspect="1"/>
          </p:cNvPicPr>
          <p:nvPr>
            <p:ph sz="half" idx="1"/>
          </p:nvPr>
        </p:nvPicPr>
        <p:blipFill>
          <a:blip r:embed="rId2" cstate="print"/>
          <a:stretch>
            <a:fillRect/>
          </a:stretch>
        </p:blipFill>
        <p:spPr>
          <a:xfrm>
            <a:off x="6415779" y="357188"/>
            <a:ext cx="2170316" cy="29289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7000">
              <a:schemeClr val="tx2"/>
            </a:gs>
            <a:gs pos="100000">
              <a:srgbClr val="D1C39F"/>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428596" y="285728"/>
            <a:ext cx="4040188" cy="679442"/>
          </a:xfrm>
        </p:spPr>
        <p:txBody>
          <a:bodyPr>
            <a:normAutofit fontScale="85000" lnSpcReduction="20000"/>
          </a:bodyPr>
          <a:lstStyle/>
          <a:p>
            <a:endParaRPr lang="ru-RU" dirty="0" smtClean="0"/>
          </a:p>
          <a:p>
            <a:r>
              <a:rPr lang="ru-RU" dirty="0" smtClean="0"/>
              <a:t>Джон Констебль</a:t>
            </a:r>
          </a:p>
          <a:p>
            <a:endParaRPr lang="ru-RU" dirty="0"/>
          </a:p>
        </p:txBody>
      </p:sp>
      <p:sp>
        <p:nvSpPr>
          <p:cNvPr id="4" name="Текст 3"/>
          <p:cNvSpPr>
            <a:spLocks noGrp="1"/>
          </p:cNvSpPr>
          <p:nvPr>
            <p:ph type="body" sz="half" idx="3"/>
          </p:nvPr>
        </p:nvSpPr>
        <p:spPr>
          <a:xfrm>
            <a:off x="5357818" y="285728"/>
            <a:ext cx="3614734" cy="608004"/>
          </a:xfrm>
        </p:spPr>
        <p:txBody>
          <a:bodyPr>
            <a:normAutofit/>
          </a:bodyPr>
          <a:lstStyle/>
          <a:p>
            <a:r>
              <a:rPr lang="uk-UA" sz="2000" smtClean="0"/>
              <a:t>         </a:t>
            </a:r>
            <a:r>
              <a:rPr lang="uk-UA" sz="2000" dirty="0" smtClean="0"/>
              <a:t>Джозеф </a:t>
            </a:r>
            <a:r>
              <a:rPr lang="uk-UA" sz="2000" dirty="0" err="1" smtClean="0"/>
              <a:t>тернер</a:t>
            </a:r>
            <a:endParaRPr lang="ru-RU" sz="2000" dirty="0"/>
          </a:p>
        </p:txBody>
      </p:sp>
      <p:pic>
        <p:nvPicPr>
          <p:cNvPr id="10" name="Содержимое 9" descr="1299152046_001-f.jpg"/>
          <p:cNvPicPr>
            <a:picLocks noGrp="1" noChangeAspect="1"/>
          </p:cNvPicPr>
          <p:nvPr>
            <p:ph sz="quarter" idx="4"/>
          </p:nvPr>
        </p:nvPicPr>
        <p:blipFill>
          <a:blip r:embed="rId2" cstate="print"/>
          <a:stretch>
            <a:fillRect/>
          </a:stretch>
        </p:blipFill>
        <p:spPr>
          <a:xfrm>
            <a:off x="5857884" y="785794"/>
            <a:ext cx="2705956" cy="1539240"/>
          </a:xfrm>
        </p:spPr>
      </p:pic>
      <p:pic>
        <p:nvPicPr>
          <p:cNvPr id="9" name="Содержимое 8" descr="70716660_244264799_tonnel.jpg"/>
          <p:cNvPicPr>
            <a:picLocks noGrp="1" noChangeAspect="1"/>
          </p:cNvPicPr>
          <p:nvPr>
            <p:ph sz="quarter" idx="2"/>
          </p:nvPr>
        </p:nvPicPr>
        <p:blipFill>
          <a:blip r:embed="rId3" cstate="print"/>
          <a:stretch>
            <a:fillRect/>
          </a:stretch>
        </p:blipFill>
        <p:spPr>
          <a:xfrm>
            <a:off x="142844" y="785794"/>
            <a:ext cx="2822972" cy="1428760"/>
          </a:xfrm>
        </p:spPr>
      </p:pic>
      <p:sp>
        <p:nvSpPr>
          <p:cNvPr id="11" name="Прямоугольник 10"/>
          <p:cNvSpPr/>
          <p:nvPr/>
        </p:nvSpPr>
        <p:spPr>
          <a:xfrm>
            <a:off x="0" y="2579906"/>
            <a:ext cx="4429124" cy="4278094"/>
          </a:xfrm>
          <a:prstGeom prst="rect">
            <a:avLst/>
          </a:prstGeom>
          <a:solidFill>
            <a:schemeClr val="bg2">
              <a:lumMod val="40000"/>
              <a:lumOff val="60000"/>
            </a:schemeClr>
          </a:solidFill>
          <a:ln>
            <a:solidFill>
              <a:schemeClr val="bg2">
                <a:lumMod val="40000"/>
                <a:lumOff val="60000"/>
              </a:schemeClr>
            </a:solidFill>
          </a:ln>
        </p:spPr>
        <p:txBody>
          <a:bodyPr wrap="square">
            <a:spAutoFit/>
          </a:bodyPr>
          <a:lstStyle/>
          <a:p>
            <a:r>
              <a:rPr lang="uk-UA" sz="1200" dirty="0">
                <a:solidFill>
                  <a:schemeClr val="bg2">
                    <a:lumMod val="50000"/>
                  </a:schemeClr>
                </a:solidFill>
              </a:rPr>
              <a:t>Народився 11 червня 1776 в </a:t>
            </a:r>
            <a:r>
              <a:rPr lang="uk-UA" sz="1200" dirty="0" err="1">
                <a:solidFill>
                  <a:schemeClr val="bg2">
                    <a:lumMod val="50000"/>
                  </a:schemeClr>
                </a:solidFill>
              </a:rPr>
              <a:t>Іст-Бергхолте</a:t>
            </a:r>
            <a:r>
              <a:rPr lang="uk-UA" sz="1200" dirty="0">
                <a:solidFill>
                  <a:schemeClr val="bg2">
                    <a:lumMod val="50000"/>
                  </a:schemeClr>
                </a:solidFill>
              </a:rPr>
              <a:t> (графство </a:t>
            </a:r>
            <a:r>
              <a:rPr lang="uk-UA" sz="1200" dirty="0" err="1">
                <a:solidFill>
                  <a:schemeClr val="bg2">
                    <a:lumMod val="50000"/>
                  </a:schemeClr>
                </a:solidFill>
              </a:rPr>
              <a:t>Суффолк</a:t>
            </a:r>
            <a:r>
              <a:rPr lang="uk-UA" sz="1200" dirty="0">
                <a:solidFill>
                  <a:schemeClr val="bg2">
                    <a:lumMod val="50000"/>
                  </a:schemeClr>
                </a:solidFill>
              </a:rPr>
              <a:t>). У 1799 вступив до Королівської Академії мистецтв, в 1829 був обраний члени Академії. Пізніше визнання творчості художника було частково обумовлено його принципово нової, не відповідала нормам академічного мистецтва трактуванням природи. Новизна пейзажів </a:t>
            </a:r>
            <a:r>
              <a:rPr lang="uk-UA" sz="1200" dirty="0" err="1">
                <a:solidFill>
                  <a:schemeClr val="bg2">
                    <a:lumMod val="50000"/>
                  </a:schemeClr>
                </a:solidFill>
              </a:rPr>
              <a:t>Констебла</a:t>
            </a:r>
            <a:r>
              <a:rPr lang="uk-UA" sz="1200" dirty="0">
                <a:solidFill>
                  <a:schemeClr val="bg2">
                    <a:lumMod val="50000"/>
                  </a:schemeClr>
                </a:solidFill>
              </a:rPr>
              <a:t> стала результатом його глибокого наукового інтересу до ефектів відбитого світла, які він скрупульозно вивчав. Фізик Майкл Фарадей і хімік Джордж </a:t>
            </a:r>
            <a:r>
              <a:rPr lang="uk-UA" sz="1200" dirty="0" err="1">
                <a:solidFill>
                  <a:schemeClr val="bg2">
                    <a:lumMod val="50000"/>
                  </a:schemeClr>
                </a:solidFill>
              </a:rPr>
              <a:t>Філд</a:t>
            </a:r>
            <a:r>
              <a:rPr lang="uk-UA" sz="1200" dirty="0">
                <a:solidFill>
                  <a:schemeClr val="bg2">
                    <a:lumMod val="50000"/>
                  </a:schemeClr>
                </a:solidFill>
              </a:rPr>
              <a:t> захоплювалися роботами художника. У першому варіанті картини </a:t>
            </a:r>
            <a:r>
              <a:rPr lang="uk-UA" sz="1200" dirty="0" err="1">
                <a:solidFill>
                  <a:schemeClr val="bg2">
                    <a:lumMod val="50000"/>
                  </a:schemeClr>
                </a:solidFill>
              </a:rPr>
              <a:t>Телега</a:t>
            </a:r>
            <a:r>
              <a:rPr lang="uk-UA" sz="1200" dirty="0">
                <a:solidFill>
                  <a:schemeClr val="bg2">
                    <a:lumMod val="50000"/>
                  </a:schemeClr>
                </a:solidFill>
              </a:rPr>
              <a:t> </a:t>
            </a:r>
            <a:r>
              <a:rPr lang="uk-UA" sz="1200" dirty="0" err="1">
                <a:solidFill>
                  <a:schemeClr val="bg2">
                    <a:lumMod val="50000"/>
                  </a:schemeClr>
                </a:solidFill>
              </a:rPr>
              <a:t>длясена</a:t>
            </a:r>
            <a:r>
              <a:rPr lang="uk-UA" sz="1200" dirty="0">
                <a:solidFill>
                  <a:schemeClr val="bg2">
                    <a:lumMod val="50000"/>
                  </a:schemeClr>
                </a:solidFill>
              </a:rPr>
              <a:t> (Лондон, музей Вікторії і Альберта) </a:t>
            </a:r>
            <a:r>
              <a:rPr lang="uk-UA" sz="1200" dirty="0" err="1">
                <a:solidFill>
                  <a:schemeClr val="bg2">
                    <a:lumMod val="50000"/>
                  </a:schemeClr>
                </a:solidFill>
              </a:rPr>
              <a:t>Констебл</a:t>
            </a:r>
            <a:r>
              <a:rPr lang="uk-UA" sz="1200" dirty="0">
                <a:solidFill>
                  <a:schemeClr val="bg2">
                    <a:lumMod val="50000"/>
                  </a:schemeClr>
                </a:solidFill>
              </a:rPr>
              <a:t> завдяки тонкому вмінню розпізнавати колірні і світлові нюанси передав незліченні градації тону і відтінки кольору. Однак в іншому варіанті тієї ж картини (1821, Лондон, Національна галерея) він, передбачаючи критику на адресу свого незвичайного мальовничого стилю, замінив свіжість «першого враження» (за його власним висловом) більше стриманою, без малого монохромної колірної гамою, що призвело до втрати відчуття </a:t>
            </a:r>
            <a:r>
              <a:rPr lang="uk-UA" sz="1200" dirty="0" err="1">
                <a:solidFill>
                  <a:schemeClr val="bg2">
                    <a:lumMod val="50000"/>
                  </a:schemeClr>
                </a:solidFill>
              </a:rPr>
              <a:t>сиюминутности</a:t>
            </a:r>
            <a:r>
              <a:rPr lang="uk-UA" sz="1200" dirty="0">
                <a:solidFill>
                  <a:schemeClr val="bg2">
                    <a:lumMod val="50000"/>
                  </a:schemeClr>
                </a:solidFill>
              </a:rPr>
              <a:t> і мінливості. Відкриття </a:t>
            </a:r>
            <a:r>
              <a:rPr lang="uk-UA" sz="1200" dirty="0" err="1">
                <a:solidFill>
                  <a:schemeClr val="bg2">
                    <a:lumMod val="50000"/>
                  </a:schemeClr>
                </a:solidFill>
              </a:rPr>
              <a:t>Констебла</a:t>
            </a:r>
            <a:r>
              <a:rPr lang="uk-UA" sz="1200" dirty="0">
                <a:solidFill>
                  <a:schemeClr val="bg2">
                    <a:lumMod val="50000"/>
                  </a:schemeClr>
                </a:solidFill>
              </a:rPr>
              <a:t>, близькі пошукам натуралістів </a:t>
            </a:r>
            <a:r>
              <a:rPr lang="uk-UA" sz="1200" dirty="0" smtClean="0">
                <a:solidFill>
                  <a:schemeClr val="bg2">
                    <a:lumMod val="50000"/>
                  </a:schemeClr>
                </a:solidFill>
              </a:rPr>
              <a:t>19 ст.</a:t>
            </a:r>
            <a:endParaRPr lang="uk-UA" sz="1200" dirty="0">
              <a:solidFill>
                <a:schemeClr val="bg2">
                  <a:lumMod val="50000"/>
                </a:schemeClr>
              </a:solidFill>
            </a:endParaRPr>
          </a:p>
          <a:p>
            <a:r>
              <a:rPr lang="uk-UA" sz="1600" dirty="0" smtClean="0">
                <a:solidFill>
                  <a:schemeClr val="bg2">
                    <a:lumMod val="50000"/>
                  </a:schemeClr>
                </a:solidFill>
              </a:rPr>
              <a:t/>
            </a:r>
            <a:br>
              <a:rPr lang="uk-UA" sz="1600" dirty="0" smtClean="0">
                <a:solidFill>
                  <a:schemeClr val="bg2">
                    <a:lumMod val="50000"/>
                  </a:schemeClr>
                </a:solidFill>
              </a:rPr>
            </a:br>
            <a:endParaRPr lang="ru-RU" sz="1600" dirty="0">
              <a:solidFill>
                <a:schemeClr val="bg2">
                  <a:lumMod val="50000"/>
                </a:schemeClr>
              </a:solidFill>
            </a:endParaRPr>
          </a:p>
        </p:txBody>
      </p:sp>
      <p:sp>
        <p:nvSpPr>
          <p:cNvPr id="12" name="Прямоугольник 11"/>
          <p:cNvSpPr/>
          <p:nvPr/>
        </p:nvSpPr>
        <p:spPr>
          <a:xfrm>
            <a:off x="4572000" y="2571744"/>
            <a:ext cx="4572000" cy="3970318"/>
          </a:xfrm>
          <a:prstGeom prst="rect">
            <a:avLst/>
          </a:prstGeom>
          <a:solidFill>
            <a:schemeClr val="bg2">
              <a:lumMod val="40000"/>
              <a:lumOff val="60000"/>
            </a:schemeClr>
          </a:solidFill>
          <a:ln>
            <a:solidFill>
              <a:schemeClr val="bg2">
                <a:lumMod val="40000"/>
                <a:lumOff val="60000"/>
              </a:schemeClr>
            </a:solidFill>
          </a:ln>
        </p:spPr>
        <p:txBody>
          <a:bodyPr wrap="square">
            <a:spAutoFit/>
          </a:bodyPr>
          <a:lstStyle/>
          <a:p>
            <a:r>
              <a:rPr lang="ru-RU" sz="1200" dirty="0" err="1">
                <a:solidFill>
                  <a:schemeClr val="bg1"/>
                </a:solidFill>
              </a:rPr>
              <a:t>Вільям</a:t>
            </a:r>
            <a:r>
              <a:rPr lang="ru-RU" sz="1200" dirty="0">
                <a:solidFill>
                  <a:schemeClr val="bg1"/>
                </a:solidFill>
              </a:rPr>
              <a:t> Тернер </a:t>
            </a:r>
            <a:r>
              <a:rPr lang="ru-RU" sz="1200" dirty="0" err="1">
                <a:solidFill>
                  <a:schemeClr val="bg1"/>
                </a:solidFill>
              </a:rPr>
              <a:t>народився</a:t>
            </a:r>
            <a:r>
              <a:rPr lang="ru-RU" sz="1200" dirty="0">
                <a:solidFill>
                  <a:schemeClr val="bg1"/>
                </a:solidFill>
              </a:rPr>
              <a:t> в </a:t>
            </a:r>
            <a:r>
              <a:rPr lang="ru-RU" sz="1200" dirty="0" err="1">
                <a:solidFill>
                  <a:schemeClr val="bg1"/>
                </a:solidFill>
              </a:rPr>
              <a:t>кінці</a:t>
            </a:r>
            <a:r>
              <a:rPr lang="ru-RU" sz="1200" dirty="0">
                <a:solidFill>
                  <a:schemeClr val="bg1"/>
                </a:solidFill>
              </a:rPr>
              <a:t> </a:t>
            </a:r>
            <a:r>
              <a:rPr lang="ru-RU" sz="1200" dirty="0" err="1">
                <a:solidFill>
                  <a:schemeClr val="bg1"/>
                </a:solidFill>
              </a:rPr>
              <a:t>квітня</a:t>
            </a:r>
            <a:r>
              <a:rPr lang="ru-RU" sz="1200" dirty="0">
                <a:solidFill>
                  <a:schemeClr val="bg1"/>
                </a:solidFill>
              </a:rPr>
              <a:t> - початку </a:t>
            </a:r>
            <a:r>
              <a:rPr lang="ru-RU" sz="1200" dirty="0" err="1">
                <a:solidFill>
                  <a:schemeClr val="bg1"/>
                </a:solidFill>
              </a:rPr>
              <a:t>травня</a:t>
            </a:r>
            <a:r>
              <a:rPr lang="ru-RU" sz="1200" dirty="0">
                <a:solidFill>
                  <a:schemeClr val="bg1"/>
                </a:solidFill>
              </a:rPr>
              <a:t> 1775 р. в </a:t>
            </a:r>
            <a:r>
              <a:rPr lang="ru-RU" sz="1200" dirty="0" err="1">
                <a:solidFill>
                  <a:schemeClr val="bg1"/>
                </a:solidFill>
              </a:rPr>
              <a:t>лондонському</a:t>
            </a:r>
            <a:r>
              <a:rPr lang="ru-RU" sz="1200" dirty="0">
                <a:solidFill>
                  <a:schemeClr val="bg1"/>
                </a:solidFill>
              </a:rPr>
              <a:t> </a:t>
            </a:r>
            <a:r>
              <a:rPr lang="ru-RU" sz="1200" dirty="0" err="1">
                <a:solidFill>
                  <a:schemeClr val="bg1"/>
                </a:solidFill>
              </a:rPr>
              <a:t>районі</a:t>
            </a:r>
            <a:r>
              <a:rPr lang="ru-RU" sz="1200" dirty="0">
                <a:solidFill>
                  <a:schemeClr val="bg1"/>
                </a:solidFill>
              </a:rPr>
              <a:t> Ковент-Гарден.  У 1801 </a:t>
            </a:r>
            <a:r>
              <a:rPr lang="ru-RU" sz="1200" dirty="0" err="1">
                <a:solidFill>
                  <a:schemeClr val="bg1"/>
                </a:solidFill>
              </a:rPr>
              <a:t>році</a:t>
            </a:r>
            <a:r>
              <a:rPr lang="ru-RU" sz="1200" dirty="0">
                <a:solidFill>
                  <a:schemeClr val="bg1"/>
                </a:solidFill>
              </a:rPr>
              <a:t> </a:t>
            </a:r>
            <a:r>
              <a:rPr lang="ru-RU" sz="1200" dirty="0" err="1">
                <a:solidFill>
                  <a:schemeClr val="bg1"/>
                </a:solidFill>
              </a:rPr>
              <a:t>він</a:t>
            </a:r>
            <a:r>
              <a:rPr lang="ru-RU" sz="1200" dirty="0">
                <a:solidFill>
                  <a:schemeClr val="bg1"/>
                </a:solidFill>
              </a:rPr>
              <a:t> </a:t>
            </a:r>
            <a:r>
              <a:rPr lang="ru-RU" sz="1200" dirty="0" err="1">
                <a:solidFill>
                  <a:schemeClr val="bg1"/>
                </a:solidFill>
              </a:rPr>
              <a:t>виставив</a:t>
            </a:r>
            <a:r>
              <a:rPr lang="ru-RU" sz="1200" dirty="0">
                <a:solidFill>
                  <a:schemeClr val="bg1"/>
                </a:solidFill>
              </a:rPr>
              <a:t> в </a:t>
            </a:r>
            <a:r>
              <a:rPr lang="ru-RU" sz="1200" dirty="0" err="1">
                <a:solidFill>
                  <a:schemeClr val="bg1"/>
                </a:solidFill>
              </a:rPr>
              <a:t>академії</a:t>
            </a:r>
            <a:r>
              <a:rPr lang="ru-RU" sz="1200" dirty="0">
                <a:solidFill>
                  <a:schemeClr val="bg1"/>
                </a:solidFill>
              </a:rPr>
              <a:t> картину «Море у </a:t>
            </a:r>
            <a:r>
              <a:rPr lang="ru-RU" sz="1200" dirty="0" err="1">
                <a:solidFill>
                  <a:schemeClr val="bg1"/>
                </a:solidFill>
              </a:rPr>
              <a:t>Бріджуотера</a:t>
            </a:r>
            <a:r>
              <a:rPr lang="ru-RU" sz="1200" dirty="0">
                <a:solidFill>
                  <a:schemeClr val="bg1"/>
                </a:solidFill>
              </a:rPr>
              <a:t>», яка мала </a:t>
            </a:r>
            <a:r>
              <a:rPr lang="ru-RU" sz="1200" dirty="0" err="1">
                <a:solidFill>
                  <a:schemeClr val="bg1"/>
                </a:solidFill>
              </a:rPr>
              <a:t>гучний</a:t>
            </a:r>
            <a:r>
              <a:rPr lang="ru-RU" sz="1200" dirty="0">
                <a:solidFill>
                  <a:schemeClr val="bg1"/>
                </a:solidFill>
              </a:rPr>
              <a:t> </a:t>
            </a:r>
            <a:r>
              <a:rPr lang="ru-RU" sz="1200" dirty="0" err="1">
                <a:solidFill>
                  <a:schemeClr val="bg1"/>
                </a:solidFill>
              </a:rPr>
              <a:t>успіх</a:t>
            </a:r>
            <a:r>
              <a:rPr lang="ru-RU" sz="1200" dirty="0">
                <a:solidFill>
                  <a:schemeClr val="bg1"/>
                </a:solidFill>
              </a:rPr>
              <a:t>, а художник </a:t>
            </a:r>
            <a:r>
              <a:rPr lang="ru-RU" sz="1200" dirty="0" err="1">
                <a:solidFill>
                  <a:schemeClr val="bg1"/>
                </a:solidFill>
              </a:rPr>
              <a:t>Бенджамін</a:t>
            </a:r>
            <a:r>
              <a:rPr lang="ru-RU" sz="1200" dirty="0">
                <a:solidFill>
                  <a:schemeClr val="bg1"/>
                </a:solidFill>
              </a:rPr>
              <a:t> Вест </a:t>
            </a:r>
            <a:r>
              <a:rPr lang="ru-RU" sz="1200" dirty="0" err="1">
                <a:solidFill>
                  <a:schemeClr val="bg1"/>
                </a:solidFill>
              </a:rPr>
              <a:t>навіть</a:t>
            </a:r>
            <a:r>
              <a:rPr lang="ru-RU" sz="1200" dirty="0">
                <a:solidFill>
                  <a:schemeClr val="bg1"/>
                </a:solidFill>
              </a:rPr>
              <a:t> </a:t>
            </a:r>
            <a:r>
              <a:rPr lang="ru-RU" sz="1200" dirty="0" err="1">
                <a:solidFill>
                  <a:schemeClr val="bg1"/>
                </a:solidFill>
              </a:rPr>
              <a:t>порівняв</a:t>
            </a:r>
            <a:r>
              <a:rPr lang="ru-RU" sz="1200" dirty="0">
                <a:solidFill>
                  <a:schemeClr val="bg1"/>
                </a:solidFill>
              </a:rPr>
              <a:t> Тернера </a:t>
            </a:r>
            <a:r>
              <a:rPr lang="ru-RU" sz="1200" dirty="0" err="1">
                <a:solidFill>
                  <a:schemeClr val="bg1"/>
                </a:solidFill>
              </a:rPr>
              <a:t>з</a:t>
            </a:r>
            <a:r>
              <a:rPr lang="ru-RU" sz="1200" dirty="0">
                <a:solidFill>
                  <a:schemeClr val="bg1"/>
                </a:solidFill>
              </a:rPr>
              <a:t> Рембрандтом.  </a:t>
            </a:r>
            <a:br>
              <a:rPr lang="ru-RU" sz="1200" dirty="0">
                <a:solidFill>
                  <a:schemeClr val="bg1"/>
                </a:solidFill>
              </a:rPr>
            </a:br>
            <a:r>
              <a:rPr lang="ru-RU" sz="1200" dirty="0">
                <a:solidFill>
                  <a:schemeClr val="bg1"/>
                </a:solidFill>
              </a:rPr>
              <a:t> На початок </a:t>
            </a:r>
            <a:r>
              <a:rPr lang="en-US" sz="1200" dirty="0">
                <a:solidFill>
                  <a:schemeClr val="bg1"/>
                </a:solidFill>
              </a:rPr>
              <a:t>XIX </a:t>
            </a:r>
            <a:r>
              <a:rPr lang="ru-RU" sz="1200" dirty="0" err="1">
                <a:solidFill>
                  <a:schemeClr val="bg1"/>
                </a:solidFill>
              </a:rPr>
              <a:t>століття</a:t>
            </a:r>
            <a:r>
              <a:rPr lang="ru-RU" sz="1200" dirty="0">
                <a:solidFill>
                  <a:schemeClr val="bg1"/>
                </a:solidFill>
              </a:rPr>
              <a:t> у </a:t>
            </a:r>
            <a:r>
              <a:rPr lang="ru-RU" sz="1200" dirty="0" err="1">
                <a:solidFill>
                  <a:schemeClr val="bg1"/>
                </a:solidFill>
              </a:rPr>
              <a:t>своїх</a:t>
            </a:r>
            <a:r>
              <a:rPr lang="ru-RU" sz="1200" dirty="0">
                <a:solidFill>
                  <a:schemeClr val="bg1"/>
                </a:solidFill>
              </a:rPr>
              <a:t> акварелях </a:t>
            </a:r>
            <a:r>
              <a:rPr lang="ru-RU" sz="1200" dirty="0" err="1">
                <a:solidFill>
                  <a:schemeClr val="bg1"/>
                </a:solidFill>
              </a:rPr>
              <a:t>він</a:t>
            </a:r>
            <a:r>
              <a:rPr lang="ru-RU" sz="1200" dirty="0">
                <a:solidFill>
                  <a:schemeClr val="bg1"/>
                </a:solidFill>
              </a:rPr>
              <a:t> </a:t>
            </a:r>
            <a:r>
              <a:rPr lang="ru-RU" sz="1200" dirty="0" err="1">
                <a:solidFill>
                  <a:schemeClr val="bg1"/>
                </a:solidFill>
              </a:rPr>
              <a:t>досягає</a:t>
            </a:r>
            <a:r>
              <a:rPr lang="ru-RU" sz="1200" dirty="0">
                <a:solidFill>
                  <a:schemeClr val="bg1"/>
                </a:solidFill>
              </a:rPr>
              <a:t> </a:t>
            </a:r>
            <a:r>
              <a:rPr lang="ru-RU" sz="1200" dirty="0" err="1">
                <a:solidFill>
                  <a:schemeClr val="bg1"/>
                </a:solidFill>
              </a:rPr>
              <a:t>сили</a:t>
            </a:r>
            <a:r>
              <a:rPr lang="ru-RU" sz="1200" dirty="0">
                <a:solidFill>
                  <a:schemeClr val="bg1"/>
                </a:solidFill>
              </a:rPr>
              <a:t> </a:t>
            </a:r>
            <a:r>
              <a:rPr lang="ru-RU" sz="1200" dirty="0" err="1">
                <a:solidFill>
                  <a:schemeClr val="bg1"/>
                </a:solidFill>
              </a:rPr>
              <a:t>і</a:t>
            </a:r>
            <a:r>
              <a:rPr lang="ru-RU" sz="1200" dirty="0">
                <a:solidFill>
                  <a:schemeClr val="bg1"/>
                </a:solidFill>
              </a:rPr>
              <a:t> </a:t>
            </a:r>
            <a:r>
              <a:rPr lang="ru-RU" sz="1200" dirty="0" err="1">
                <a:solidFill>
                  <a:schemeClr val="bg1"/>
                </a:solidFill>
              </a:rPr>
              <a:t>виразності</a:t>
            </a:r>
            <a:r>
              <a:rPr lang="ru-RU" sz="1200" dirty="0">
                <a:solidFill>
                  <a:schemeClr val="bg1"/>
                </a:solidFill>
              </a:rPr>
              <a:t>, </a:t>
            </a:r>
            <a:r>
              <a:rPr lang="ru-RU" sz="1200" dirty="0" err="1">
                <a:solidFill>
                  <a:schemeClr val="bg1"/>
                </a:solidFill>
              </a:rPr>
              <a:t>зазвичай</a:t>
            </a:r>
            <a:r>
              <a:rPr lang="ru-RU" sz="1200" dirty="0">
                <a:solidFill>
                  <a:schemeClr val="bg1"/>
                </a:solidFill>
              </a:rPr>
              <a:t> </a:t>
            </a:r>
            <a:r>
              <a:rPr lang="ru-RU" sz="1200" dirty="0" err="1">
                <a:solidFill>
                  <a:schemeClr val="bg1"/>
                </a:solidFill>
              </a:rPr>
              <a:t>властивої</a:t>
            </a:r>
            <a:r>
              <a:rPr lang="ru-RU" sz="1200" dirty="0">
                <a:solidFill>
                  <a:schemeClr val="bg1"/>
                </a:solidFill>
              </a:rPr>
              <a:t> </a:t>
            </a:r>
            <a:r>
              <a:rPr lang="ru-RU" sz="1200" dirty="0" err="1">
                <a:solidFill>
                  <a:schemeClr val="bg1"/>
                </a:solidFill>
              </a:rPr>
              <a:t>живопису</a:t>
            </a:r>
            <a:r>
              <a:rPr lang="ru-RU" sz="1200" dirty="0">
                <a:solidFill>
                  <a:schemeClr val="bg1"/>
                </a:solidFill>
              </a:rPr>
              <a:t> маслом. </a:t>
            </a:r>
            <a:r>
              <a:rPr lang="ru-RU" sz="1200" dirty="0" err="1">
                <a:solidFill>
                  <a:schemeClr val="bg1"/>
                </a:solidFill>
              </a:rPr>
              <a:t>Відкидаючи</a:t>
            </a:r>
            <a:r>
              <a:rPr lang="ru-RU" sz="1200" dirty="0">
                <a:solidFill>
                  <a:schemeClr val="bg1"/>
                </a:solidFill>
              </a:rPr>
              <a:t> </a:t>
            </a:r>
            <a:r>
              <a:rPr lang="ru-RU" sz="1200" dirty="0" err="1">
                <a:solidFill>
                  <a:schemeClr val="bg1"/>
                </a:solidFill>
              </a:rPr>
              <a:t>зайву</a:t>
            </a:r>
            <a:r>
              <a:rPr lang="ru-RU" sz="1200" dirty="0">
                <a:solidFill>
                  <a:schemeClr val="bg1"/>
                </a:solidFill>
              </a:rPr>
              <a:t> </a:t>
            </a:r>
            <a:r>
              <a:rPr lang="ru-RU" sz="1200" dirty="0" err="1">
                <a:solidFill>
                  <a:schemeClr val="bg1"/>
                </a:solidFill>
              </a:rPr>
              <a:t>деталізацію</a:t>
            </a:r>
            <a:r>
              <a:rPr lang="ru-RU" sz="1200" dirty="0">
                <a:solidFill>
                  <a:schemeClr val="bg1"/>
                </a:solidFill>
              </a:rPr>
              <a:t>, </a:t>
            </a:r>
            <a:r>
              <a:rPr lang="ru-RU" sz="1200" dirty="0" err="1">
                <a:solidFill>
                  <a:schemeClr val="bg1"/>
                </a:solidFill>
              </a:rPr>
              <a:t>він</a:t>
            </a:r>
            <a:r>
              <a:rPr lang="ru-RU" sz="1200" dirty="0">
                <a:solidFill>
                  <a:schemeClr val="bg1"/>
                </a:solidFill>
              </a:rPr>
              <a:t> </a:t>
            </a:r>
            <a:r>
              <a:rPr lang="ru-RU" sz="1200" dirty="0" err="1">
                <a:solidFill>
                  <a:schemeClr val="bg1"/>
                </a:solidFill>
              </a:rPr>
              <a:t>створював</a:t>
            </a:r>
            <a:r>
              <a:rPr lang="ru-RU" sz="1200" dirty="0">
                <a:solidFill>
                  <a:schemeClr val="bg1"/>
                </a:solidFill>
              </a:rPr>
              <a:t> </a:t>
            </a:r>
            <a:r>
              <a:rPr lang="ru-RU" sz="1200" dirty="0" err="1">
                <a:solidFill>
                  <a:schemeClr val="bg1"/>
                </a:solidFill>
              </a:rPr>
              <a:t>новий</a:t>
            </a:r>
            <a:r>
              <a:rPr lang="ru-RU" sz="1200" dirty="0">
                <a:solidFill>
                  <a:schemeClr val="bg1"/>
                </a:solidFill>
              </a:rPr>
              <a:t> тип пейзажу, за </a:t>
            </a:r>
            <a:r>
              <a:rPr lang="ru-RU" sz="1200" dirty="0" err="1">
                <a:solidFill>
                  <a:schemeClr val="bg1"/>
                </a:solidFill>
              </a:rPr>
              <a:t>допомогою</a:t>
            </a:r>
            <a:r>
              <a:rPr lang="ru-RU" sz="1200" dirty="0">
                <a:solidFill>
                  <a:schemeClr val="bg1"/>
                </a:solidFill>
              </a:rPr>
              <a:t> </a:t>
            </a:r>
            <a:r>
              <a:rPr lang="ru-RU" sz="1200" dirty="0" err="1">
                <a:solidFill>
                  <a:schemeClr val="bg1"/>
                </a:solidFill>
              </a:rPr>
              <a:t>якого</a:t>
            </a:r>
            <a:r>
              <a:rPr lang="ru-RU" sz="1200" dirty="0">
                <a:solidFill>
                  <a:schemeClr val="bg1"/>
                </a:solidFill>
              </a:rPr>
              <a:t> художник </a:t>
            </a:r>
            <a:r>
              <a:rPr lang="ru-RU" sz="1200" dirty="0" err="1">
                <a:solidFill>
                  <a:schemeClr val="bg1"/>
                </a:solidFill>
              </a:rPr>
              <a:t>розкривав</a:t>
            </a:r>
            <a:r>
              <a:rPr lang="ru-RU" sz="1200" dirty="0">
                <a:solidFill>
                  <a:schemeClr val="bg1"/>
                </a:solidFill>
              </a:rPr>
              <a:t> </a:t>
            </a:r>
            <a:r>
              <a:rPr lang="ru-RU" sz="1200" dirty="0" err="1">
                <a:solidFill>
                  <a:schemeClr val="bg1"/>
                </a:solidFill>
              </a:rPr>
              <a:t>свої</a:t>
            </a:r>
            <a:r>
              <a:rPr lang="ru-RU" sz="1200" dirty="0">
                <a:solidFill>
                  <a:schemeClr val="bg1"/>
                </a:solidFill>
              </a:rPr>
              <a:t> </a:t>
            </a:r>
            <a:r>
              <a:rPr lang="ru-RU" sz="1200" dirty="0" err="1">
                <a:solidFill>
                  <a:schemeClr val="bg1"/>
                </a:solidFill>
              </a:rPr>
              <a:t>спогади</a:t>
            </a:r>
            <a:r>
              <a:rPr lang="ru-RU" sz="1200" dirty="0">
                <a:solidFill>
                  <a:schemeClr val="bg1"/>
                </a:solidFill>
              </a:rPr>
              <a:t> </a:t>
            </a:r>
            <a:r>
              <a:rPr lang="ru-RU" sz="1200" dirty="0" err="1">
                <a:solidFill>
                  <a:schemeClr val="bg1"/>
                </a:solidFill>
              </a:rPr>
              <a:t>і</a:t>
            </a:r>
            <a:r>
              <a:rPr lang="ru-RU" sz="1200" dirty="0">
                <a:solidFill>
                  <a:schemeClr val="bg1"/>
                </a:solidFill>
              </a:rPr>
              <a:t> </a:t>
            </a:r>
            <a:r>
              <a:rPr lang="ru-RU" sz="1200" dirty="0" err="1">
                <a:solidFill>
                  <a:schemeClr val="bg1"/>
                </a:solidFill>
              </a:rPr>
              <a:t>переживання</a:t>
            </a:r>
            <a:r>
              <a:rPr lang="ru-RU" sz="1200" dirty="0">
                <a:solidFill>
                  <a:schemeClr val="bg1"/>
                </a:solidFill>
              </a:rPr>
              <a:t>. У </a:t>
            </a:r>
            <a:r>
              <a:rPr lang="ru-RU" sz="1200" dirty="0" err="1">
                <a:solidFill>
                  <a:schemeClr val="bg1"/>
                </a:solidFill>
              </a:rPr>
              <a:t>свої</a:t>
            </a:r>
            <a:r>
              <a:rPr lang="ru-RU" sz="1200" dirty="0">
                <a:solidFill>
                  <a:schemeClr val="bg1"/>
                </a:solidFill>
              </a:rPr>
              <a:t> </a:t>
            </a:r>
            <a:r>
              <a:rPr lang="ru-RU" sz="1200" dirty="0" err="1">
                <a:solidFill>
                  <a:schemeClr val="bg1"/>
                </a:solidFill>
              </a:rPr>
              <a:t>картини</a:t>
            </a:r>
            <a:r>
              <a:rPr lang="ru-RU" sz="1200" dirty="0">
                <a:solidFill>
                  <a:schemeClr val="bg1"/>
                </a:solidFill>
              </a:rPr>
              <a:t> Тернер вводив </a:t>
            </a:r>
            <a:r>
              <a:rPr lang="ru-RU" sz="1200" dirty="0" err="1">
                <a:solidFill>
                  <a:schemeClr val="bg1"/>
                </a:solidFill>
              </a:rPr>
              <a:t>зображення</a:t>
            </a:r>
            <a:r>
              <a:rPr lang="ru-RU" sz="1200" dirty="0">
                <a:solidFill>
                  <a:schemeClr val="bg1"/>
                </a:solidFill>
              </a:rPr>
              <a:t> людей в сценах </a:t>
            </a:r>
            <a:r>
              <a:rPr lang="ru-RU" sz="1200" dirty="0" err="1">
                <a:solidFill>
                  <a:schemeClr val="bg1"/>
                </a:solidFill>
              </a:rPr>
              <a:t>прогулянок</a:t>
            </a:r>
            <a:r>
              <a:rPr lang="ru-RU" sz="1200" dirty="0">
                <a:solidFill>
                  <a:schemeClr val="bg1"/>
                </a:solidFill>
              </a:rPr>
              <a:t>, </a:t>
            </a:r>
            <a:r>
              <a:rPr lang="ru-RU" sz="1200" dirty="0" err="1">
                <a:solidFill>
                  <a:schemeClr val="bg1"/>
                </a:solidFill>
              </a:rPr>
              <a:t>пікніків</a:t>
            </a:r>
            <a:r>
              <a:rPr lang="ru-RU" sz="1200" dirty="0">
                <a:solidFill>
                  <a:schemeClr val="bg1"/>
                </a:solidFill>
              </a:rPr>
              <a:t>, </a:t>
            </a:r>
            <a:r>
              <a:rPr lang="ru-RU" sz="1200" dirty="0" err="1">
                <a:solidFill>
                  <a:schemeClr val="bg1"/>
                </a:solidFill>
              </a:rPr>
              <a:t>польових</a:t>
            </a:r>
            <a:r>
              <a:rPr lang="ru-RU" sz="1200" dirty="0">
                <a:solidFill>
                  <a:schemeClr val="bg1"/>
                </a:solidFill>
              </a:rPr>
              <a:t> </a:t>
            </a:r>
            <a:r>
              <a:rPr lang="ru-RU" sz="1200" dirty="0" err="1">
                <a:solidFill>
                  <a:schemeClr val="bg1"/>
                </a:solidFill>
              </a:rPr>
              <a:t>робіт</a:t>
            </a:r>
            <a:r>
              <a:rPr lang="ru-RU" sz="1200" dirty="0">
                <a:solidFill>
                  <a:schemeClr val="bg1"/>
                </a:solidFill>
              </a:rPr>
              <a:t>. </a:t>
            </a:r>
            <a:r>
              <a:rPr lang="ru-RU" sz="1200" dirty="0" err="1">
                <a:solidFill>
                  <a:schemeClr val="bg1"/>
                </a:solidFill>
              </a:rPr>
              <a:t>Уважно</a:t>
            </a:r>
            <a:r>
              <a:rPr lang="ru-RU" sz="1200" dirty="0">
                <a:solidFill>
                  <a:schemeClr val="bg1"/>
                </a:solidFill>
              </a:rPr>
              <a:t> </a:t>
            </a:r>
            <a:r>
              <a:rPr lang="ru-RU" sz="1200" dirty="0" err="1">
                <a:solidFill>
                  <a:schemeClr val="bg1"/>
                </a:solidFill>
              </a:rPr>
              <a:t>і</a:t>
            </a:r>
            <a:r>
              <a:rPr lang="ru-RU" sz="1200" dirty="0">
                <a:solidFill>
                  <a:schemeClr val="bg1"/>
                </a:solidFill>
              </a:rPr>
              <a:t> </a:t>
            </a:r>
            <a:r>
              <a:rPr lang="ru-RU" sz="1200" dirty="0" err="1">
                <a:solidFill>
                  <a:schemeClr val="bg1"/>
                </a:solidFill>
              </a:rPr>
              <a:t>з</a:t>
            </a:r>
            <a:r>
              <a:rPr lang="ru-RU" sz="1200" dirty="0">
                <a:solidFill>
                  <a:schemeClr val="bg1"/>
                </a:solidFill>
              </a:rPr>
              <a:t> </a:t>
            </a:r>
            <a:r>
              <a:rPr lang="ru-RU" sz="1200" dirty="0" err="1">
                <a:solidFill>
                  <a:schemeClr val="bg1"/>
                </a:solidFill>
              </a:rPr>
              <a:t>любов'ю</a:t>
            </a:r>
            <a:r>
              <a:rPr lang="ru-RU" sz="1200" dirty="0">
                <a:solidFill>
                  <a:schemeClr val="bg1"/>
                </a:solidFill>
              </a:rPr>
              <a:t> </a:t>
            </a:r>
            <a:r>
              <a:rPr lang="ru-RU" sz="1200" dirty="0" err="1">
                <a:solidFill>
                  <a:schemeClr val="bg1"/>
                </a:solidFill>
              </a:rPr>
              <a:t>зображуючи</a:t>
            </a:r>
            <a:r>
              <a:rPr lang="ru-RU" sz="1200" dirty="0">
                <a:solidFill>
                  <a:schemeClr val="bg1"/>
                </a:solidFill>
              </a:rPr>
              <a:t> </a:t>
            </a:r>
            <a:r>
              <a:rPr lang="ru-RU" sz="1200" dirty="0" err="1">
                <a:solidFill>
                  <a:schemeClr val="bg1"/>
                </a:solidFill>
              </a:rPr>
              <a:t>людини</a:t>
            </a:r>
            <a:r>
              <a:rPr lang="ru-RU" sz="1200" dirty="0">
                <a:solidFill>
                  <a:schemeClr val="bg1"/>
                </a:solidFill>
              </a:rPr>
              <a:t>, художник </a:t>
            </a:r>
            <a:r>
              <a:rPr lang="ru-RU" sz="1200" dirty="0" err="1">
                <a:solidFill>
                  <a:schemeClr val="bg1"/>
                </a:solidFill>
              </a:rPr>
              <a:t>підкреслював</a:t>
            </a:r>
            <a:r>
              <a:rPr lang="ru-RU" sz="1200" dirty="0">
                <a:solidFill>
                  <a:schemeClr val="bg1"/>
                </a:solidFill>
              </a:rPr>
              <a:t> </a:t>
            </a:r>
            <a:r>
              <a:rPr lang="ru-RU" sz="1200" dirty="0" err="1">
                <a:solidFill>
                  <a:schemeClr val="bg1"/>
                </a:solidFill>
              </a:rPr>
              <a:t>недосконалість</a:t>
            </a:r>
            <a:r>
              <a:rPr lang="ru-RU" sz="1200" dirty="0">
                <a:solidFill>
                  <a:schemeClr val="bg1"/>
                </a:solidFill>
              </a:rPr>
              <a:t> </a:t>
            </a:r>
            <a:r>
              <a:rPr lang="ru-RU" sz="1200" dirty="0" err="1">
                <a:solidFill>
                  <a:schemeClr val="bg1"/>
                </a:solidFill>
              </a:rPr>
              <a:t>його</a:t>
            </a:r>
            <a:r>
              <a:rPr lang="ru-RU" sz="1200" dirty="0">
                <a:solidFill>
                  <a:schemeClr val="bg1"/>
                </a:solidFill>
              </a:rPr>
              <a:t> </a:t>
            </a:r>
            <a:r>
              <a:rPr lang="ru-RU" sz="1200" dirty="0" err="1">
                <a:solidFill>
                  <a:schemeClr val="bg1"/>
                </a:solidFill>
              </a:rPr>
              <a:t>природи</a:t>
            </a:r>
            <a:r>
              <a:rPr lang="ru-RU" sz="1200" dirty="0">
                <a:solidFill>
                  <a:schemeClr val="bg1"/>
                </a:solidFill>
              </a:rPr>
              <a:t>, </a:t>
            </a:r>
            <a:r>
              <a:rPr lang="ru-RU" sz="1200" dirty="0" err="1">
                <a:solidFill>
                  <a:schemeClr val="bg1"/>
                </a:solidFill>
              </a:rPr>
              <a:t>його</a:t>
            </a:r>
            <a:r>
              <a:rPr lang="ru-RU" sz="1200" dirty="0">
                <a:solidFill>
                  <a:schemeClr val="bg1"/>
                </a:solidFill>
              </a:rPr>
              <a:t> </a:t>
            </a:r>
            <a:r>
              <a:rPr lang="ru-RU" sz="1200" dirty="0" err="1">
                <a:solidFill>
                  <a:schemeClr val="bg1"/>
                </a:solidFill>
              </a:rPr>
              <a:t>безсилля</a:t>
            </a:r>
            <a:r>
              <a:rPr lang="ru-RU" sz="1200" dirty="0">
                <a:solidFill>
                  <a:schemeClr val="bg1"/>
                </a:solidFill>
              </a:rPr>
              <a:t> перед </a:t>
            </a:r>
            <a:r>
              <a:rPr lang="ru-RU" sz="1200" dirty="0" err="1">
                <a:solidFill>
                  <a:schemeClr val="bg1"/>
                </a:solidFill>
              </a:rPr>
              <a:t>величезним</a:t>
            </a:r>
            <a:r>
              <a:rPr lang="ru-RU" sz="1200" dirty="0">
                <a:solidFill>
                  <a:schemeClr val="bg1"/>
                </a:solidFill>
              </a:rPr>
              <a:t> </a:t>
            </a:r>
            <a:r>
              <a:rPr lang="ru-RU" sz="1200" dirty="0" err="1">
                <a:solidFill>
                  <a:schemeClr val="bg1"/>
                </a:solidFill>
              </a:rPr>
              <a:t>навколишнім</a:t>
            </a:r>
            <a:r>
              <a:rPr lang="ru-RU" sz="1200" dirty="0">
                <a:solidFill>
                  <a:schemeClr val="bg1"/>
                </a:solidFill>
              </a:rPr>
              <a:t> </a:t>
            </a:r>
            <a:r>
              <a:rPr lang="ru-RU" sz="1200" dirty="0" err="1">
                <a:solidFill>
                  <a:schemeClr val="bg1"/>
                </a:solidFill>
              </a:rPr>
              <a:t>світом</a:t>
            </a:r>
            <a:r>
              <a:rPr lang="ru-RU" sz="1200" dirty="0">
                <a:solidFill>
                  <a:schemeClr val="bg1"/>
                </a:solidFill>
              </a:rPr>
              <a:t> </a:t>
            </a:r>
            <a:r>
              <a:rPr lang="ru-RU" sz="1200" dirty="0" err="1">
                <a:solidFill>
                  <a:schemeClr val="bg1"/>
                </a:solidFill>
              </a:rPr>
              <a:t>іноді</a:t>
            </a:r>
            <a:r>
              <a:rPr lang="ru-RU" sz="1200" dirty="0">
                <a:solidFill>
                  <a:schemeClr val="bg1"/>
                </a:solidFill>
              </a:rPr>
              <a:t> </a:t>
            </a:r>
            <a:r>
              <a:rPr lang="ru-RU" sz="1200" dirty="0" err="1">
                <a:solidFill>
                  <a:schemeClr val="bg1"/>
                </a:solidFill>
              </a:rPr>
              <a:t>спокійним</a:t>
            </a:r>
            <a:r>
              <a:rPr lang="ru-RU" sz="1200" dirty="0">
                <a:solidFill>
                  <a:schemeClr val="bg1"/>
                </a:solidFill>
              </a:rPr>
              <a:t>, </a:t>
            </a:r>
            <a:r>
              <a:rPr lang="ru-RU" sz="1200" dirty="0" err="1">
                <a:solidFill>
                  <a:schemeClr val="bg1"/>
                </a:solidFill>
              </a:rPr>
              <a:t>іноді</a:t>
            </a:r>
            <a:r>
              <a:rPr lang="ru-RU" sz="1200" dirty="0">
                <a:solidFill>
                  <a:schemeClr val="bg1"/>
                </a:solidFill>
              </a:rPr>
              <a:t> </a:t>
            </a:r>
            <a:r>
              <a:rPr lang="ru-RU" sz="1200" dirty="0" err="1">
                <a:solidFill>
                  <a:schemeClr val="bg1"/>
                </a:solidFill>
              </a:rPr>
              <a:t>грізним</a:t>
            </a:r>
            <a:r>
              <a:rPr lang="ru-RU" sz="1200" dirty="0">
                <a:solidFill>
                  <a:schemeClr val="bg1"/>
                </a:solidFill>
              </a:rPr>
              <a:t>, </a:t>
            </a:r>
            <a:r>
              <a:rPr lang="ru-RU" sz="1200" dirty="0" err="1">
                <a:solidFill>
                  <a:schemeClr val="bg1"/>
                </a:solidFill>
              </a:rPr>
              <a:t>але</a:t>
            </a:r>
            <a:r>
              <a:rPr lang="ru-RU" sz="1200" dirty="0">
                <a:solidFill>
                  <a:schemeClr val="bg1"/>
                </a:solidFill>
              </a:rPr>
              <a:t> </a:t>
            </a:r>
            <a:r>
              <a:rPr lang="ru-RU" sz="1200" dirty="0" err="1">
                <a:solidFill>
                  <a:schemeClr val="bg1"/>
                </a:solidFill>
              </a:rPr>
              <a:t>завжди</a:t>
            </a:r>
            <a:r>
              <a:rPr lang="ru-RU" sz="1200" dirty="0">
                <a:solidFill>
                  <a:schemeClr val="bg1"/>
                </a:solidFill>
              </a:rPr>
              <a:t> </a:t>
            </a:r>
            <a:r>
              <a:rPr lang="ru-RU" sz="1200" dirty="0" err="1" smtClean="0">
                <a:solidFill>
                  <a:schemeClr val="bg1"/>
                </a:solidFill>
              </a:rPr>
              <a:t>равнодушним.Особливу</a:t>
            </a:r>
            <a:r>
              <a:rPr lang="ru-RU" sz="1200" dirty="0" smtClean="0">
                <a:solidFill>
                  <a:schemeClr val="bg1"/>
                </a:solidFill>
              </a:rPr>
              <a:t> </a:t>
            </a:r>
            <a:r>
              <a:rPr lang="ru-RU" sz="1200" dirty="0" err="1">
                <a:solidFill>
                  <a:schemeClr val="bg1"/>
                </a:solidFill>
              </a:rPr>
              <a:t>популярність</a:t>
            </a:r>
            <a:r>
              <a:rPr lang="ru-RU" sz="1200" dirty="0">
                <a:solidFill>
                  <a:schemeClr val="bg1"/>
                </a:solidFill>
              </a:rPr>
              <a:t> </a:t>
            </a:r>
            <a:r>
              <a:rPr lang="ru-RU" sz="1200" dirty="0" err="1">
                <a:solidFill>
                  <a:schemeClr val="bg1"/>
                </a:solidFill>
              </a:rPr>
              <a:t>завоював</a:t>
            </a:r>
            <a:r>
              <a:rPr lang="ru-RU" sz="1200" dirty="0">
                <a:solidFill>
                  <a:schemeClr val="bg1"/>
                </a:solidFill>
              </a:rPr>
              <a:t> </a:t>
            </a:r>
            <a:r>
              <a:rPr lang="ru-RU" sz="1200" dirty="0" err="1">
                <a:solidFill>
                  <a:schemeClr val="bg1"/>
                </a:solidFill>
              </a:rPr>
              <a:t>завдяки</a:t>
            </a:r>
            <a:r>
              <a:rPr lang="ru-RU" sz="1200" dirty="0">
                <a:solidFill>
                  <a:schemeClr val="bg1"/>
                </a:solidFill>
              </a:rPr>
              <a:t> картинам, </a:t>
            </a:r>
            <a:r>
              <a:rPr lang="ru-RU" sz="1200" dirty="0" err="1">
                <a:solidFill>
                  <a:schemeClr val="bg1"/>
                </a:solidFill>
              </a:rPr>
              <a:t>присвяченим</a:t>
            </a:r>
            <a:r>
              <a:rPr lang="ru-RU" sz="1200" dirty="0">
                <a:solidFill>
                  <a:schemeClr val="bg1"/>
                </a:solidFill>
              </a:rPr>
              <a:t> </a:t>
            </a:r>
            <a:r>
              <a:rPr lang="ru-RU" sz="1200" dirty="0" err="1">
                <a:solidFill>
                  <a:schemeClr val="bg1"/>
                </a:solidFill>
              </a:rPr>
              <a:t>Наполеонівським</a:t>
            </a:r>
            <a:r>
              <a:rPr lang="ru-RU" sz="1200" dirty="0">
                <a:solidFill>
                  <a:schemeClr val="bg1"/>
                </a:solidFill>
              </a:rPr>
              <a:t> </a:t>
            </a:r>
            <a:r>
              <a:rPr lang="ru-RU" sz="1200" dirty="0" err="1">
                <a:solidFill>
                  <a:schemeClr val="bg1"/>
                </a:solidFill>
              </a:rPr>
              <a:t>війнам</a:t>
            </a:r>
            <a:r>
              <a:rPr lang="ru-RU" sz="1200" dirty="0">
                <a:solidFill>
                  <a:schemeClr val="bg1"/>
                </a:solidFill>
              </a:rPr>
              <a:t> («</a:t>
            </a:r>
            <a:r>
              <a:rPr lang="ru-RU" sz="1200" dirty="0" err="1">
                <a:solidFill>
                  <a:schemeClr val="bg1"/>
                </a:solidFill>
              </a:rPr>
              <a:t>Трафальгарська</a:t>
            </a:r>
            <a:r>
              <a:rPr lang="ru-RU" sz="1200" dirty="0">
                <a:solidFill>
                  <a:schemeClr val="bg1"/>
                </a:solidFill>
              </a:rPr>
              <a:t> битва», «Поле Ватерлоо»).</a:t>
            </a:r>
            <a:br>
              <a:rPr lang="ru-RU" sz="1200" dirty="0">
                <a:solidFill>
                  <a:schemeClr val="bg1"/>
                </a:solidFill>
              </a:rPr>
            </a:br>
            <a:r>
              <a:rPr lang="ru-RU" sz="1200" dirty="0">
                <a:solidFill>
                  <a:schemeClr val="bg1"/>
                </a:solidFill>
              </a:rPr>
              <a:t>У 1819 </a:t>
            </a:r>
            <a:r>
              <a:rPr lang="ru-RU" sz="1200" dirty="0" err="1">
                <a:solidFill>
                  <a:schemeClr val="bg1"/>
                </a:solidFill>
              </a:rPr>
              <a:t>році</a:t>
            </a:r>
            <a:r>
              <a:rPr lang="ru-RU" sz="1200" dirty="0">
                <a:solidFill>
                  <a:schemeClr val="bg1"/>
                </a:solidFill>
              </a:rPr>
              <a:t> Тернер </a:t>
            </a:r>
            <a:r>
              <a:rPr lang="ru-RU" sz="1200" dirty="0" err="1">
                <a:solidFill>
                  <a:schemeClr val="bg1"/>
                </a:solidFill>
              </a:rPr>
              <a:t>вперше</a:t>
            </a:r>
            <a:r>
              <a:rPr lang="ru-RU" sz="1200" dirty="0">
                <a:solidFill>
                  <a:schemeClr val="bg1"/>
                </a:solidFill>
              </a:rPr>
              <a:t> </a:t>
            </a:r>
            <a:r>
              <a:rPr lang="ru-RU" sz="1200" dirty="0" err="1">
                <a:solidFill>
                  <a:schemeClr val="bg1"/>
                </a:solidFill>
              </a:rPr>
              <a:t>відвідав</a:t>
            </a:r>
            <a:r>
              <a:rPr lang="ru-RU" sz="1200" dirty="0">
                <a:solidFill>
                  <a:schemeClr val="bg1"/>
                </a:solidFill>
              </a:rPr>
              <a:t> </a:t>
            </a:r>
            <a:r>
              <a:rPr lang="ru-RU" sz="1200" dirty="0" err="1">
                <a:solidFill>
                  <a:schemeClr val="bg1"/>
                </a:solidFill>
              </a:rPr>
              <a:t>Італію</a:t>
            </a:r>
            <a:r>
              <a:rPr lang="ru-RU" sz="1200" dirty="0">
                <a:solidFill>
                  <a:schemeClr val="bg1"/>
                </a:solidFill>
              </a:rPr>
              <a:t>. </a:t>
            </a:r>
            <a:r>
              <a:rPr lang="ru-RU" sz="1200" dirty="0" err="1">
                <a:solidFill>
                  <a:schemeClr val="bg1"/>
                </a:solidFill>
              </a:rPr>
              <a:t>Він</a:t>
            </a:r>
            <a:r>
              <a:rPr lang="ru-RU" sz="1200" dirty="0">
                <a:solidFill>
                  <a:schemeClr val="bg1"/>
                </a:solidFill>
              </a:rPr>
              <a:t> </a:t>
            </a:r>
            <a:r>
              <a:rPr lang="ru-RU" sz="1200" dirty="0" err="1">
                <a:solidFill>
                  <a:schemeClr val="bg1"/>
                </a:solidFill>
              </a:rPr>
              <a:t>побував</a:t>
            </a:r>
            <a:r>
              <a:rPr lang="ru-RU" sz="1200" dirty="0">
                <a:solidFill>
                  <a:schemeClr val="bg1"/>
                </a:solidFill>
              </a:rPr>
              <a:t> в </a:t>
            </a:r>
            <a:r>
              <a:rPr lang="ru-RU" sz="1200" dirty="0" err="1">
                <a:solidFill>
                  <a:schemeClr val="bg1"/>
                </a:solidFill>
              </a:rPr>
              <a:t>Турині</a:t>
            </a:r>
            <a:r>
              <a:rPr lang="ru-RU" sz="1200" dirty="0">
                <a:solidFill>
                  <a:schemeClr val="bg1"/>
                </a:solidFill>
              </a:rPr>
              <a:t>, </a:t>
            </a:r>
            <a:r>
              <a:rPr lang="ru-RU" sz="1200" dirty="0" err="1">
                <a:solidFill>
                  <a:schemeClr val="bg1"/>
                </a:solidFill>
              </a:rPr>
              <a:t>Мілані</a:t>
            </a:r>
            <a:r>
              <a:rPr lang="ru-RU" sz="1200" dirty="0">
                <a:solidFill>
                  <a:schemeClr val="bg1"/>
                </a:solidFill>
              </a:rPr>
              <a:t>, </a:t>
            </a:r>
            <a:r>
              <a:rPr lang="ru-RU" sz="1200" dirty="0" err="1">
                <a:solidFill>
                  <a:schemeClr val="bg1"/>
                </a:solidFill>
              </a:rPr>
              <a:t>Римі</a:t>
            </a:r>
            <a:r>
              <a:rPr lang="ru-RU" sz="1200" dirty="0">
                <a:solidFill>
                  <a:schemeClr val="bg1"/>
                </a:solidFill>
              </a:rPr>
              <a:t>, </a:t>
            </a:r>
            <a:r>
              <a:rPr lang="ru-RU" sz="1200" dirty="0" err="1">
                <a:solidFill>
                  <a:schemeClr val="bg1"/>
                </a:solidFill>
              </a:rPr>
              <a:t>Венеції</a:t>
            </a:r>
            <a:r>
              <a:rPr lang="ru-RU" sz="1200" dirty="0">
                <a:solidFill>
                  <a:schemeClr val="bg1"/>
                </a:solidFill>
              </a:rPr>
              <a:t>, </a:t>
            </a:r>
            <a:r>
              <a:rPr lang="ru-RU" sz="1200" dirty="0" err="1">
                <a:solidFill>
                  <a:schemeClr val="bg1"/>
                </a:solidFill>
              </a:rPr>
              <a:t>Неаполі</a:t>
            </a:r>
            <a:r>
              <a:rPr lang="ru-RU" sz="1200" dirty="0">
                <a:solidFill>
                  <a:schemeClr val="bg1"/>
                </a:solidFill>
              </a:rPr>
              <a:t>.  </a:t>
            </a:r>
            <a:r>
              <a:rPr lang="ru-RU" sz="1200" dirty="0" err="1">
                <a:solidFill>
                  <a:schemeClr val="bg1"/>
                </a:solidFill>
              </a:rPr>
              <a:t>Після</a:t>
            </a:r>
            <a:r>
              <a:rPr lang="ru-RU" sz="1200" dirty="0">
                <a:solidFill>
                  <a:schemeClr val="bg1"/>
                </a:solidFill>
              </a:rPr>
              <a:t> </a:t>
            </a:r>
            <a:r>
              <a:rPr lang="ru-RU" sz="1200" dirty="0" err="1">
                <a:solidFill>
                  <a:schemeClr val="bg1"/>
                </a:solidFill>
              </a:rPr>
              <a:t>подорожі</a:t>
            </a:r>
            <a:r>
              <a:rPr lang="ru-RU" sz="1200" dirty="0">
                <a:solidFill>
                  <a:schemeClr val="bg1"/>
                </a:solidFill>
              </a:rPr>
              <a:t> до </a:t>
            </a:r>
            <a:r>
              <a:rPr lang="ru-RU" sz="1200" dirty="0" err="1">
                <a:solidFill>
                  <a:schemeClr val="bg1"/>
                </a:solidFill>
              </a:rPr>
              <a:t>Італії</a:t>
            </a:r>
            <a:r>
              <a:rPr lang="ru-RU" sz="1200" dirty="0">
                <a:solidFill>
                  <a:schemeClr val="bg1"/>
                </a:solidFill>
              </a:rPr>
              <a:t> </a:t>
            </a:r>
            <a:r>
              <a:rPr lang="ru-RU" sz="1200" dirty="0" err="1">
                <a:solidFill>
                  <a:schemeClr val="bg1"/>
                </a:solidFill>
              </a:rPr>
              <a:t>його</a:t>
            </a:r>
            <a:r>
              <a:rPr lang="ru-RU" sz="1200" dirty="0">
                <a:solidFill>
                  <a:schemeClr val="bg1"/>
                </a:solidFill>
              </a:rPr>
              <a:t> </a:t>
            </a:r>
            <a:r>
              <a:rPr lang="ru-RU" sz="1200" dirty="0" err="1">
                <a:solidFill>
                  <a:schemeClr val="bg1"/>
                </a:solidFill>
              </a:rPr>
              <a:t>живопис</a:t>
            </a:r>
            <a:r>
              <a:rPr lang="ru-RU" sz="1200" dirty="0">
                <a:solidFill>
                  <a:schemeClr val="bg1"/>
                </a:solidFill>
              </a:rPr>
              <a:t> став </a:t>
            </a:r>
            <a:r>
              <a:rPr lang="ru-RU" sz="1200" dirty="0" err="1">
                <a:solidFill>
                  <a:schemeClr val="bg1"/>
                </a:solidFill>
              </a:rPr>
              <a:t>яскравішим</a:t>
            </a:r>
            <a:r>
              <a:rPr lang="ru-RU" sz="1200" dirty="0">
                <a:solidFill>
                  <a:schemeClr val="bg1"/>
                </a:solidFill>
              </a:rPr>
              <a:t>, </a:t>
            </a:r>
            <a:r>
              <a:rPr lang="ru-RU" sz="1200" dirty="0" err="1">
                <a:solidFill>
                  <a:schemeClr val="bg1"/>
                </a:solidFill>
              </a:rPr>
              <a:t>палітра</a:t>
            </a:r>
            <a:r>
              <a:rPr lang="ru-RU" sz="1200" dirty="0">
                <a:solidFill>
                  <a:schemeClr val="bg1"/>
                </a:solidFill>
              </a:rPr>
              <a:t> </a:t>
            </a:r>
            <a:r>
              <a:rPr lang="ru-RU" sz="1200" dirty="0" err="1">
                <a:solidFill>
                  <a:schemeClr val="bg1"/>
                </a:solidFill>
              </a:rPr>
              <a:t>інтенсивної</a:t>
            </a:r>
            <a:r>
              <a:rPr lang="ru-RU" sz="1200" dirty="0">
                <a:solidFill>
                  <a:schemeClr val="bg1"/>
                </a:solidFill>
              </a:rPr>
              <a:t> </a:t>
            </a:r>
            <a:r>
              <a:rPr lang="ru-RU" sz="1200" dirty="0" err="1">
                <a:solidFill>
                  <a:schemeClr val="bg1"/>
                </a:solidFill>
              </a:rPr>
              <a:t>з</a:t>
            </a:r>
            <a:r>
              <a:rPr lang="ru-RU" sz="1200" dirty="0">
                <a:solidFill>
                  <a:schemeClr val="bg1"/>
                </a:solidFill>
              </a:rPr>
              <a:t> </a:t>
            </a:r>
            <a:r>
              <a:rPr lang="ru-RU" sz="1200" dirty="0" err="1">
                <a:solidFill>
                  <a:schemeClr val="bg1"/>
                </a:solidFill>
              </a:rPr>
              <a:t>переважанням</a:t>
            </a:r>
            <a:r>
              <a:rPr lang="ru-RU" sz="1200" dirty="0">
                <a:solidFill>
                  <a:schemeClr val="bg1"/>
                </a:solidFill>
              </a:rPr>
              <a:t> </a:t>
            </a:r>
            <a:r>
              <a:rPr lang="ru-RU" sz="1200" dirty="0" err="1">
                <a:solidFill>
                  <a:schemeClr val="bg1"/>
                </a:solidFill>
              </a:rPr>
              <a:t>основних</a:t>
            </a:r>
            <a:r>
              <a:rPr lang="ru-RU" sz="1200" dirty="0">
                <a:solidFill>
                  <a:schemeClr val="bg1"/>
                </a:solidFill>
              </a:rPr>
              <a:t> </a:t>
            </a:r>
            <a:r>
              <a:rPr lang="ru-RU" sz="1200" dirty="0" err="1">
                <a:solidFill>
                  <a:schemeClr val="bg1"/>
                </a:solidFill>
              </a:rPr>
              <a:t>кольорів</a:t>
            </a:r>
            <a:r>
              <a:rPr lang="ru-RU" sz="1200" dirty="0">
                <a:solidFill>
                  <a:schemeClr val="bg1"/>
                </a:solidFill>
              </a:rPr>
              <a:t>. </a:t>
            </a:r>
            <a:r>
              <a:rPr lang="ru-RU" sz="1200" dirty="0" err="1">
                <a:solidFill>
                  <a:schemeClr val="bg1"/>
                </a:solidFill>
              </a:rPr>
              <a:t>Особливе</a:t>
            </a:r>
            <a:r>
              <a:rPr lang="ru-RU" sz="1200" dirty="0">
                <a:solidFill>
                  <a:schemeClr val="bg1"/>
                </a:solidFill>
              </a:rPr>
              <a:t> </a:t>
            </a:r>
            <a:r>
              <a:rPr lang="ru-RU" sz="1200" dirty="0" err="1">
                <a:solidFill>
                  <a:schemeClr val="bg1"/>
                </a:solidFill>
              </a:rPr>
              <a:t>місце</a:t>
            </a:r>
            <a:r>
              <a:rPr lang="ru-RU" sz="1200" dirty="0">
                <a:solidFill>
                  <a:schemeClr val="bg1"/>
                </a:solidFill>
              </a:rPr>
              <a:t> в </a:t>
            </a:r>
            <a:r>
              <a:rPr lang="ru-RU" sz="1200" dirty="0" err="1">
                <a:solidFill>
                  <a:schemeClr val="bg1"/>
                </a:solidFill>
              </a:rPr>
              <a:t>творчості</a:t>
            </a:r>
            <a:r>
              <a:rPr lang="ru-RU" sz="1200" dirty="0">
                <a:solidFill>
                  <a:schemeClr val="bg1"/>
                </a:solidFill>
              </a:rPr>
              <a:t> художника </a:t>
            </a:r>
            <a:r>
              <a:rPr lang="ru-RU" sz="1200" dirty="0" err="1">
                <a:solidFill>
                  <a:schemeClr val="bg1"/>
                </a:solidFill>
              </a:rPr>
              <a:t>зайняла</a:t>
            </a:r>
            <a:r>
              <a:rPr lang="ru-RU" sz="1200" dirty="0">
                <a:solidFill>
                  <a:schemeClr val="bg1"/>
                </a:solidFill>
              </a:rPr>
              <a:t> </a:t>
            </a:r>
            <a:r>
              <a:rPr lang="ru-RU" sz="1200" dirty="0" err="1">
                <a:solidFill>
                  <a:schemeClr val="bg1"/>
                </a:solidFill>
              </a:rPr>
              <a:t>венеціанська</a:t>
            </a:r>
            <a:r>
              <a:rPr lang="ru-RU" sz="1200" dirty="0">
                <a:solidFill>
                  <a:schemeClr val="bg1"/>
                </a:solidFill>
              </a:rPr>
              <a:t> тема.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714356"/>
            <a:ext cx="7086600" cy="1828800"/>
          </a:xfrm>
        </p:spPr>
        <p:txBody>
          <a:bodyPr/>
          <a:lstStyle/>
          <a:p>
            <a:r>
              <a:rPr lang="uk-UA" dirty="0" smtClean="0">
                <a:solidFill>
                  <a:schemeClr val="bg1"/>
                </a:solidFill>
                <a:latin typeface="Segoe Print" pitchFamily="2" charset="0"/>
                <a:cs typeface="MV Boli" pitchFamily="2" charset="0"/>
              </a:rPr>
              <a:t>Музичне мистецтво</a:t>
            </a:r>
            <a:endParaRPr lang="ru-RU" dirty="0">
              <a:solidFill>
                <a:schemeClr val="bg1"/>
              </a:solidFill>
              <a:latin typeface="Segoe Print" pitchFamily="2" charset="0"/>
              <a:cs typeface="MV Boli" pitchFamily="2" charset="0"/>
            </a:endParaRPr>
          </a:p>
        </p:txBody>
      </p:sp>
      <p:sp>
        <p:nvSpPr>
          <p:cNvPr id="3" name="Текст 2"/>
          <p:cNvSpPr>
            <a:spLocks noGrp="1"/>
          </p:cNvSpPr>
          <p:nvPr>
            <p:ph type="body" idx="1"/>
          </p:nvPr>
        </p:nvSpPr>
        <p:spPr/>
        <p:txBody>
          <a:bodyPr/>
          <a:lstStyle/>
          <a:p>
            <a:endParaRPr lang="ru-RU"/>
          </a:p>
        </p:txBody>
      </p:sp>
      <p:pic>
        <p:nvPicPr>
          <p:cNvPr id="5" name="Рисунок 4" descr="30_muzyka_wesele_1_540x_wm1.jpg"/>
          <p:cNvPicPr>
            <a:picLocks noChangeAspect="1"/>
          </p:cNvPicPr>
          <p:nvPr/>
        </p:nvPicPr>
        <p:blipFill>
          <a:blip r:embed="rId2" cstate="print"/>
          <a:stretch>
            <a:fillRect/>
          </a:stretch>
        </p:blipFill>
        <p:spPr>
          <a:xfrm>
            <a:off x="1714480" y="2857496"/>
            <a:ext cx="5143500" cy="32861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fontScale="90000"/>
          </a:bodyPr>
          <a:lstStyle/>
          <a:p>
            <a:r>
              <a:rPr lang="uk-UA" dirty="0" smtClean="0"/>
              <a:t>Людвіг </a:t>
            </a:r>
            <a:r>
              <a:rPr lang="uk-UA" dirty="0" err="1" smtClean="0"/>
              <a:t>ван</a:t>
            </a:r>
            <a:r>
              <a:rPr lang="uk-UA" dirty="0" smtClean="0"/>
              <a:t> Бетховен (1770-1827)</a:t>
            </a:r>
            <a:endParaRPr lang="ru-RU" dirty="0"/>
          </a:p>
        </p:txBody>
      </p:sp>
      <p:sp>
        <p:nvSpPr>
          <p:cNvPr id="3" name="Прямоугольник 2"/>
          <p:cNvSpPr/>
          <p:nvPr/>
        </p:nvSpPr>
        <p:spPr>
          <a:xfrm>
            <a:off x="0" y="857232"/>
            <a:ext cx="5357818" cy="2800767"/>
          </a:xfrm>
          <a:prstGeom prst="rect">
            <a:avLst/>
          </a:prstGeom>
        </p:spPr>
        <p:txBody>
          <a:bodyPr wrap="square">
            <a:spAutoFit/>
          </a:bodyPr>
          <a:lstStyle/>
          <a:p>
            <a:r>
              <a:rPr lang="ru-RU" sz="1600" dirty="0"/>
              <a:t>Много лет прошло с тех пор, как родился великий немецкий композитор Людвиг </a:t>
            </a:r>
            <a:r>
              <a:rPr lang="ru-RU" sz="1600" dirty="0" err="1"/>
              <a:t>ван</a:t>
            </a:r>
            <a:r>
              <a:rPr lang="ru-RU" sz="1600" dirty="0"/>
              <a:t> Бетховен. Могучий расцвет бетховенского гения совпал с началом XIX столетия.</a:t>
            </a:r>
          </a:p>
          <a:p>
            <a:r>
              <a:rPr lang="ru-RU" sz="1600" dirty="0"/>
              <a:t>В творчестве Бетховена классическая музыка достигла своей вершины. И не только потому, что Бетховен сумел воспринять все лучшее из того, что уже было достигнуто. Современник событий французской революции конца XVIII века, провозгласившей свободу, равенство и братство людей, Бетховен сумел показать в своей музыке, что творцом этих преобразований является народ.</a:t>
            </a:r>
          </a:p>
        </p:txBody>
      </p:sp>
      <p:sp>
        <p:nvSpPr>
          <p:cNvPr id="4" name="Прямоугольник 3"/>
          <p:cNvSpPr/>
          <p:nvPr/>
        </p:nvSpPr>
        <p:spPr>
          <a:xfrm>
            <a:off x="5357818" y="928670"/>
            <a:ext cx="3786182" cy="4770537"/>
          </a:xfrm>
          <a:prstGeom prst="rect">
            <a:avLst/>
          </a:prstGeom>
        </p:spPr>
        <p:txBody>
          <a:bodyPr wrap="square">
            <a:spAutoFit/>
          </a:bodyPr>
          <a:lstStyle/>
          <a:p>
            <a:r>
              <a:rPr lang="ru-RU" sz="1600" b="1" i="1" cap="all" dirty="0"/>
              <a:t>ОСНОВНЫЕ ПРОИЗВЕДЕНИЯ</a:t>
            </a:r>
          </a:p>
          <a:p>
            <a:r>
              <a:rPr lang="ru-RU" sz="1600" dirty="0"/>
              <a:t>9 симфоний</a:t>
            </a:r>
          </a:p>
          <a:p>
            <a:r>
              <a:rPr lang="ru-RU" sz="1600" dirty="0"/>
              <a:t>11 увертюр</a:t>
            </a:r>
          </a:p>
          <a:p>
            <a:r>
              <a:rPr lang="ru-RU" sz="1600" dirty="0"/>
              <a:t>5 концертов для фортепиано с оркестром</a:t>
            </a:r>
          </a:p>
          <a:p>
            <a:r>
              <a:rPr lang="ru-RU" sz="1600" dirty="0"/>
              <a:t>Концерт для скрипки с оркестром</a:t>
            </a:r>
          </a:p>
          <a:p>
            <a:r>
              <a:rPr lang="ru-RU" sz="1600" dirty="0"/>
              <a:t>16 струнных квартетов</a:t>
            </a:r>
          </a:p>
          <a:p>
            <a:r>
              <a:rPr lang="ru-RU" sz="1600" dirty="0"/>
              <a:t>6 трио для струнных, духовых и смешанных составов</a:t>
            </a:r>
          </a:p>
          <a:p>
            <a:r>
              <a:rPr lang="ru-RU" sz="1600" dirty="0"/>
              <a:t>6 юношеских сонат для фортепиано</a:t>
            </a:r>
          </a:p>
          <a:p>
            <a:r>
              <a:rPr lang="ru-RU" sz="1600" dirty="0"/>
              <a:t>32 сонаты для фортепиано (сочинены в Вене)</a:t>
            </a:r>
          </a:p>
          <a:p>
            <a:r>
              <a:rPr lang="ru-RU" sz="1600" dirty="0"/>
              <a:t>10 сонат для скрипки и фортепиано</a:t>
            </a:r>
          </a:p>
          <a:p>
            <a:r>
              <a:rPr lang="ru-RU" sz="1600" dirty="0"/>
              <a:t>5 сонат для виолончели и фортепиано</a:t>
            </a:r>
          </a:p>
          <a:p>
            <a:r>
              <a:rPr lang="ru-RU" sz="1600" dirty="0"/>
              <a:t>32 вариации (до минор)</a:t>
            </a:r>
          </a:p>
          <a:p>
            <a:r>
              <a:rPr lang="ru-RU" sz="1600" dirty="0"/>
              <a:t>Багатели, рондо, экосезы, менуэты и другие пьесы для фортепиано (около 60)</a:t>
            </a:r>
          </a:p>
          <a:p>
            <a:r>
              <a:rPr lang="ru-RU" sz="1600" dirty="0"/>
              <a:t>Опера </a:t>
            </a:r>
            <a:r>
              <a:rPr lang="ru-RU" sz="1600" dirty="0" err="1"/>
              <a:t>Фиделио</a:t>
            </a:r>
            <a:endParaRPr lang="ru-RU" sz="1600" dirty="0"/>
          </a:p>
          <a:p>
            <a:r>
              <a:rPr lang="ru-RU" sz="1600" dirty="0"/>
              <a:t>Торжественная месса</a:t>
            </a:r>
          </a:p>
          <a:p>
            <a:r>
              <a:rPr lang="ru-RU" sz="1600" dirty="0"/>
              <a:t>Обработки народных </a:t>
            </a:r>
            <a:r>
              <a:rPr lang="ru-RU" sz="1600" dirty="0" smtClean="0"/>
              <a:t>песен</a:t>
            </a:r>
            <a:endParaRPr lang="ru-RU" sz="1600" dirty="0"/>
          </a:p>
        </p:txBody>
      </p:sp>
      <p:pic>
        <p:nvPicPr>
          <p:cNvPr id="5" name="Рисунок 4" descr="Beethoven.jpg"/>
          <p:cNvPicPr>
            <a:picLocks noChangeAspect="1"/>
          </p:cNvPicPr>
          <p:nvPr/>
        </p:nvPicPr>
        <p:blipFill>
          <a:blip r:embed="rId2" cstate="print"/>
          <a:stretch>
            <a:fillRect/>
          </a:stretch>
        </p:blipFill>
        <p:spPr>
          <a:xfrm>
            <a:off x="357158" y="3714752"/>
            <a:ext cx="4383986" cy="30003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uk-UA" dirty="0" err="1" smtClean="0"/>
              <a:t>Нікколо</a:t>
            </a:r>
            <a:r>
              <a:rPr lang="uk-UA" dirty="0" smtClean="0"/>
              <a:t> Паганіні</a:t>
            </a:r>
            <a:endParaRPr lang="ru-RU" dirty="0"/>
          </a:p>
        </p:txBody>
      </p:sp>
      <p:sp>
        <p:nvSpPr>
          <p:cNvPr id="3" name="Содержимое 2"/>
          <p:cNvSpPr>
            <a:spLocks noGrp="1"/>
          </p:cNvSpPr>
          <p:nvPr>
            <p:ph idx="1"/>
          </p:nvPr>
        </p:nvSpPr>
        <p:spPr>
          <a:xfrm>
            <a:off x="0" y="1071546"/>
            <a:ext cx="8686800" cy="5237814"/>
          </a:xfrm>
        </p:spPr>
        <p:txBody>
          <a:bodyPr>
            <a:normAutofit/>
          </a:bodyPr>
          <a:lstStyle/>
          <a:p>
            <a:pPr>
              <a:buNone/>
            </a:pPr>
            <a:r>
              <a:rPr lang="ru-RU" sz="1600" dirty="0" err="1" smtClean="0"/>
              <a:t>Народився</a:t>
            </a:r>
            <a:r>
              <a:rPr lang="ru-RU" sz="1600" dirty="0" smtClean="0"/>
              <a:t> </a:t>
            </a:r>
            <a:r>
              <a:rPr lang="ru-RU" sz="1600" dirty="0" smtClean="0">
                <a:hlinkClick r:id="rId2" tooltip="27 жовтня"/>
              </a:rPr>
              <a:t>27 </a:t>
            </a:r>
            <a:r>
              <a:rPr lang="ru-RU" sz="1600" dirty="0" err="1" smtClean="0">
                <a:hlinkClick r:id="rId2" tooltip="27 жовтня"/>
              </a:rPr>
              <a:t>жовтня</a:t>
            </a:r>
            <a:r>
              <a:rPr lang="ru-RU" sz="1600" dirty="0" smtClean="0"/>
              <a:t> </a:t>
            </a:r>
            <a:r>
              <a:rPr lang="ru-RU" sz="1600" dirty="0" smtClean="0">
                <a:hlinkClick r:id="rId3" tooltip="1782"/>
              </a:rPr>
              <a:t>1782</a:t>
            </a:r>
            <a:r>
              <a:rPr lang="ru-RU" sz="1600" dirty="0" smtClean="0"/>
              <a:t> року в </a:t>
            </a:r>
            <a:r>
              <a:rPr lang="ru-RU" sz="1600" dirty="0" err="1" smtClean="0">
                <a:hlinkClick r:id="rId4" tooltip="Генуя"/>
              </a:rPr>
              <a:t>Генуї</a:t>
            </a:r>
            <a:r>
              <a:rPr lang="ru-RU" sz="1600" dirty="0" smtClean="0"/>
              <a:t>. </a:t>
            </a:r>
            <a:r>
              <a:rPr lang="ru-RU" sz="1600" dirty="0" err="1" smtClean="0"/>
              <a:t>Одинадцятирічним</a:t>
            </a:r>
            <a:r>
              <a:rPr lang="ru-RU" sz="1600" dirty="0" smtClean="0"/>
              <a:t> хлопчиком </a:t>
            </a:r>
            <a:r>
              <a:rPr lang="ru-RU" sz="1600" dirty="0" err="1" smtClean="0"/>
              <a:t>Паганіні</a:t>
            </a:r>
            <a:r>
              <a:rPr lang="ru-RU" sz="1600" dirty="0" smtClean="0"/>
              <a:t> </a:t>
            </a:r>
            <a:r>
              <a:rPr lang="ru-RU" sz="1600" dirty="0" err="1" smtClean="0"/>
              <a:t>вперше</a:t>
            </a:r>
            <a:r>
              <a:rPr lang="ru-RU" sz="1600" dirty="0" smtClean="0"/>
              <a:t>    </a:t>
            </a:r>
            <a:r>
              <a:rPr lang="ru-RU" sz="1600" dirty="0" err="1" smtClean="0"/>
              <a:t>виступив</a:t>
            </a:r>
            <a:r>
              <a:rPr lang="ru-RU" sz="1600" dirty="0" smtClean="0"/>
              <a:t> </a:t>
            </a:r>
            <a:r>
              <a:rPr lang="ru-RU" sz="1600" dirty="0" err="1" smtClean="0"/>
              <a:t>привселюдно</a:t>
            </a:r>
            <a:r>
              <a:rPr lang="ru-RU" sz="1600" dirty="0" smtClean="0"/>
              <a:t> в </a:t>
            </a:r>
            <a:r>
              <a:rPr lang="ru-RU" sz="1600" dirty="0" err="1" smtClean="0"/>
              <a:t>Генуї</a:t>
            </a:r>
            <a:r>
              <a:rPr lang="ru-RU" sz="1600" dirty="0" smtClean="0"/>
              <a:t>. В </a:t>
            </a:r>
            <a:r>
              <a:rPr lang="ru-RU" sz="1600" dirty="0" smtClean="0">
                <a:hlinkClick r:id="rId5" tooltip="1797"/>
              </a:rPr>
              <a:t>1797</a:t>
            </a:r>
            <a:r>
              <a:rPr lang="ru-RU" sz="1600" dirty="0" smtClean="0"/>
              <a:t>, </a:t>
            </a:r>
            <a:r>
              <a:rPr lang="ru-RU" sz="1600" dirty="0" err="1" smtClean="0"/>
              <a:t>після</a:t>
            </a:r>
            <a:r>
              <a:rPr lang="ru-RU" sz="1600" dirty="0" smtClean="0"/>
              <a:t> короткого </a:t>
            </a:r>
            <a:r>
              <a:rPr lang="ru-RU" sz="1600" dirty="0" err="1" smtClean="0"/>
              <a:t>періоду</a:t>
            </a:r>
            <a:r>
              <a:rPr lang="ru-RU" sz="1600" dirty="0" smtClean="0"/>
              <a:t> занять у </a:t>
            </a:r>
            <a:r>
              <a:rPr lang="ru-RU" sz="1600" dirty="0" err="1" smtClean="0"/>
              <a:t>місті</a:t>
            </a:r>
            <a:r>
              <a:rPr lang="ru-RU" sz="1600" dirty="0" smtClean="0"/>
              <a:t> </a:t>
            </a:r>
            <a:r>
              <a:rPr lang="ru-RU" sz="1600" dirty="0" smtClean="0">
                <a:hlinkClick r:id="rId6" tooltip="Парма"/>
              </a:rPr>
              <a:t>Парма</a:t>
            </a:r>
            <a:r>
              <a:rPr lang="ru-RU" sz="1600" dirty="0" smtClean="0"/>
              <a:t> </a:t>
            </a:r>
            <a:r>
              <a:rPr lang="ru-RU" sz="1600" dirty="0" err="1" smtClean="0"/>
              <a:t>з</a:t>
            </a:r>
            <a:r>
              <a:rPr lang="ru-RU" sz="1600" dirty="0" smtClean="0"/>
              <a:t> </a:t>
            </a:r>
            <a:r>
              <a:rPr lang="ru-RU" sz="1600" dirty="0" err="1" smtClean="0"/>
              <a:t>А.Роллою</a:t>
            </a:r>
            <a:r>
              <a:rPr lang="ru-RU" sz="1600" dirty="0" smtClean="0"/>
              <a:t>, </a:t>
            </a:r>
            <a:r>
              <a:rPr lang="ru-RU" sz="1600" dirty="0" err="1" smtClean="0"/>
              <a:t>зробив</a:t>
            </a:r>
            <a:r>
              <a:rPr lang="ru-RU" sz="1600" dirty="0" smtClean="0"/>
              <a:t> </a:t>
            </a:r>
            <a:r>
              <a:rPr lang="ru-RU" sz="1600" dirty="0" err="1" smtClean="0"/>
              <a:t>своє</a:t>
            </a:r>
            <a:r>
              <a:rPr lang="ru-RU" sz="1600" dirty="0" smtClean="0"/>
              <a:t> перше </a:t>
            </a:r>
            <a:r>
              <a:rPr lang="ru-RU" sz="1600" dirty="0" err="1" smtClean="0"/>
              <a:t>концертне</a:t>
            </a:r>
            <a:r>
              <a:rPr lang="ru-RU" sz="1600" dirty="0" smtClean="0"/>
              <a:t> турне по </a:t>
            </a:r>
            <a:r>
              <a:rPr lang="ru-RU" sz="1600" dirty="0" err="1" smtClean="0">
                <a:hlinkClick r:id="rId7" tooltip="Ломбардія"/>
              </a:rPr>
              <a:t>Ломбардії</a:t>
            </a:r>
            <a:r>
              <a:rPr lang="ru-RU" sz="1600" dirty="0" smtClean="0"/>
              <a:t>. </a:t>
            </a:r>
            <a:r>
              <a:rPr lang="ru-RU" sz="1600" dirty="0" err="1" smtClean="0"/>
              <a:t>Своєрідність</a:t>
            </a:r>
            <a:r>
              <a:rPr lang="ru-RU" sz="1600" dirty="0" smtClean="0"/>
              <a:t> </a:t>
            </a:r>
            <a:r>
              <a:rPr lang="ru-RU" sz="1600" dirty="0" err="1" smtClean="0"/>
              <a:t>манери</a:t>
            </a:r>
            <a:r>
              <a:rPr lang="ru-RU" sz="1600" dirty="0" smtClean="0"/>
              <a:t> </a:t>
            </a:r>
            <a:r>
              <a:rPr lang="ru-RU" sz="1600" dirty="0" err="1" smtClean="0"/>
              <a:t>гри</a:t>
            </a:r>
            <a:r>
              <a:rPr lang="ru-RU" sz="1600" dirty="0" smtClean="0"/>
              <a:t>, </a:t>
            </a:r>
            <a:r>
              <a:rPr lang="ru-RU" sz="1600" dirty="0" err="1" smtClean="0"/>
              <a:t>ні</a:t>
            </a:r>
            <a:r>
              <a:rPr lang="ru-RU" sz="1600" dirty="0" smtClean="0"/>
              <a:t> </a:t>
            </a:r>
            <a:r>
              <a:rPr lang="ru-RU" sz="1600" dirty="0" err="1" smtClean="0"/>
              <a:t>з</a:t>
            </a:r>
            <a:r>
              <a:rPr lang="ru-RU" sz="1600" dirty="0" smtClean="0"/>
              <a:t> </a:t>
            </a:r>
            <a:r>
              <a:rPr lang="ru-RU" sz="1600" dirty="0" err="1" smtClean="0"/>
              <a:t>чим</a:t>
            </a:r>
            <a:r>
              <a:rPr lang="ru-RU" sz="1600" dirty="0" smtClean="0"/>
              <a:t> не </a:t>
            </a:r>
            <a:r>
              <a:rPr lang="ru-RU" sz="1600" dirty="0" err="1" smtClean="0"/>
              <a:t>порівнянна</a:t>
            </a:r>
            <a:r>
              <a:rPr lang="ru-RU" sz="1600" dirty="0" smtClean="0"/>
              <a:t> </a:t>
            </a:r>
            <a:r>
              <a:rPr lang="ru-RU" sz="1600" dirty="0" err="1" smtClean="0"/>
              <a:t>легкість</a:t>
            </a:r>
            <a:r>
              <a:rPr lang="ru-RU" sz="1600" dirty="0" smtClean="0"/>
              <a:t> </a:t>
            </a:r>
            <a:r>
              <a:rPr lang="ru-RU" sz="1600" dirty="0" err="1" smtClean="0"/>
              <a:t>володіння</a:t>
            </a:r>
            <a:r>
              <a:rPr lang="ru-RU" sz="1600" dirty="0" smtClean="0"/>
              <a:t> </a:t>
            </a:r>
            <a:r>
              <a:rPr lang="ru-RU" sz="1600" dirty="0" err="1" smtClean="0"/>
              <a:t>інструментом</a:t>
            </a:r>
            <a:r>
              <a:rPr lang="ru-RU" sz="1600" dirty="0" smtClean="0"/>
              <a:t> </a:t>
            </a:r>
            <a:r>
              <a:rPr lang="ru-RU" sz="1600" dirty="0" err="1" smtClean="0"/>
              <a:t>незабаром</a:t>
            </a:r>
            <a:r>
              <a:rPr lang="ru-RU" sz="1600" dirty="0" smtClean="0"/>
              <a:t> принесли </a:t>
            </a:r>
            <a:r>
              <a:rPr lang="ru-RU" sz="1600" dirty="0" err="1" smtClean="0"/>
              <a:t>йому</a:t>
            </a:r>
            <a:r>
              <a:rPr lang="ru-RU" sz="1600" dirty="0" smtClean="0"/>
              <a:t> </a:t>
            </a:r>
            <a:r>
              <a:rPr lang="ru-RU" sz="1600" dirty="0" err="1" smtClean="0"/>
              <a:t>популярність</a:t>
            </a:r>
            <a:r>
              <a:rPr lang="ru-RU" sz="1600" dirty="0" smtClean="0"/>
              <a:t> у масштабах </a:t>
            </a:r>
            <a:r>
              <a:rPr lang="ru-RU" sz="1600" dirty="0" err="1" smtClean="0"/>
              <a:t>всієї</a:t>
            </a:r>
            <a:r>
              <a:rPr lang="ru-RU" sz="1600" dirty="0" smtClean="0"/>
              <a:t> </a:t>
            </a:r>
            <a:r>
              <a:rPr lang="ru-RU" sz="1600" dirty="0" err="1" smtClean="0"/>
              <a:t>Італії</a:t>
            </a:r>
            <a:r>
              <a:rPr lang="ru-RU" sz="1600" dirty="0" smtClean="0"/>
              <a:t>. З </a:t>
            </a:r>
            <a:r>
              <a:rPr lang="ru-RU" sz="1600" dirty="0" smtClean="0">
                <a:hlinkClick r:id="rId8" tooltip="1828"/>
              </a:rPr>
              <a:t>1828</a:t>
            </a:r>
            <a:r>
              <a:rPr lang="ru-RU" sz="1600" dirty="0" smtClean="0"/>
              <a:t> по </a:t>
            </a:r>
            <a:r>
              <a:rPr lang="ru-RU" sz="1600" dirty="0" smtClean="0">
                <a:hlinkClick r:id="rId9" tooltip="1834"/>
              </a:rPr>
              <a:t>1834</a:t>
            </a:r>
            <a:r>
              <a:rPr lang="ru-RU" sz="1600" dirty="0" smtClean="0"/>
              <a:t> </a:t>
            </a:r>
            <a:r>
              <a:rPr lang="ru-RU" sz="1600" dirty="0" err="1" smtClean="0"/>
              <a:t>він</a:t>
            </a:r>
            <a:r>
              <a:rPr lang="ru-RU" sz="1600" dirty="0" smtClean="0"/>
              <a:t> дав </a:t>
            </a:r>
            <a:r>
              <a:rPr lang="ru-RU" sz="1600" dirty="0" err="1" smtClean="0"/>
              <a:t>сотні</a:t>
            </a:r>
            <a:r>
              <a:rPr lang="ru-RU" sz="1600" dirty="0" smtClean="0"/>
              <a:t> </a:t>
            </a:r>
            <a:r>
              <a:rPr lang="ru-RU" sz="1600" dirty="0" err="1" smtClean="0"/>
              <a:t>концертів</a:t>
            </a:r>
            <a:r>
              <a:rPr lang="ru-RU" sz="1600" dirty="0" smtClean="0"/>
              <a:t> у </a:t>
            </a:r>
            <a:r>
              <a:rPr lang="ru-RU" sz="1600" dirty="0" err="1" smtClean="0"/>
              <a:t>найбільших</a:t>
            </a:r>
            <a:r>
              <a:rPr lang="ru-RU" sz="1600" dirty="0" smtClean="0"/>
              <a:t> </a:t>
            </a:r>
            <a:r>
              <a:rPr lang="ru-RU" sz="1600" dirty="0" err="1" smtClean="0"/>
              <a:t>містах</a:t>
            </a:r>
            <a:r>
              <a:rPr lang="ru-RU" sz="1600" dirty="0" smtClean="0"/>
              <a:t> </a:t>
            </a:r>
            <a:r>
              <a:rPr lang="ru-RU" sz="1600" dirty="0" err="1" smtClean="0"/>
              <a:t>Європи</a:t>
            </a:r>
            <a:r>
              <a:rPr lang="ru-RU" sz="1600" dirty="0" smtClean="0"/>
              <a:t>, заявивши про себе як про </a:t>
            </a:r>
            <a:r>
              <a:rPr lang="ru-RU" sz="1600" dirty="0" err="1" smtClean="0"/>
              <a:t>найдивнішого</a:t>
            </a:r>
            <a:r>
              <a:rPr lang="ru-RU" sz="1600" dirty="0" smtClean="0"/>
              <a:t> </a:t>
            </a:r>
            <a:r>
              <a:rPr lang="ru-RU" sz="1600" dirty="0" err="1" smtClean="0"/>
              <a:t>віртуоза</a:t>
            </a:r>
            <a:r>
              <a:rPr lang="ru-RU" sz="1600" dirty="0" smtClean="0"/>
              <a:t> </a:t>
            </a:r>
            <a:r>
              <a:rPr lang="ru-RU" sz="1600" dirty="0" err="1" smtClean="0"/>
              <a:t>цілої</a:t>
            </a:r>
            <a:r>
              <a:rPr lang="ru-RU" sz="1600" dirty="0" smtClean="0"/>
              <a:t> </a:t>
            </a:r>
            <a:r>
              <a:rPr lang="ru-RU" sz="1600" dirty="0" err="1" smtClean="0"/>
              <a:t>епохи.Паганіні</a:t>
            </a:r>
            <a:r>
              <a:rPr lang="ru-RU" sz="1600" dirty="0" smtClean="0"/>
              <a:t> </a:t>
            </a:r>
            <a:r>
              <a:rPr lang="ru-RU" sz="1600" dirty="0" err="1" smtClean="0"/>
              <a:t>грав</a:t>
            </a:r>
            <a:r>
              <a:rPr lang="ru-RU" sz="1600" dirty="0" smtClean="0"/>
              <a:t> у </a:t>
            </a:r>
            <a:r>
              <a:rPr lang="ru-RU" sz="1600" dirty="0" err="1" smtClean="0"/>
              <a:t>Німеччині</a:t>
            </a:r>
            <a:r>
              <a:rPr lang="ru-RU" sz="1600" dirty="0" smtClean="0"/>
              <a:t>, </a:t>
            </a:r>
            <a:r>
              <a:rPr lang="ru-RU" sz="1600" dirty="0" err="1" smtClean="0"/>
              <a:t>Франції</a:t>
            </a:r>
            <a:r>
              <a:rPr lang="ru-RU" sz="1600" dirty="0" smtClean="0"/>
              <a:t>, </a:t>
            </a:r>
            <a:r>
              <a:rPr lang="ru-RU" sz="1600" dirty="0" err="1" smtClean="0"/>
              <a:t>Австрії</a:t>
            </a:r>
            <a:r>
              <a:rPr lang="ru-RU" sz="1600" dirty="0" smtClean="0"/>
              <a:t>, </a:t>
            </a:r>
            <a:r>
              <a:rPr lang="ru-RU" sz="1600" dirty="0" err="1" smtClean="0"/>
              <a:t>Англії</a:t>
            </a:r>
            <a:r>
              <a:rPr lang="ru-RU" sz="1600" dirty="0" smtClean="0"/>
              <a:t>. В </a:t>
            </a:r>
            <a:r>
              <a:rPr lang="ru-RU" sz="1600" dirty="0" err="1" smtClean="0"/>
              <a:t>Німеччині</a:t>
            </a:r>
            <a:r>
              <a:rPr lang="ru-RU" sz="1600" dirty="0" smtClean="0"/>
              <a:t> </a:t>
            </a:r>
            <a:r>
              <a:rPr lang="ru-RU" sz="1600" dirty="0" err="1" smtClean="0"/>
              <a:t>він</a:t>
            </a:r>
            <a:r>
              <a:rPr lang="ru-RU" sz="1600" dirty="0" smtClean="0"/>
              <a:t> купив </a:t>
            </a:r>
            <a:r>
              <a:rPr lang="ru-RU" sz="1600" dirty="0" err="1" smtClean="0"/>
              <a:t>собі</a:t>
            </a:r>
            <a:r>
              <a:rPr lang="ru-RU" sz="1600" dirty="0" smtClean="0"/>
              <a:t> титул </a:t>
            </a:r>
            <a:r>
              <a:rPr lang="ru-RU" sz="1600" dirty="0" smtClean="0">
                <a:hlinkClick r:id="rId10" tooltip="Барон"/>
              </a:rPr>
              <a:t>барона</a:t>
            </a:r>
            <a:r>
              <a:rPr lang="ru-RU" sz="1600" dirty="0" smtClean="0"/>
              <a:t>, </a:t>
            </a:r>
            <a:r>
              <a:rPr lang="ru-RU" sz="1600" dirty="0" err="1" smtClean="0"/>
              <a:t>яким</a:t>
            </a:r>
            <a:r>
              <a:rPr lang="ru-RU" sz="1600" dirty="0" smtClean="0"/>
              <a:t> в </a:t>
            </a:r>
            <a:r>
              <a:rPr lang="ru-RU" sz="1600" dirty="0" err="1" smtClean="0"/>
              <a:t>Німеччині</a:t>
            </a:r>
            <a:r>
              <a:rPr lang="ru-RU" sz="1600" dirty="0" smtClean="0"/>
              <a:t> </a:t>
            </a:r>
            <a:r>
              <a:rPr lang="ru-RU" sz="1600" dirty="0" err="1" smtClean="0"/>
              <a:t>торгували</a:t>
            </a:r>
            <a:r>
              <a:rPr lang="ru-RU" sz="1600" dirty="0" smtClean="0"/>
              <a:t> </a:t>
            </a:r>
            <a:r>
              <a:rPr lang="ru-RU" sz="1600" dirty="0" err="1" smtClean="0"/>
              <a:t>декілька</a:t>
            </a:r>
            <a:r>
              <a:rPr lang="ru-RU" sz="1600" dirty="0" smtClean="0"/>
              <a:t> </a:t>
            </a:r>
            <a:r>
              <a:rPr lang="ru-RU" sz="1600" dirty="0" err="1" smtClean="0"/>
              <a:t>десятиліть</a:t>
            </a:r>
            <a:r>
              <a:rPr lang="ru-RU" sz="1600" dirty="0" smtClean="0"/>
              <a:t>. </a:t>
            </a:r>
            <a:r>
              <a:rPr lang="ru-RU" sz="1600" dirty="0" err="1" smtClean="0"/>
              <a:t>Віртуоз-музикант</a:t>
            </a:r>
            <a:r>
              <a:rPr lang="ru-RU" sz="1600" dirty="0" smtClean="0"/>
              <a:t> добре </a:t>
            </a:r>
            <a:r>
              <a:rPr lang="ru-RU" sz="1600" dirty="0" err="1" smtClean="0"/>
              <a:t>знався</a:t>
            </a:r>
            <a:r>
              <a:rPr lang="ru-RU" sz="1600" dirty="0" smtClean="0"/>
              <a:t> на </a:t>
            </a:r>
            <a:r>
              <a:rPr lang="ru-RU" sz="1600" dirty="0" err="1" smtClean="0"/>
              <a:t>музичних</a:t>
            </a:r>
            <a:r>
              <a:rPr lang="ru-RU" sz="1600" dirty="0" smtClean="0"/>
              <a:t> </a:t>
            </a:r>
            <a:r>
              <a:rPr lang="ru-RU" sz="1600" dirty="0" err="1" smtClean="0"/>
              <a:t>інструментах</a:t>
            </a:r>
            <a:r>
              <a:rPr lang="ru-RU" sz="1600" dirty="0" smtClean="0"/>
              <a:t>. </a:t>
            </a:r>
            <a:r>
              <a:rPr lang="ru-RU" sz="1600" dirty="0" err="1" smtClean="0"/>
              <a:t>Він</a:t>
            </a:r>
            <a:r>
              <a:rPr lang="ru-RU" sz="1600" dirty="0" smtClean="0"/>
              <a:t> </a:t>
            </a:r>
            <a:r>
              <a:rPr lang="ru-RU" sz="1600" dirty="0" err="1" smtClean="0"/>
              <a:t>мав</a:t>
            </a:r>
            <a:r>
              <a:rPr lang="ru-RU" sz="1600" dirty="0" smtClean="0"/>
              <a:t> </a:t>
            </a:r>
            <a:r>
              <a:rPr lang="ru-RU" sz="1600" dirty="0" err="1" smtClean="0"/>
              <a:t>колекцію</a:t>
            </a:r>
            <a:r>
              <a:rPr lang="ru-RU" sz="1600" dirty="0" smtClean="0"/>
              <a:t> скрипок </a:t>
            </a:r>
            <a:r>
              <a:rPr lang="ru-RU" sz="1600" dirty="0" err="1" smtClean="0"/>
              <a:t>стародавніх</a:t>
            </a:r>
            <a:r>
              <a:rPr lang="ru-RU" sz="1600" dirty="0" smtClean="0"/>
              <a:t> </a:t>
            </a:r>
            <a:r>
              <a:rPr lang="ru-RU" sz="1600" dirty="0" err="1" smtClean="0"/>
              <a:t>майстрів</a:t>
            </a:r>
            <a:r>
              <a:rPr lang="ru-RU" sz="1600" dirty="0" smtClean="0"/>
              <a:t> </a:t>
            </a:r>
            <a:r>
              <a:rPr lang="ru-RU" sz="1600" dirty="0" err="1" smtClean="0"/>
              <a:t>Італії</a:t>
            </a:r>
            <a:r>
              <a:rPr lang="ru-RU" sz="1600" dirty="0" smtClean="0"/>
              <a:t>, </a:t>
            </a:r>
            <a:r>
              <a:rPr lang="ru-RU" sz="1600" dirty="0" err="1" smtClean="0"/>
              <a:t>серед</a:t>
            </a:r>
            <a:r>
              <a:rPr lang="ru-RU" sz="1600" dirty="0" smtClean="0"/>
              <a:t> </a:t>
            </a:r>
            <a:r>
              <a:rPr lang="ru-RU" sz="1600" dirty="0" err="1" smtClean="0"/>
              <a:t>яких</a:t>
            </a:r>
            <a:r>
              <a:rPr lang="ru-RU" sz="1600" dirty="0" smtClean="0"/>
              <a:t> </a:t>
            </a:r>
            <a:r>
              <a:rPr lang="ru-RU" sz="1600" dirty="0" err="1" smtClean="0"/>
              <a:t>були</a:t>
            </a:r>
            <a:r>
              <a:rPr lang="ru-RU" sz="1600" dirty="0" smtClean="0"/>
              <a:t> </a:t>
            </a:r>
            <a:r>
              <a:rPr lang="ru-RU" sz="1600" dirty="0" err="1" smtClean="0"/>
              <a:t>витвори</a:t>
            </a:r>
            <a:r>
              <a:rPr lang="ru-RU" sz="1600" dirty="0" smtClean="0"/>
              <a:t> </a:t>
            </a:r>
            <a:r>
              <a:rPr lang="ru-RU" sz="1600" dirty="0" err="1" smtClean="0">
                <a:hlinkClick r:id="rId11" tooltip="Аматі"/>
              </a:rPr>
              <a:t>Аматі</a:t>
            </a:r>
            <a:r>
              <a:rPr lang="ru-RU" sz="1600" dirty="0" smtClean="0"/>
              <a:t>, </a:t>
            </a:r>
            <a:r>
              <a:rPr lang="ru-RU" sz="1600" dirty="0" err="1" smtClean="0">
                <a:hlinkClick r:id="rId12" tooltip="Гварнері"/>
              </a:rPr>
              <a:t>Гварнері</a:t>
            </a:r>
            <a:r>
              <a:rPr lang="ru-RU" sz="1600" dirty="0" smtClean="0"/>
              <a:t>, </a:t>
            </a:r>
            <a:r>
              <a:rPr lang="ru-RU" sz="1600" dirty="0" err="1" smtClean="0"/>
              <a:t>Антоніо</a:t>
            </a:r>
            <a:r>
              <a:rPr lang="ru-RU" sz="1600" dirty="0" smtClean="0"/>
              <a:t> </a:t>
            </a:r>
            <a:r>
              <a:rPr lang="ru-RU" sz="1600" dirty="0" err="1" smtClean="0">
                <a:hlinkClick r:id="rId13" tooltip="Страдіварі"/>
              </a:rPr>
              <a:t>Страдіварі</a:t>
            </a:r>
            <a:r>
              <a:rPr lang="ru-RU" sz="1600" dirty="0" smtClean="0"/>
              <a:t>, Карло </a:t>
            </a:r>
            <a:r>
              <a:rPr lang="ru-RU" sz="1600" dirty="0" err="1" smtClean="0">
                <a:hlinkClick r:id="rId14" tooltip="Бергонці (ще не написана)"/>
              </a:rPr>
              <a:t>Бергонці</a:t>
            </a:r>
            <a:r>
              <a:rPr lang="ru-RU" sz="1600" dirty="0" smtClean="0"/>
              <a:t>. Особливо </a:t>
            </a:r>
            <a:r>
              <a:rPr lang="ru-RU" sz="1600" dirty="0" err="1" smtClean="0"/>
              <a:t>виділяв</a:t>
            </a:r>
            <a:r>
              <a:rPr lang="ru-RU" sz="1600" dirty="0" smtClean="0"/>
              <a:t> </a:t>
            </a:r>
            <a:r>
              <a:rPr lang="ru-RU" sz="1600" dirty="0" err="1" smtClean="0"/>
              <a:t>Паганіні</a:t>
            </a:r>
            <a:r>
              <a:rPr lang="ru-RU" sz="1600" dirty="0" smtClean="0"/>
              <a:t> скрипку </a:t>
            </a:r>
            <a:r>
              <a:rPr lang="ru-RU" sz="1600" dirty="0" err="1" smtClean="0"/>
              <a:t>роботи</a:t>
            </a:r>
            <a:r>
              <a:rPr lang="ru-RU" sz="1600" dirty="0" smtClean="0"/>
              <a:t> </a:t>
            </a:r>
            <a:r>
              <a:rPr lang="ru-RU" sz="1600" dirty="0" err="1" smtClean="0"/>
              <a:t>Гварнері</a:t>
            </a:r>
            <a:r>
              <a:rPr lang="ru-RU" sz="1600" dirty="0" smtClean="0"/>
              <a:t>, яку по </a:t>
            </a:r>
            <a:r>
              <a:rPr lang="ru-RU" sz="1600" dirty="0" err="1" smtClean="0"/>
              <a:t>заповіту</a:t>
            </a:r>
            <a:r>
              <a:rPr lang="ru-RU" sz="1600" dirty="0" smtClean="0"/>
              <a:t> </a:t>
            </a:r>
            <a:r>
              <a:rPr lang="ru-RU" sz="1600" dirty="0" err="1" smtClean="0"/>
              <a:t>отримало</a:t>
            </a:r>
            <a:r>
              <a:rPr lang="ru-RU" sz="1600" dirty="0" smtClean="0"/>
              <a:t> </a:t>
            </a:r>
            <a:r>
              <a:rPr lang="ru-RU" sz="1600" dirty="0" err="1" smtClean="0"/>
              <a:t>рідне</a:t>
            </a:r>
            <a:r>
              <a:rPr lang="ru-RU" sz="1600" dirty="0" smtClean="0"/>
              <a:t> </a:t>
            </a:r>
            <a:r>
              <a:rPr lang="ru-RU" sz="1600" dirty="0" err="1" smtClean="0"/>
              <a:t>місто</a:t>
            </a:r>
            <a:r>
              <a:rPr lang="ru-RU" sz="1600" dirty="0" smtClean="0"/>
              <a:t> </a:t>
            </a:r>
            <a:r>
              <a:rPr lang="ru-RU" sz="1600" dirty="0" err="1" smtClean="0"/>
              <a:t>музиканта</a:t>
            </a:r>
            <a:r>
              <a:rPr lang="ru-RU" sz="1600" dirty="0" smtClean="0"/>
              <a:t> - Генуя. </a:t>
            </a:r>
            <a:r>
              <a:rPr lang="ru-RU" sz="1600" dirty="0" err="1" smtClean="0"/>
              <a:t>Уславлений</a:t>
            </a:r>
            <a:r>
              <a:rPr lang="ru-RU" sz="1600" dirty="0" smtClean="0"/>
              <a:t> </a:t>
            </a:r>
            <a:r>
              <a:rPr lang="ru-RU" sz="1600" dirty="0" err="1" smtClean="0"/>
              <a:t>інструмент</a:t>
            </a:r>
            <a:r>
              <a:rPr lang="ru-RU" sz="1600" dirty="0" smtClean="0"/>
              <a:t> </a:t>
            </a:r>
            <a:r>
              <a:rPr lang="ru-RU" sz="1600" dirty="0" err="1" smtClean="0"/>
              <a:t>хтось</a:t>
            </a:r>
            <a:r>
              <a:rPr lang="ru-RU" sz="1600" dirty="0" smtClean="0"/>
              <a:t> </a:t>
            </a:r>
            <a:r>
              <a:rPr lang="ru-RU" sz="1600" dirty="0" err="1" smtClean="0"/>
              <a:t>влучно</a:t>
            </a:r>
            <a:r>
              <a:rPr lang="ru-RU" sz="1600" dirty="0" smtClean="0"/>
              <a:t> назвав «</a:t>
            </a:r>
            <a:r>
              <a:rPr lang="ru-RU" sz="1600" dirty="0" err="1" smtClean="0"/>
              <a:t>Удова</a:t>
            </a:r>
            <a:r>
              <a:rPr lang="ru-RU" sz="1600" dirty="0" smtClean="0"/>
              <a:t> </a:t>
            </a:r>
            <a:r>
              <a:rPr lang="ru-RU" sz="1600" dirty="0" err="1" smtClean="0"/>
              <a:t>Паганіні</a:t>
            </a:r>
            <a:r>
              <a:rPr lang="ru-RU" sz="1600" dirty="0" smtClean="0"/>
              <a:t>».По </a:t>
            </a:r>
            <a:r>
              <a:rPr lang="ru-RU" sz="1600" dirty="0" err="1" smtClean="0"/>
              <a:t>заповіту</a:t>
            </a:r>
            <a:r>
              <a:rPr lang="ru-RU" sz="1600" dirty="0" smtClean="0"/>
              <a:t> </a:t>
            </a:r>
            <a:r>
              <a:rPr lang="ru-RU" sz="1600" dirty="0" err="1" smtClean="0"/>
              <a:t>музиканта</a:t>
            </a:r>
            <a:r>
              <a:rPr lang="ru-RU" sz="1600" dirty="0" smtClean="0"/>
              <a:t> «</a:t>
            </a:r>
            <a:r>
              <a:rPr lang="ru-RU" sz="1600" dirty="0" err="1" smtClean="0"/>
              <a:t>Удова</a:t>
            </a:r>
            <a:r>
              <a:rPr lang="ru-RU" sz="1600" dirty="0" smtClean="0"/>
              <a:t> </a:t>
            </a:r>
            <a:r>
              <a:rPr lang="ru-RU" sz="1600" dirty="0" err="1" smtClean="0"/>
              <a:t>Паганіні</a:t>
            </a:r>
            <a:r>
              <a:rPr lang="ru-RU" sz="1600" dirty="0" smtClean="0"/>
              <a:t>» передана у </a:t>
            </a:r>
            <a:r>
              <a:rPr lang="ru-RU" sz="1600" dirty="0" err="1" smtClean="0"/>
              <a:t>власність</a:t>
            </a:r>
            <a:r>
              <a:rPr lang="ru-RU" sz="1600" dirty="0" smtClean="0"/>
              <a:t> </a:t>
            </a:r>
            <a:r>
              <a:rPr lang="ru-RU" sz="1600" dirty="0" err="1" smtClean="0"/>
              <a:t>міста</a:t>
            </a:r>
            <a:r>
              <a:rPr lang="ru-RU" sz="1600" dirty="0" smtClean="0"/>
              <a:t> Генуя.</a:t>
            </a:r>
          </a:p>
          <a:p>
            <a:pPr>
              <a:buNone/>
            </a:pPr>
            <a:endParaRPr lang="ru-RU" sz="1600" dirty="0"/>
          </a:p>
        </p:txBody>
      </p:sp>
      <p:pic>
        <p:nvPicPr>
          <p:cNvPr id="4" name="Рисунок 3" descr="Paganini_niccolo.jpg"/>
          <p:cNvPicPr>
            <a:picLocks noChangeAspect="1"/>
          </p:cNvPicPr>
          <p:nvPr/>
        </p:nvPicPr>
        <p:blipFill>
          <a:blip r:embed="rId15" cstate="print"/>
          <a:stretch>
            <a:fillRect/>
          </a:stretch>
        </p:blipFill>
        <p:spPr>
          <a:xfrm>
            <a:off x="3000364" y="4429132"/>
            <a:ext cx="3929090" cy="221457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163</TotalTime>
  <Words>351</Words>
  <Application>Microsoft Office PowerPoint</Application>
  <PresentationFormat>Экран (4:3)</PresentationFormat>
  <Paragraphs>40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Література та мистецтво XIX століття</vt:lpstr>
      <vt:lpstr>Класицизм </vt:lpstr>
      <vt:lpstr>Романтизм </vt:lpstr>
      <vt:lpstr>Живопис</vt:lpstr>
      <vt:lpstr>Эжен Делакруа</vt:lpstr>
      <vt:lpstr>Презентация PowerPoint</vt:lpstr>
      <vt:lpstr>Музичне мистецтво</vt:lpstr>
      <vt:lpstr>Людвіг ван Бетховен (1770-1827)</vt:lpstr>
      <vt:lpstr>Нікколо Паганіні</vt:lpstr>
      <vt:lpstr>Архітектура</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Література та мистецтво XIX століття</dc:title>
  <dc:creator>VK193D</dc:creator>
  <cp:lastModifiedBy>PC-Komp</cp:lastModifiedBy>
  <cp:revision>19</cp:revision>
  <dcterms:created xsi:type="dcterms:W3CDTF">2012-04-20T12:30:51Z</dcterms:created>
  <dcterms:modified xsi:type="dcterms:W3CDTF">2014-06-04T14:38:11Z</dcterms:modified>
</cp:coreProperties>
</file>