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0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5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4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Радя́нсько-фі́нська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війна́</a:t>
            </a:r>
            <a:r>
              <a:rPr lang="uk-UA" sz="2000" dirty="0">
                <a:solidFill>
                  <a:schemeClr val="bg1"/>
                </a:solidFill>
              </a:rPr>
              <a:t>, або </a:t>
            </a:r>
            <a:r>
              <a:rPr lang="uk-UA" sz="2400" b="1" dirty="0" err="1">
                <a:solidFill>
                  <a:schemeClr val="bg1"/>
                </a:solidFill>
              </a:rPr>
              <a:t>Зимо́ва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війна́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(фін. </a:t>
            </a:r>
            <a:r>
              <a:rPr lang="fi-FI" sz="2000" i="1" dirty="0">
                <a:solidFill>
                  <a:schemeClr val="bg1"/>
                </a:solidFill>
              </a:rPr>
              <a:t>talvisota</a:t>
            </a:r>
            <a:r>
              <a:rPr lang="uk-UA" sz="2000" dirty="0">
                <a:solidFill>
                  <a:schemeClr val="bg1"/>
                </a:solidFill>
              </a:rPr>
              <a:t>)  — збройний конфлікт між СРСР і Фінляндією у період від 30 листопада </a:t>
            </a:r>
            <a:r>
              <a:rPr lang="uk-UA" sz="2000" dirty="0" smtClean="0">
                <a:solidFill>
                  <a:schemeClr val="bg1"/>
                </a:solidFill>
              </a:rPr>
              <a:t>1939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року </a:t>
            </a:r>
            <a:r>
              <a:rPr lang="uk-UA" sz="2000" dirty="0">
                <a:solidFill>
                  <a:schemeClr val="bg1"/>
                </a:solidFill>
              </a:rPr>
              <a:t>до 13 березня 1940 року. На думку низки істориків — наступальна </a:t>
            </a:r>
            <a:r>
              <a:rPr lang="uk-UA" sz="2000" dirty="0" smtClean="0">
                <a:solidFill>
                  <a:schemeClr val="bg1"/>
                </a:solidFill>
              </a:rPr>
              <a:t>операція </a:t>
            </a:r>
            <a:r>
              <a:rPr lang="uk-UA" sz="2000" dirty="0">
                <a:solidFill>
                  <a:schemeClr val="bg1"/>
                </a:solidFill>
              </a:rPr>
              <a:t>СРСР проти Фінляндії з метою окупації скандинавської країни під час Другої світової війни. </a:t>
            </a:r>
            <a:r>
              <a:rPr lang="uk-UA" sz="2000" dirty="0" smtClean="0">
                <a:solidFill>
                  <a:schemeClr val="bg1"/>
                </a:solidFill>
              </a:rPr>
              <a:t> Війна </a:t>
            </a:r>
            <a:r>
              <a:rPr lang="uk-UA" sz="2000" dirty="0">
                <a:solidFill>
                  <a:schemeClr val="bg1"/>
                </a:solidFill>
              </a:rPr>
              <a:t>завершилася підписанням Московського мирного </a:t>
            </a:r>
            <a:r>
              <a:rPr lang="uk-UA" sz="2000" dirty="0" smtClean="0">
                <a:solidFill>
                  <a:schemeClr val="bg1"/>
                </a:solidFill>
              </a:rPr>
              <a:t>договору , </a:t>
            </a:r>
            <a:r>
              <a:rPr lang="uk-UA" sz="2000" dirty="0">
                <a:solidFill>
                  <a:schemeClr val="bg1"/>
                </a:solidFill>
              </a:rPr>
              <a:t>що зафіксував відторгнення від Фінляндії значної частини її території.</a:t>
            </a:r>
            <a:endParaRPr lang="uk-UA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57816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21624"/>
            <a:ext cx="61744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Уряд </a:t>
            </a:r>
            <a:r>
              <a:rPr lang="ru-RU" sz="2800" dirty="0" err="1" smtClean="0">
                <a:solidFill>
                  <a:schemeClr val="bg1"/>
                </a:solidFill>
              </a:rPr>
              <a:t>Куусінена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1 </a:t>
            </a:r>
            <a:r>
              <a:rPr lang="ru-RU" sz="2000" dirty="0" err="1">
                <a:solidFill>
                  <a:schemeClr val="bg1"/>
                </a:solidFill>
              </a:rPr>
              <a:t>грудня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першому</a:t>
            </a:r>
            <a:r>
              <a:rPr lang="ru-RU" sz="2000" dirty="0">
                <a:solidFill>
                  <a:schemeClr val="bg1"/>
                </a:solidFill>
              </a:rPr>
              <a:t> ж </a:t>
            </a:r>
            <a:r>
              <a:rPr lang="ru-RU" sz="2000" dirty="0" err="1">
                <a:solidFill>
                  <a:schemeClr val="bg1"/>
                </a:solidFill>
              </a:rPr>
              <a:t>захопленому</a:t>
            </a:r>
            <a:r>
              <a:rPr lang="ru-RU" sz="2000" dirty="0">
                <a:solidFill>
                  <a:schemeClr val="bg1"/>
                </a:solidFill>
              </a:rPr>
              <a:t> СРСР </a:t>
            </a:r>
            <a:r>
              <a:rPr lang="ru-RU" sz="2000" dirty="0" err="1">
                <a:solidFill>
                  <a:schemeClr val="bg1"/>
                </a:solidFill>
              </a:rPr>
              <a:t>населеному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пункті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Фінляндії</a:t>
            </a:r>
            <a:r>
              <a:rPr lang="ru-RU" sz="2000" dirty="0">
                <a:solidFill>
                  <a:schemeClr val="bg1"/>
                </a:solidFill>
              </a:rPr>
              <a:t> — дачному </a:t>
            </a:r>
            <a:r>
              <a:rPr lang="ru-RU" sz="2000" dirty="0" err="1">
                <a:solidFill>
                  <a:schemeClr val="bg1"/>
                </a:solidFill>
              </a:rPr>
              <a:t>селищі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Терійокі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безпосередньо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радянському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кордоні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створено «</a:t>
            </a:r>
            <a:r>
              <a:rPr lang="ru-RU" sz="2000" dirty="0" err="1">
                <a:solidFill>
                  <a:schemeClr val="bg1"/>
                </a:solidFill>
              </a:rPr>
              <a:t>народний</a:t>
            </a:r>
            <a:r>
              <a:rPr lang="ru-RU" sz="2000" dirty="0">
                <a:solidFill>
                  <a:schemeClr val="bg1"/>
                </a:solidFill>
              </a:rPr>
              <a:t> уряд» на </a:t>
            </a:r>
            <a:r>
              <a:rPr lang="ru-RU" sz="2000" dirty="0" err="1">
                <a:solidFill>
                  <a:schemeClr val="bg1"/>
                </a:solidFill>
              </a:rPr>
              <a:t>чолі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комінтернівським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діячем</a:t>
            </a:r>
            <a:r>
              <a:rPr lang="ru-RU" sz="2000" dirty="0">
                <a:solidFill>
                  <a:schemeClr val="bg1"/>
                </a:solidFill>
              </a:rPr>
              <a:t> Отто </a:t>
            </a:r>
            <a:r>
              <a:rPr lang="ru-RU" sz="2000" dirty="0" err="1">
                <a:solidFill>
                  <a:schemeClr val="bg1"/>
                </a:solidFill>
              </a:rPr>
              <a:t>Куусіненом</a:t>
            </a:r>
            <a:r>
              <a:rPr lang="ru-RU" sz="2000" dirty="0">
                <a:solidFill>
                  <a:schemeClr val="bg1"/>
                </a:solidFill>
              </a:rPr>
              <a:t>. Уже 2 </a:t>
            </a:r>
            <a:r>
              <a:rPr lang="ru-RU" sz="2000" dirty="0" err="1">
                <a:solidFill>
                  <a:schemeClr val="bg1"/>
                </a:solidFill>
              </a:rPr>
              <a:t>грудня</a:t>
            </a:r>
            <a:r>
              <a:rPr lang="ru-RU" sz="2000" dirty="0">
                <a:solidFill>
                  <a:schemeClr val="bg1"/>
                </a:solidFill>
              </a:rPr>
              <a:t> СРСР </a:t>
            </a:r>
            <a:r>
              <a:rPr lang="ru-RU" sz="2000" dirty="0" err="1">
                <a:solidFill>
                  <a:schemeClr val="bg1"/>
                </a:solidFill>
              </a:rPr>
              <a:t>визнав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своїх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маріонеток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єдиним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законним</a:t>
            </a:r>
            <a:r>
              <a:rPr lang="ru-RU" sz="2000" dirty="0">
                <a:solidFill>
                  <a:schemeClr val="bg1"/>
                </a:solidFill>
              </a:rPr>
              <a:t> урядом </a:t>
            </a:r>
            <a:r>
              <a:rPr lang="ru-RU" sz="2000" dirty="0" err="1">
                <a:solidFill>
                  <a:schemeClr val="bg1"/>
                </a:solidFill>
              </a:rPr>
              <a:t>Фінляндії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уклав</a:t>
            </a:r>
            <a:r>
              <a:rPr lang="ru-RU" sz="2000" dirty="0">
                <a:solidFill>
                  <a:schemeClr val="bg1"/>
                </a:solidFill>
              </a:rPr>
              <a:t> з ним «</a:t>
            </a:r>
            <a:r>
              <a:rPr lang="ru-RU" sz="2000" dirty="0" err="1">
                <a:solidFill>
                  <a:schemeClr val="bg1"/>
                </a:solidFill>
              </a:rPr>
              <a:t>договір</a:t>
            </a:r>
            <a:r>
              <a:rPr lang="ru-RU" sz="2000" dirty="0">
                <a:solidFill>
                  <a:schemeClr val="bg1"/>
                </a:solidFill>
              </a:rPr>
              <a:t> про дружбу». </a:t>
            </a:r>
            <a:r>
              <a:rPr lang="ru-RU" sz="2000" dirty="0" err="1">
                <a:solidFill>
                  <a:schemeClr val="bg1"/>
                </a:solidFill>
              </a:rPr>
              <a:t>Цікаво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всю </a:t>
            </a:r>
            <a:r>
              <a:rPr lang="ru-RU" sz="2000" dirty="0" err="1">
                <a:solidFill>
                  <a:schemeClr val="bg1"/>
                </a:solidFill>
              </a:rPr>
              <a:t>викладену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інформацію</a:t>
            </a:r>
            <a:r>
              <a:rPr lang="ru-RU" sz="2000" dirty="0">
                <a:solidFill>
                  <a:schemeClr val="bg1"/>
                </a:solidFill>
              </a:rPr>
              <a:t> взято з </a:t>
            </a:r>
            <a:r>
              <a:rPr lang="ru-RU" sz="2000" dirty="0" err="1">
                <a:solidFill>
                  <a:schemeClr val="bg1"/>
                </a:solidFill>
              </a:rPr>
              <a:t>відкритих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джерел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радянських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центральних</a:t>
            </a:r>
            <a:r>
              <a:rPr lang="ru-RU" sz="2000" dirty="0">
                <a:solidFill>
                  <a:schemeClr val="bg1"/>
                </a:solidFill>
              </a:rPr>
              <a:t> газет листопада-</a:t>
            </a:r>
            <a:r>
              <a:rPr lang="ru-RU" sz="2000" dirty="0" err="1">
                <a:solidFill>
                  <a:schemeClr val="bg1"/>
                </a:solidFill>
              </a:rPr>
              <a:t>грудня</a:t>
            </a:r>
            <a:r>
              <a:rPr lang="ru-RU" sz="2000" dirty="0">
                <a:solidFill>
                  <a:schemeClr val="bg1"/>
                </a:solidFill>
              </a:rPr>
              <a:t> 1939 року. Але </a:t>
            </a:r>
            <a:r>
              <a:rPr lang="ru-RU" sz="2000" dirty="0" err="1">
                <a:solidFill>
                  <a:schemeClr val="bg1"/>
                </a:solidFill>
              </a:rPr>
              <a:t>відтоді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жодному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радянському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джерелі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ніколи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згадувалося</a:t>
            </a:r>
            <a:r>
              <a:rPr lang="ru-RU" sz="2000" dirty="0">
                <a:solidFill>
                  <a:schemeClr val="bg1"/>
                </a:solidFill>
              </a:rPr>
              <a:t> про «</a:t>
            </a:r>
            <a:r>
              <a:rPr lang="ru-RU" sz="2000" dirty="0" err="1">
                <a:solidFill>
                  <a:schemeClr val="bg1"/>
                </a:solidFill>
              </a:rPr>
              <a:t>народний</a:t>
            </a:r>
            <a:r>
              <a:rPr lang="ru-RU" sz="2000" dirty="0">
                <a:solidFill>
                  <a:schemeClr val="bg1"/>
                </a:solidFill>
              </a:rPr>
              <a:t> уряд», на «</a:t>
            </a:r>
            <a:r>
              <a:rPr lang="ru-RU" sz="2000" dirty="0" err="1">
                <a:solidFill>
                  <a:schemeClr val="bg1"/>
                </a:solidFill>
              </a:rPr>
              <a:t>допомогу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якому</a:t>
            </a:r>
            <a:r>
              <a:rPr lang="ru-RU" sz="2000" dirty="0">
                <a:solidFill>
                  <a:schemeClr val="bg1"/>
                </a:solidFill>
              </a:rPr>
              <a:t> рушили </a:t>
            </a:r>
            <a:r>
              <a:rPr lang="ru-RU" sz="2000" dirty="0" err="1">
                <a:solidFill>
                  <a:schemeClr val="bg1"/>
                </a:solidFill>
              </a:rPr>
              <a:t>радянські</a:t>
            </a:r>
            <a:r>
              <a:rPr lang="ru-RU" sz="2000" dirty="0">
                <a:solidFill>
                  <a:schemeClr val="bg1"/>
                </a:solidFill>
              </a:rPr>
              <a:t> «</a:t>
            </a:r>
            <a:r>
              <a:rPr lang="ru-RU" sz="2000" dirty="0" err="1">
                <a:solidFill>
                  <a:schemeClr val="bg1"/>
                </a:solidFill>
              </a:rPr>
              <a:t>визволителі</a:t>
            </a:r>
            <a:r>
              <a:rPr lang="ru-RU" sz="2000" dirty="0">
                <a:solidFill>
                  <a:schemeClr val="bg1"/>
                </a:solidFill>
              </a:rPr>
              <a:t>». </a:t>
            </a:r>
            <a:r>
              <a:rPr lang="ru-RU" sz="2000" dirty="0" err="1">
                <a:solidFill>
                  <a:schemeClr val="bg1"/>
                </a:solidFill>
              </a:rPr>
              <a:t>Героїчний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всенародний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опір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вчинила </a:t>
            </a:r>
            <a:r>
              <a:rPr lang="ru-RU" sz="2000" dirty="0" err="1">
                <a:solidFill>
                  <a:schemeClr val="bg1"/>
                </a:solidFill>
              </a:rPr>
              <a:t>самозваним</a:t>
            </a:r>
            <a:r>
              <a:rPr lang="ru-RU" sz="2000" dirty="0">
                <a:solidFill>
                  <a:schemeClr val="bg1"/>
                </a:solidFill>
              </a:rPr>
              <a:t> «</a:t>
            </a:r>
            <a:r>
              <a:rPr lang="ru-RU" sz="2000" dirty="0" err="1">
                <a:solidFill>
                  <a:schemeClr val="bg1"/>
                </a:solidFill>
              </a:rPr>
              <a:t>визволителям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малесенька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нація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зробив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пропагандистську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версію</a:t>
            </a:r>
            <a:r>
              <a:rPr lang="ru-RU" sz="2000" dirty="0">
                <a:solidFill>
                  <a:schemeClr val="bg1"/>
                </a:solidFill>
              </a:rPr>
              <a:t> абсолютно </a:t>
            </a:r>
            <a:r>
              <a:rPr lang="ru-RU" sz="2000" dirty="0" err="1">
                <a:solidFill>
                  <a:schemeClr val="bg1"/>
                </a:solidFill>
              </a:rPr>
              <a:t>неприйнятною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6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12789"/>
            <a:ext cx="892899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війни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Ця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війна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увійшла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історію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назвою</a:t>
            </a:r>
            <a:r>
              <a:rPr lang="ru-RU" sz="1600" dirty="0">
                <a:solidFill>
                  <a:schemeClr val="bg1"/>
                </a:solidFill>
              </a:rPr>
              <a:t> «</a:t>
            </a:r>
            <a:r>
              <a:rPr lang="ru-RU" sz="1600" dirty="0" err="1">
                <a:solidFill>
                  <a:schemeClr val="bg1"/>
                </a:solidFill>
              </a:rPr>
              <a:t>зимової</a:t>
            </a:r>
            <a:r>
              <a:rPr lang="ru-RU" sz="1600" dirty="0">
                <a:solidFill>
                  <a:schemeClr val="bg1"/>
                </a:solidFill>
              </a:rPr>
              <a:t>», по </a:t>
            </a:r>
            <a:r>
              <a:rPr lang="ru-RU" sz="1600" dirty="0" err="1">
                <a:solidFill>
                  <a:schemeClr val="bg1"/>
                </a:solidFill>
              </a:rPr>
              <a:t>суті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була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нерівною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хоча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Червона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Армія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знекровлена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сталінськими</a:t>
            </a:r>
            <a:r>
              <a:rPr lang="ru-RU" sz="1600" dirty="0">
                <a:solidFill>
                  <a:schemeClr val="bg1"/>
                </a:solidFill>
              </a:rPr>
              <a:t> «чистками», </a:t>
            </a:r>
            <a:r>
              <a:rPr lang="ru-RU" sz="1600" dirty="0" err="1">
                <a:solidFill>
                  <a:schemeClr val="bg1"/>
                </a:solidFill>
              </a:rPr>
              <a:t>воювала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неефективно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зазнала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набагато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втрат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ніж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Фінляндія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12 </a:t>
            </a:r>
            <a:r>
              <a:rPr lang="ru-RU" sz="1600" dirty="0" err="1">
                <a:solidFill>
                  <a:schemeClr val="bg1"/>
                </a:solidFill>
              </a:rPr>
              <a:t>березня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підписаний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радянсько-фінський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мирний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договір</a:t>
            </a:r>
            <a:r>
              <a:rPr lang="ru-RU" sz="1600" dirty="0">
                <a:solidFill>
                  <a:schemeClr val="bg1"/>
                </a:solidFill>
              </a:rPr>
              <a:t>, за </a:t>
            </a:r>
            <a:r>
              <a:rPr lang="ru-RU" sz="1600" dirty="0" err="1">
                <a:solidFill>
                  <a:schemeClr val="bg1"/>
                </a:solidFill>
              </a:rPr>
              <a:t>умовами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якого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здала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Радянському</a:t>
            </a:r>
            <a:r>
              <a:rPr lang="ru-RU" sz="1600" dirty="0">
                <a:solidFill>
                  <a:schemeClr val="bg1"/>
                </a:solidFill>
              </a:rPr>
              <a:t> Союзу в </a:t>
            </a:r>
            <a:r>
              <a:rPr lang="ru-RU" sz="1600" dirty="0" err="1">
                <a:solidFill>
                  <a:schemeClr val="bg1"/>
                </a:solidFill>
              </a:rPr>
              <a:t>оренду</a:t>
            </a:r>
            <a:r>
              <a:rPr lang="ru-RU" sz="1600" dirty="0">
                <a:solidFill>
                  <a:schemeClr val="bg1"/>
                </a:solidFill>
              </a:rPr>
              <a:t> на 30 </a:t>
            </a:r>
            <a:r>
              <a:rPr lang="ru-RU" sz="1600" dirty="0" err="1">
                <a:solidFill>
                  <a:schemeClr val="bg1"/>
                </a:solidFill>
              </a:rPr>
              <a:t>років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півострів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Ганко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До складу СРСР </a:t>
            </a:r>
            <a:r>
              <a:rPr lang="ru-RU" sz="1600" dirty="0" err="1">
                <a:solidFill>
                  <a:schemeClr val="bg1"/>
                </a:solidFill>
              </a:rPr>
              <a:t>увійшли</a:t>
            </a:r>
            <a:r>
              <a:rPr lang="ru-RU" sz="1600" dirty="0">
                <a:solidFill>
                  <a:schemeClr val="bg1"/>
                </a:solidFill>
              </a:rPr>
              <a:t> весь </a:t>
            </a:r>
            <a:r>
              <a:rPr lang="ru-RU" sz="1600" dirty="0" err="1">
                <a:solidFill>
                  <a:schemeClr val="bg1"/>
                </a:solidFill>
              </a:rPr>
              <a:t>Карельський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перешийок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м. </a:t>
            </a:r>
            <a:r>
              <a:rPr lang="ru-RU" sz="1600" dirty="0" err="1">
                <a:solidFill>
                  <a:schemeClr val="bg1"/>
                </a:solidFill>
              </a:rPr>
              <a:t>Виборгом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Виборзька</a:t>
            </a:r>
            <a:r>
              <a:rPr lang="ru-RU" sz="1600" dirty="0">
                <a:solidFill>
                  <a:schemeClr val="bg1"/>
                </a:solidFill>
              </a:rPr>
              <a:t> затока з островами, </a:t>
            </a:r>
            <a:r>
              <a:rPr lang="ru-RU" sz="1600" dirty="0" err="1">
                <a:solidFill>
                  <a:schemeClr val="bg1"/>
                </a:solidFill>
              </a:rPr>
              <a:t>західне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північне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узбережжя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Ладозького</a:t>
            </a:r>
            <a:r>
              <a:rPr lang="ru-RU" sz="1600" dirty="0">
                <a:solidFill>
                  <a:schemeClr val="bg1"/>
                </a:solidFill>
              </a:rPr>
              <a:t> озера. </a:t>
            </a:r>
            <a:r>
              <a:rPr lang="ru-RU" sz="1600" dirty="0" err="1">
                <a:solidFill>
                  <a:schemeClr val="bg1"/>
                </a:solidFill>
              </a:rPr>
              <a:t>Фінляндія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поступилася</a:t>
            </a:r>
            <a:r>
              <a:rPr lang="ru-RU" sz="1600" dirty="0">
                <a:solidFill>
                  <a:schemeClr val="bg1"/>
                </a:solidFill>
              </a:rPr>
              <a:t> СРСР </a:t>
            </a:r>
            <a:r>
              <a:rPr lang="ru-RU" sz="1600" dirty="0" err="1">
                <a:solidFill>
                  <a:schemeClr val="bg1"/>
                </a:solidFill>
              </a:rPr>
              <a:t>півостровом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Рибальським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півночі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частиною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Карелії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Виборгом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північним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Приладожжям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Оборона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здійснювалася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дисциплінованими</a:t>
            </a:r>
            <a:r>
              <a:rPr lang="ru-RU" sz="1600" dirty="0">
                <a:solidFill>
                  <a:schemeClr val="bg1"/>
                </a:solidFill>
              </a:rPr>
              <a:t>, грамотно </a:t>
            </a:r>
            <a:r>
              <a:rPr lang="ru-RU" sz="1600" dirty="0" err="1">
                <a:solidFill>
                  <a:schemeClr val="bg1"/>
                </a:solidFill>
              </a:rPr>
              <a:t>керованими</a:t>
            </a:r>
            <a:r>
              <a:rPr lang="ru-RU" sz="1600" dirty="0">
                <a:solidFill>
                  <a:schemeClr val="bg1"/>
                </a:solidFill>
              </a:rPr>
              <a:t> солдатами,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звикли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місцевих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кліматичних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погодних</a:t>
            </a:r>
            <a:r>
              <a:rPr lang="ru-RU" sz="1600" dirty="0">
                <a:solidFill>
                  <a:schemeClr val="bg1"/>
                </a:solidFill>
              </a:rPr>
              <a:t> умов, і </a:t>
            </a:r>
            <a:r>
              <a:rPr lang="ru-RU" sz="1600" dirty="0" err="1">
                <a:solidFill>
                  <a:schemeClr val="bg1"/>
                </a:solidFill>
              </a:rPr>
              <a:t>застосовували</a:t>
            </a:r>
            <a:r>
              <a:rPr lang="ru-RU" sz="1600" dirty="0">
                <a:solidFill>
                  <a:schemeClr val="bg1"/>
                </a:solidFill>
              </a:rPr>
              <a:t> тактику, </a:t>
            </a:r>
            <a:r>
              <a:rPr lang="ru-RU" sz="1600" dirty="0" err="1">
                <a:solidFill>
                  <a:schemeClr val="bg1"/>
                </a:solidFill>
              </a:rPr>
              <a:t>цим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умовам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відповідну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Радянський</a:t>
            </a:r>
            <a:r>
              <a:rPr lang="ru-RU" sz="1600" dirty="0">
                <a:solidFill>
                  <a:schemeClr val="bg1"/>
                </a:solidFill>
              </a:rPr>
              <a:t> же </a:t>
            </a:r>
            <a:r>
              <a:rPr lang="ru-RU" sz="1600" dirty="0" err="1">
                <a:solidFill>
                  <a:schemeClr val="bg1"/>
                </a:solidFill>
              </a:rPr>
              <a:t>наступ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спланований</a:t>
            </a:r>
            <a:r>
              <a:rPr lang="ru-RU" sz="1600" dirty="0">
                <a:solidFill>
                  <a:schemeClr val="bg1"/>
                </a:solidFill>
              </a:rPr>
              <a:t> без </a:t>
            </a:r>
            <a:r>
              <a:rPr lang="ru-RU" sz="1600" dirty="0" err="1">
                <a:solidFill>
                  <a:schemeClr val="bg1"/>
                </a:solidFill>
              </a:rPr>
              <a:t>урахування</a:t>
            </a:r>
            <a:r>
              <a:rPr lang="ru-RU" sz="1600" dirty="0">
                <a:solidFill>
                  <a:schemeClr val="bg1"/>
                </a:solidFill>
              </a:rPr>
              <a:t> характеру </a:t>
            </a:r>
            <a:r>
              <a:rPr lang="ru-RU" sz="1600" dirty="0" err="1">
                <a:solidFill>
                  <a:schemeClr val="bg1"/>
                </a:solidFill>
              </a:rPr>
              <a:t>місцевості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погодних</a:t>
            </a:r>
            <a:r>
              <a:rPr lang="ru-RU" sz="1600" dirty="0">
                <a:solidFill>
                  <a:schemeClr val="bg1"/>
                </a:solidFill>
              </a:rPr>
              <a:t> умов і </a:t>
            </a:r>
            <a:r>
              <a:rPr lang="ru-RU" sz="1600" dirty="0" err="1">
                <a:solidFill>
                  <a:schemeClr val="bg1"/>
                </a:solidFill>
              </a:rPr>
              <a:t>відповідних</a:t>
            </a:r>
            <a:r>
              <a:rPr lang="ru-RU" sz="1600" dirty="0">
                <a:solidFill>
                  <a:schemeClr val="bg1"/>
                </a:solidFill>
              </a:rPr>
              <a:t> проблем </a:t>
            </a:r>
            <a:r>
              <a:rPr lang="ru-RU" sz="1600" dirty="0" err="1">
                <a:solidFill>
                  <a:schemeClr val="bg1"/>
                </a:solidFill>
              </a:rPr>
              <a:t>постачання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Зрештою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вдалим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видався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лише</a:t>
            </a:r>
            <a:r>
              <a:rPr lang="ru-RU" sz="1600" dirty="0">
                <a:solidFill>
                  <a:schemeClr val="bg1"/>
                </a:solidFill>
              </a:rPr>
              <a:t> тому,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Радянський</a:t>
            </a:r>
            <a:r>
              <a:rPr lang="ru-RU" sz="1600" dirty="0">
                <a:solidFill>
                  <a:schemeClr val="bg1"/>
                </a:solidFill>
              </a:rPr>
              <a:t> уряд не </a:t>
            </a:r>
            <a:r>
              <a:rPr lang="ru-RU" sz="1600" dirty="0" err="1">
                <a:solidFill>
                  <a:schemeClr val="bg1"/>
                </a:solidFill>
              </a:rPr>
              <a:t>звертав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уваги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втрати</a:t>
            </a:r>
            <a:r>
              <a:rPr lang="ru-RU" sz="1600" dirty="0">
                <a:solidFill>
                  <a:schemeClr val="bg1"/>
                </a:solidFill>
              </a:rPr>
              <a:t> такого масштабу. На </a:t>
            </a:r>
            <a:r>
              <a:rPr lang="ru-RU" sz="1600" dirty="0" err="1">
                <a:solidFill>
                  <a:schemeClr val="bg1"/>
                </a:solidFill>
              </a:rPr>
              <a:t>підставі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невдач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Гітлер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його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генерали</a:t>
            </a:r>
            <a:r>
              <a:rPr lang="ru-RU" sz="1600" dirty="0">
                <a:solidFill>
                  <a:schemeClr val="bg1"/>
                </a:solidFill>
              </a:rPr>
              <a:t> припустили,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Радянського</a:t>
            </a:r>
            <a:r>
              <a:rPr lang="ru-RU" sz="1600" dirty="0">
                <a:solidFill>
                  <a:schemeClr val="bg1"/>
                </a:solidFill>
              </a:rPr>
              <a:t> Союзу </a:t>
            </a:r>
            <a:r>
              <a:rPr lang="ru-RU" sz="1600" dirty="0" err="1">
                <a:solidFill>
                  <a:schemeClr val="bg1"/>
                </a:solidFill>
              </a:rPr>
              <a:t>неефективне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керівництво</a:t>
            </a:r>
            <a:r>
              <a:rPr lang="ru-RU" sz="1600" dirty="0">
                <a:solidFill>
                  <a:schemeClr val="bg1"/>
                </a:solidFill>
              </a:rPr>
              <a:t>, тактика й </a:t>
            </a:r>
            <a:r>
              <a:rPr lang="ru-RU" sz="1600" dirty="0" err="1">
                <a:solidFill>
                  <a:schemeClr val="bg1"/>
                </a:solidFill>
              </a:rPr>
              <a:t>озброєння</a:t>
            </a:r>
            <a:r>
              <a:rPr lang="ru-RU" sz="1600" dirty="0">
                <a:solidFill>
                  <a:schemeClr val="bg1"/>
                </a:solidFill>
              </a:rPr>
              <a:t>, і </a:t>
            </a:r>
            <a:r>
              <a:rPr lang="ru-RU" sz="1600" dirty="0" err="1">
                <a:solidFill>
                  <a:schemeClr val="bg1"/>
                </a:solidFill>
              </a:rPr>
              <a:t>він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виявиться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гідним</a:t>
            </a:r>
            <a:r>
              <a:rPr lang="ru-RU" sz="1600" dirty="0">
                <a:solidFill>
                  <a:schemeClr val="bg1"/>
                </a:solidFill>
              </a:rPr>
              <a:t> супротивником для </a:t>
            </a:r>
            <a:r>
              <a:rPr lang="ru-RU" sz="1600" dirty="0" err="1">
                <a:solidFill>
                  <a:schemeClr val="bg1"/>
                </a:solidFill>
              </a:rPr>
              <a:t>німецької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машини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Цю</a:t>
            </a:r>
            <a:r>
              <a:rPr lang="ru-RU" sz="1600" dirty="0">
                <a:solidFill>
                  <a:schemeClr val="bg1"/>
                </a:solidFill>
              </a:rPr>
              <a:t> думку </a:t>
            </a:r>
            <a:r>
              <a:rPr lang="ru-RU" sz="1600" dirty="0" err="1">
                <a:solidFill>
                  <a:schemeClr val="bg1"/>
                </a:solidFill>
              </a:rPr>
              <a:t>поділяли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багато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хто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іноземних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спостерігачів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включаючи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міністерство</a:t>
            </a:r>
            <a:r>
              <a:rPr lang="ru-RU" sz="1600" dirty="0">
                <a:solidFill>
                  <a:schemeClr val="bg1"/>
                </a:solidFill>
              </a:rPr>
              <a:t> оборони США.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Радянсько-фінська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тривала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всього</a:t>
            </a:r>
            <a:r>
              <a:rPr lang="ru-RU" sz="1600" dirty="0">
                <a:solidFill>
                  <a:schemeClr val="bg1"/>
                </a:solidFill>
              </a:rPr>
              <a:t> 105 </a:t>
            </a:r>
            <a:r>
              <a:rPr lang="ru-RU" sz="1600" dirty="0" err="1">
                <a:solidFill>
                  <a:schemeClr val="bg1"/>
                </a:solidFill>
              </a:rPr>
              <a:t>днів</a:t>
            </a:r>
            <a:r>
              <a:rPr lang="ru-RU" sz="1600" dirty="0">
                <a:solidFill>
                  <a:schemeClr val="bg1"/>
                </a:solidFill>
              </a:rPr>
              <a:t>. За </a:t>
            </a:r>
            <a:r>
              <a:rPr lang="ru-RU" sz="1600" dirty="0" err="1">
                <a:solidFill>
                  <a:schemeClr val="bg1"/>
                </a:solidFill>
              </a:rPr>
              <a:t>цей</a:t>
            </a:r>
            <a:r>
              <a:rPr lang="ru-RU" sz="1600" dirty="0">
                <a:solidFill>
                  <a:schemeClr val="bg1"/>
                </a:solidFill>
              </a:rPr>
              <a:t> час </a:t>
            </a:r>
            <a:r>
              <a:rPr lang="ru-RU" sz="1600" dirty="0" err="1">
                <a:solidFill>
                  <a:schemeClr val="bg1"/>
                </a:solidFill>
              </a:rPr>
              <a:t>Радянський</a:t>
            </a:r>
            <a:r>
              <a:rPr lang="ru-RU" sz="1600" dirty="0">
                <a:solidFill>
                  <a:schemeClr val="bg1"/>
                </a:solidFill>
              </a:rPr>
              <a:t> Союз </a:t>
            </a:r>
            <a:r>
              <a:rPr lang="ru-RU" sz="1600" dirty="0" err="1">
                <a:solidFill>
                  <a:schemeClr val="bg1"/>
                </a:solidFill>
              </a:rPr>
              <a:t>втратив</a:t>
            </a:r>
            <a:r>
              <a:rPr lang="ru-RU" sz="1600" dirty="0">
                <a:solidFill>
                  <a:schemeClr val="bg1"/>
                </a:solidFill>
              </a:rPr>
              <a:t>, за </a:t>
            </a:r>
            <a:r>
              <a:rPr lang="ru-RU" sz="1600" dirty="0" err="1">
                <a:solidFill>
                  <a:schemeClr val="bg1"/>
                </a:solidFill>
              </a:rPr>
              <a:t>деякими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даними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більше</a:t>
            </a:r>
            <a:r>
              <a:rPr lang="ru-RU" sz="1600" dirty="0">
                <a:solidFill>
                  <a:schemeClr val="bg1"/>
                </a:solidFill>
              </a:rPr>
              <a:t> 722 тис. </a:t>
            </a:r>
            <a:r>
              <a:rPr lang="ru-RU" sz="1600" dirty="0" err="1">
                <a:solidFill>
                  <a:schemeClr val="bg1"/>
                </a:solidFill>
              </a:rPr>
              <a:t>убитих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поранених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обморожених</a:t>
            </a:r>
            <a:r>
              <a:rPr lang="ru-RU" sz="1600" dirty="0">
                <a:solidFill>
                  <a:schemeClr val="bg1"/>
                </a:solidFill>
              </a:rPr>
              <a:t>. 17 тис. </a:t>
            </a:r>
            <a:r>
              <a:rPr lang="ru-RU" sz="1600" dirty="0" err="1">
                <a:solidFill>
                  <a:schemeClr val="bg1"/>
                </a:solidFill>
              </a:rPr>
              <a:t>чоловік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зникли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безвісти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2" y="116632"/>
            <a:ext cx="90364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err="1">
                <a:solidFill>
                  <a:schemeClr val="bg1"/>
                </a:solidFill>
              </a:rPr>
              <a:t>радянсько-фінській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війні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 err="1">
                <a:solidFill>
                  <a:schemeClr val="bg1"/>
                </a:solidFill>
              </a:rPr>
              <a:t>боці</a:t>
            </a:r>
            <a:r>
              <a:rPr lang="ru-RU" sz="1600" dirty="0">
                <a:solidFill>
                  <a:schemeClr val="bg1"/>
                </a:solidFill>
              </a:rPr>
              <a:t> СРСР у </a:t>
            </a:r>
            <a:r>
              <a:rPr lang="ru-RU" sz="1600" dirty="0" err="1">
                <a:solidFill>
                  <a:schemeClr val="bg1"/>
                </a:solidFill>
              </a:rPr>
              <a:t>війні</a:t>
            </a:r>
            <a:r>
              <a:rPr lang="ru-RU" sz="1600" dirty="0">
                <a:solidFill>
                  <a:schemeClr val="bg1"/>
                </a:solidFill>
              </a:rPr>
              <a:t> брали участь </a:t>
            </a:r>
            <a:r>
              <a:rPr lang="ru-RU" sz="1600" dirty="0" err="1">
                <a:solidFill>
                  <a:schemeClr val="bg1"/>
                </a:solidFill>
              </a:rPr>
              <a:t>дві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дивізії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комплектувались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Україні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Це</a:t>
            </a:r>
            <a:r>
              <a:rPr lang="ru-RU" sz="1600" dirty="0">
                <a:solidFill>
                  <a:schemeClr val="bg1"/>
                </a:solidFill>
              </a:rPr>
              <a:t> 44-та та 70-та </a:t>
            </a:r>
            <a:r>
              <a:rPr lang="ru-RU" sz="1600" dirty="0" err="1">
                <a:solidFill>
                  <a:schemeClr val="bg1"/>
                </a:solidFill>
              </a:rPr>
              <a:t>стрілецькі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дивізії</a:t>
            </a:r>
            <a:r>
              <a:rPr lang="ru-RU" sz="1600" dirty="0">
                <a:solidFill>
                  <a:schemeClr val="bg1"/>
                </a:solidFill>
              </a:rPr>
              <a:t>. Перша з них </a:t>
            </a:r>
            <a:r>
              <a:rPr lang="ru-RU" sz="1600" dirty="0" err="1">
                <a:solidFill>
                  <a:schemeClr val="bg1"/>
                </a:solidFill>
              </a:rPr>
              <a:t>потрапила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оточення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майже</a:t>
            </a:r>
            <a:r>
              <a:rPr lang="ru-RU" sz="1600" dirty="0">
                <a:solidFill>
                  <a:schemeClr val="bg1"/>
                </a:solidFill>
              </a:rPr>
              <a:t> вся </a:t>
            </a:r>
            <a:r>
              <a:rPr lang="ru-RU" sz="1600" dirty="0" err="1">
                <a:solidFill>
                  <a:schemeClr val="bg1"/>
                </a:solidFill>
              </a:rPr>
              <a:t>загинула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намагаючись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вирватись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фінського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кільця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Ті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хто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вирвався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піддані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військово-польовому</a:t>
            </a:r>
            <a:r>
              <a:rPr lang="ru-RU" sz="1600" dirty="0">
                <a:solidFill>
                  <a:schemeClr val="bg1"/>
                </a:solidFill>
              </a:rPr>
              <a:t> суду. Командир </a:t>
            </a:r>
            <a:r>
              <a:rPr lang="ru-RU" sz="1600" dirty="0" err="1">
                <a:solidFill>
                  <a:schemeClr val="bg1"/>
                </a:solidFill>
              </a:rPr>
              <a:t>дивізії</a:t>
            </a:r>
            <a:r>
              <a:rPr lang="ru-RU" sz="1600" dirty="0">
                <a:solidFill>
                  <a:schemeClr val="bg1"/>
                </a:solidFill>
              </a:rPr>
              <a:t>, начальник штабу, начальник </a:t>
            </a:r>
            <a:r>
              <a:rPr lang="ru-RU" sz="1600" dirty="0" err="1">
                <a:solidFill>
                  <a:schemeClr val="bg1"/>
                </a:solidFill>
              </a:rPr>
              <a:t>політвідділу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комісар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розстріляні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Загалом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репресій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зазнали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тисяч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учасників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цієї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війни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Повчально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фінська</a:t>
            </a:r>
            <a:r>
              <a:rPr lang="ru-RU" sz="1600" dirty="0">
                <a:solidFill>
                  <a:schemeClr val="bg1"/>
                </a:solidFill>
              </a:rPr>
              <a:t> сторона </a:t>
            </a:r>
            <a:r>
              <a:rPr lang="ru-RU" sz="1600" dirty="0" err="1">
                <a:solidFill>
                  <a:schemeClr val="bg1"/>
                </a:solidFill>
              </a:rPr>
              <a:t>впорядкувала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могили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загиблих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бійців</a:t>
            </a:r>
            <a:r>
              <a:rPr lang="ru-RU" sz="1600" dirty="0">
                <a:solidFill>
                  <a:schemeClr val="bg1"/>
                </a:solidFill>
              </a:rPr>
              <a:t>. У </a:t>
            </a:r>
            <a:r>
              <a:rPr lang="ru-RU" sz="1600" dirty="0" err="1">
                <a:solidFill>
                  <a:schemeClr val="bg1"/>
                </a:solidFill>
              </a:rPr>
              <a:t>місті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Суомуссалмі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встановлено</a:t>
            </a:r>
            <a:r>
              <a:rPr lang="ru-RU" sz="1600" dirty="0">
                <a:solidFill>
                  <a:schemeClr val="bg1"/>
                </a:solidFill>
              </a:rPr>
              <a:t> монумент </a:t>
            </a:r>
            <a:r>
              <a:rPr lang="ru-RU" sz="1600" dirty="0" err="1">
                <a:solidFill>
                  <a:schemeClr val="bg1"/>
                </a:solidFill>
              </a:rPr>
              <a:t>воїнам</a:t>
            </a:r>
            <a:r>
              <a:rPr lang="ru-RU" sz="1600" dirty="0">
                <a:solidFill>
                  <a:schemeClr val="bg1"/>
                </a:solidFill>
              </a:rPr>
              <a:t> 44-ї </a:t>
            </a:r>
            <a:r>
              <a:rPr lang="ru-RU" sz="1600" dirty="0" err="1">
                <a:solidFill>
                  <a:schemeClr val="bg1"/>
                </a:solidFill>
              </a:rPr>
              <a:t>дивізії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Загиблим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українцям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присвячені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другий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третій</a:t>
            </a:r>
            <a:r>
              <a:rPr lang="ru-RU" sz="1600" dirty="0">
                <a:solidFill>
                  <a:schemeClr val="bg1"/>
                </a:solidFill>
              </a:rPr>
              <a:t> томи з </a:t>
            </a:r>
            <a:r>
              <a:rPr lang="ru-RU" sz="1600" dirty="0" err="1">
                <a:solidFill>
                  <a:schemeClr val="bg1"/>
                </a:solidFill>
              </a:rPr>
              <a:t>серії</a:t>
            </a:r>
            <a:r>
              <a:rPr lang="ru-RU" sz="1600" dirty="0">
                <a:solidFill>
                  <a:schemeClr val="bg1"/>
                </a:solidFill>
              </a:rPr>
              <a:t> «</a:t>
            </a:r>
            <a:r>
              <a:rPr lang="ru-RU" sz="1600" dirty="0" err="1">
                <a:solidFill>
                  <a:schemeClr val="bg1"/>
                </a:solidFill>
              </a:rPr>
              <a:t>Загиблі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чужині</a:t>
            </a:r>
            <a:r>
              <a:rPr lang="ru-RU" sz="1600" dirty="0">
                <a:solidFill>
                  <a:schemeClr val="bg1"/>
                </a:solidFill>
              </a:rPr>
              <a:t>»,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назвою</a:t>
            </a:r>
            <a:r>
              <a:rPr lang="ru-RU" sz="1600" dirty="0">
                <a:solidFill>
                  <a:schemeClr val="bg1"/>
                </a:solidFill>
              </a:rPr>
              <a:t> «</a:t>
            </a:r>
            <a:r>
              <a:rPr lang="ru-RU" sz="1600" dirty="0" err="1">
                <a:solidFill>
                  <a:schemeClr val="bg1"/>
                </a:solidFill>
              </a:rPr>
              <a:t>Полягли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снігах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Суомі</a:t>
            </a:r>
            <a:r>
              <a:rPr lang="ru-RU" sz="1600" dirty="0">
                <a:solidFill>
                  <a:schemeClr val="bg1"/>
                </a:solidFill>
              </a:rPr>
              <a:t>» </a:t>
            </a:r>
            <a:r>
              <a:rPr lang="ru-RU" sz="1600" dirty="0" err="1">
                <a:solidFill>
                  <a:schemeClr val="bg1"/>
                </a:solidFill>
              </a:rPr>
              <a:t>випустило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видавництво</a:t>
            </a:r>
            <a:r>
              <a:rPr lang="ru-RU" sz="1600" dirty="0">
                <a:solidFill>
                  <a:schemeClr val="bg1"/>
                </a:solidFill>
              </a:rPr>
              <a:t> «Книга </a:t>
            </a:r>
            <a:r>
              <a:rPr lang="ru-RU" sz="1600" dirty="0" err="1">
                <a:solidFill>
                  <a:schemeClr val="bg1"/>
                </a:solidFill>
              </a:rPr>
              <a:t>пам'яті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», вони </a:t>
            </a:r>
            <a:r>
              <a:rPr lang="ru-RU" sz="1600" dirty="0" err="1">
                <a:solidFill>
                  <a:schemeClr val="bg1"/>
                </a:solidFill>
              </a:rPr>
              <a:t>містять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інформацію</a:t>
            </a:r>
            <a:r>
              <a:rPr lang="ru-RU" sz="1600" dirty="0">
                <a:solidFill>
                  <a:schemeClr val="bg1"/>
                </a:solidFill>
              </a:rPr>
              <a:t> про </a:t>
            </a:r>
            <a:r>
              <a:rPr lang="ru-RU" sz="1600" dirty="0" err="1">
                <a:solidFill>
                  <a:schemeClr val="bg1"/>
                </a:solidFill>
              </a:rPr>
              <a:t>відповідно</a:t>
            </a:r>
            <a:r>
              <a:rPr lang="ru-RU" sz="1600" dirty="0">
                <a:solidFill>
                  <a:schemeClr val="bg1"/>
                </a:solidFill>
              </a:rPr>
              <a:t> 9 000 і 18 000 </a:t>
            </a:r>
            <a:r>
              <a:rPr lang="ru-RU" sz="1600" dirty="0" err="1">
                <a:solidFill>
                  <a:schemeClr val="bg1"/>
                </a:solidFill>
              </a:rPr>
              <a:t>осіб</a:t>
            </a:r>
            <a:r>
              <a:rPr lang="ru-RU" sz="1600" dirty="0">
                <a:solidFill>
                  <a:schemeClr val="bg1"/>
                </a:solidFill>
              </a:rPr>
              <a:t>. В </a:t>
            </a:r>
            <a:r>
              <a:rPr lang="ru-RU" sz="1600" dirty="0" err="1">
                <a:solidFill>
                  <a:schemeClr val="bg1"/>
                </a:solidFill>
              </a:rPr>
              <a:t>цілому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загиблих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українців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воювали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складі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Червоної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Армії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оцінють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близько</a:t>
            </a:r>
            <a:r>
              <a:rPr lang="ru-RU" sz="1600" dirty="0">
                <a:solidFill>
                  <a:schemeClr val="bg1"/>
                </a:solidFill>
              </a:rPr>
              <a:t> 40 000.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Перші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підрозділи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воювали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боці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сформовані</a:t>
            </a:r>
            <a:r>
              <a:rPr lang="ru-RU" sz="1600" dirty="0">
                <a:solidFill>
                  <a:schemeClr val="bg1"/>
                </a:solidFill>
              </a:rPr>
              <a:t> у 1940 </a:t>
            </a:r>
            <a:r>
              <a:rPr lang="ru-RU" sz="1600" dirty="0" err="1">
                <a:solidFill>
                  <a:schemeClr val="bg1"/>
                </a:solidFill>
              </a:rPr>
              <a:t>році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Добровольці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здебільшого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набиралися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військовополонених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Одним </a:t>
            </a:r>
            <a:r>
              <a:rPr lang="ru-RU" sz="1600" dirty="0">
                <a:solidFill>
                  <a:schemeClr val="bg1"/>
                </a:solidFill>
              </a:rPr>
              <a:t>з </a:t>
            </a:r>
            <a:r>
              <a:rPr lang="ru-RU" sz="1600" dirty="0" err="1">
                <a:solidFill>
                  <a:schemeClr val="bg1"/>
                </a:solidFill>
              </a:rPr>
              <a:t>найвідоміших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командирів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добровольців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письменник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Юрій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Горліс-Горський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768080" cy="26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64" y="74403"/>
            <a:ext cx="90364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</a:t>
            </a:r>
            <a:r>
              <a:rPr lang="ru-RU" sz="2000" dirty="0" err="1" smtClean="0">
                <a:solidFill>
                  <a:schemeClr val="bg1"/>
                </a:solidFill>
              </a:rPr>
              <a:t>Передумови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>
                <a:solidFill>
                  <a:schemeClr val="bg1"/>
                </a:solidFill>
              </a:rPr>
              <a:t>початку 19 </a:t>
            </a:r>
            <a:r>
              <a:rPr lang="ru-RU" sz="1400" dirty="0" err="1">
                <a:solidFill>
                  <a:schemeClr val="bg1"/>
                </a:solidFill>
              </a:rPr>
              <a:t>століття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Швеція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змушена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передати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Російській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імперії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Щоби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запобігти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прошведським</a:t>
            </a:r>
            <a:r>
              <a:rPr lang="ru-RU" sz="1400" dirty="0">
                <a:solidFill>
                  <a:schemeClr val="bg1"/>
                </a:solidFill>
              </a:rPr>
              <a:t> настроям у </a:t>
            </a:r>
            <a:r>
              <a:rPr lang="ru-RU" sz="1400" dirty="0" err="1">
                <a:solidFill>
                  <a:schemeClr val="bg1"/>
                </a:solidFill>
              </a:rPr>
              <a:t>фінському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суспільстві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Росія</a:t>
            </a:r>
            <a:r>
              <a:rPr lang="ru-RU" sz="1400" dirty="0">
                <a:solidFill>
                  <a:schemeClr val="bg1"/>
                </a:solidFill>
              </a:rPr>
              <a:t> охоче </a:t>
            </a:r>
            <a:r>
              <a:rPr lang="ru-RU" sz="1400" dirty="0" err="1">
                <a:solidFill>
                  <a:schemeClr val="bg1"/>
                </a:solidFill>
              </a:rPr>
              <a:t>надала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статус </a:t>
            </a:r>
            <a:r>
              <a:rPr lang="ru-RU" sz="1400" dirty="0" err="1">
                <a:solidFill>
                  <a:schemeClr val="bg1"/>
                </a:solidFill>
              </a:rPr>
              <a:t>автономії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навіть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певною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мірою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сприяла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національному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зростанню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фінського</a:t>
            </a:r>
            <a:r>
              <a:rPr lang="ru-RU" sz="1400" dirty="0">
                <a:solidFill>
                  <a:schemeClr val="bg1"/>
                </a:solidFill>
              </a:rPr>
              <a:t> народу, доки </a:t>
            </a:r>
            <a:r>
              <a:rPr lang="ru-RU" sz="1400" dirty="0" err="1">
                <a:solidFill>
                  <a:schemeClr val="bg1"/>
                </a:solidFill>
              </a:rPr>
              <a:t>це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віддаляло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Швеції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Коли ж 1917 року у </a:t>
            </a:r>
            <a:r>
              <a:rPr lang="ru-RU" sz="1400" dirty="0" err="1">
                <a:solidFill>
                  <a:schemeClr val="bg1"/>
                </a:solidFill>
              </a:rPr>
              <a:t>Петрограді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Жовтневий</a:t>
            </a:r>
            <a:r>
              <a:rPr lang="ru-RU" sz="1400" dirty="0">
                <a:solidFill>
                  <a:schemeClr val="bg1"/>
                </a:solidFill>
              </a:rPr>
              <a:t> переворот та </a:t>
            </a:r>
            <a:r>
              <a:rPr lang="ru-RU" sz="1400" dirty="0" err="1">
                <a:solidFill>
                  <a:schemeClr val="bg1"/>
                </a:solidFill>
              </a:rPr>
              <a:t>влада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потрапила</a:t>
            </a:r>
            <a:r>
              <a:rPr lang="ru-RU" sz="1400" dirty="0">
                <a:solidFill>
                  <a:schemeClr val="bg1"/>
                </a:solidFill>
              </a:rPr>
              <a:t> до рук </a:t>
            </a:r>
            <a:r>
              <a:rPr lang="ru-RU" sz="1400" dirty="0" err="1">
                <a:solidFill>
                  <a:schemeClr val="bg1"/>
                </a:solidFill>
              </a:rPr>
              <a:t>більшовиків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Фінляндія</a:t>
            </a:r>
            <a:r>
              <a:rPr lang="ru-RU" sz="1400" dirty="0">
                <a:solidFill>
                  <a:schemeClr val="bg1"/>
                </a:solidFill>
              </a:rPr>
              <a:t> проголосила </a:t>
            </a:r>
            <a:r>
              <a:rPr lang="ru-RU" sz="1400" dirty="0" err="1">
                <a:solidFill>
                  <a:schemeClr val="bg1"/>
                </a:solidFill>
              </a:rPr>
              <a:t>державну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незалежність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організувавши</a:t>
            </a:r>
            <a:r>
              <a:rPr lang="ru-RU" sz="1400" dirty="0">
                <a:solidFill>
                  <a:schemeClr val="bg1"/>
                </a:solidFill>
              </a:rPr>
              <a:t> (не без </a:t>
            </a:r>
            <a:r>
              <a:rPr lang="ru-RU" sz="1400" dirty="0" err="1">
                <a:solidFill>
                  <a:schemeClr val="bg1"/>
                </a:solidFill>
              </a:rPr>
              <a:t>допомоги</a:t>
            </a:r>
            <a:r>
              <a:rPr lang="ru-RU" sz="1400" dirty="0">
                <a:solidFill>
                  <a:schemeClr val="bg1"/>
                </a:solidFill>
              </a:rPr>
              <a:t> з боку </a:t>
            </a:r>
            <a:r>
              <a:rPr lang="ru-RU" sz="1400" dirty="0" err="1">
                <a:solidFill>
                  <a:schemeClr val="bg1"/>
                </a:solidFill>
              </a:rPr>
              <a:t>Німеччини</a:t>
            </a:r>
            <a:r>
              <a:rPr lang="ru-RU" sz="1400" dirty="0">
                <a:solidFill>
                  <a:schemeClr val="bg1"/>
                </a:solidFill>
              </a:rPr>
              <a:t>) </a:t>
            </a:r>
            <a:r>
              <a:rPr lang="ru-RU" sz="1400" dirty="0" err="1">
                <a:solidFill>
                  <a:schemeClr val="bg1"/>
                </a:solidFill>
              </a:rPr>
              <a:t>власні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збройні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сили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спромоглася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звільнити</a:t>
            </a:r>
            <a:r>
              <a:rPr lang="ru-RU" sz="1400" dirty="0">
                <a:solidFill>
                  <a:schemeClr val="bg1"/>
                </a:solidFill>
              </a:rPr>
              <a:t> свою </a:t>
            </a:r>
            <a:r>
              <a:rPr lang="ru-RU" sz="1400" dirty="0" err="1">
                <a:solidFill>
                  <a:schemeClr val="bg1"/>
                </a:solidFill>
              </a:rPr>
              <a:t>територію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частин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Червоної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гвардії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знаходились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території</a:t>
            </a:r>
            <a:r>
              <a:rPr lang="ru-RU" sz="1400" dirty="0">
                <a:solidFill>
                  <a:schemeClr val="bg1"/>
                </a:solidFill>
              </a:rPr>
              <a:t>, як на землях </a:t>
            </a:r>
            <a:r>
              <a:rPr lang="ru-RU" sz="1400" dirty="0" err="1">
                <a:solidFill>
                  <a:schemeClr val="bg1"/>
                </a:solidFill>
              </a:rPr>
              <a:t>Російської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імперії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Згодом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прийнято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Конституцію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обрано</a:t>
            </a:r>
            <a:r>
              <a:rPr lang="ru-RU" sz="1400" dirty="0">
                <a:solidFill>
                  <a:schemeClr val="bg1"/>
                </a:solidFill>
              </a:rPr>
              <a:t> Президента. У 30-тих роках </a:t>
            </a:r>
            <a:r>
              <a:rPr lang="ru-RU" sz="1400" dirty="0" err="1">
                <a:solidFill>
                  <a:schemeClr val="bg1"/>
                </a:solidFill>
              </a:rPr>
              <a:t>Фінляндія</a:t>
            </a:r>
            <a:r>
              <a:rPr lang="ru-RU" sz="1400" dirty="0">
                <a:solidFill>
                  <a:schemeClr val="bg1"/>
                </a:solidFill>
              </a:rPr>
              <a:t> разом </a:t>
            </a:r>
            <a:r>
              <a:rPr lang="ru-RU" sz="1400" dirty="0" err="1">
                <a:solidFill>
                  <a:schemeClr val="bg1"/>
                </a:solidFill>
              </a:rPr>
              <a:t>зі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Швецією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Норвегією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Данією</a:t>
            </a:r>
            <a:r>
              <a:rPr lang="ru-RU" sz="1400" dirty="0">
                <a:solidFill>
                  <a:schemeClr val="bg1"/>
                </a:solidFill>
              </a:rPr>
              <a:t> проголосили курс на </a:t>
            </a:r>
            <a:r>
              <a:rPr lang="ru-RU" sz="1400" dirty="0" err="1">
                <a:solidFill>
                  <a:schemeClr val="bg1"/>
                </a:solidFill>
              </a:rPr>
              <a:t>нейтралітет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позаблоковість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Тим часом, у </a:t>
            </a:r>
            <a:r>
              <a:rPr lang="ru-RU" sz="1400" dirty="0" err="1">
                <a:solidFill>
                  <a:schemeClr val="bg1"/>
                </a:solidFill>
              </a:rPr>
              <a:t>Радянському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Союзі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багато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впливових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політиків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бажали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сприймати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Фінляндію</a:t>
            </a:r>
            <a:r>
              <a:rPr lang="ru-RU" sz="1400" dirty="0">
                <a:solidFill>
                  <a:schemeClr val="bg1"/>
                </a:solidFill>
              </a:rPr>
              <a:t> як </a:t>
            </a:r>
            <a:r>
              <a:rPr lang="ru-RU" sz="1400" dirty="0" err="1">
                <a:solidFill>
                  <a:schemeClr val="bg1"/>
                </a:solidFill>
              </a:rPr>
              <a:t>суверенну</a:t>
            </a:r>
            <a:r>
              <a:rPr lang="ru-RU" sz="1400" dirty="0">
                <a:solidFill>
                  <a:schemeClr val="bg1"/>
                </a:solidFill>
              </a:rPr>
              <a:t> державу. </a:t>
            </a:r>
            <a:r>
              <a:rPr lang="ru-RU" sz="1400" dirty="0" err="1">
                <a:solidFill>
                  <a:schemeClr val="bg1"/>
                </a:solidFill>
              </a:rPr>
              <a:t>Йосип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Сталін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неодноразово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наголошував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незалежність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«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надано</a:t>
            </a:r>
            <a:r>
              <a:rPr lang="ru-RU" sz="1400" dirty="0">
                <a:solidFill>
                  <a:schemeClr val="bg1"/>
                </a:solidFill>
              </a:rPr>
              <a:t>» та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Радянський</a:t>
            </a:r>
            <a:r>
              <a:rPr lang="ru-RU" sz="1400" dirty="0">
                <a:solidFill>
                  <a:schemeClr val="bg1"/>
                </a:solidFill>
              </a:rPr>
              <a:t> Союз «</a:t>
            </a:r>
            <a:r>
              <a:rPr lang="ru-RU" sz="1400" dirty="0" err="1">
                <a:solidFill>
                  <a:schemeClr val="bg1"/>
                </a:solidFill>
              </a:rPr>
              <a:t>терпить</a:t>
            </a:r>
            <a:r>
              <a:rPr lang="ru-RU" sz="1400" dirty="0">
                <a:solidFill>
                  <a:schemeClr val="bg1"/>
                </a:solidFill>
              </a:rPr>
              <a:t>» </a:t>
            </a:r>
            <a:r>
              <a:rPr lang="ru-RU" sz="1400" dirty="0" err="1">
                <a:solidFill>
                  <a:schemeClr val="bg1"/>
                </a:solidFill>
              </a:rPr>
              <a:t>незалежну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фінську</a:t>
            </a:r>
            <a:r>
              <a:rPr lang="ru-RU" sz="1400" dirty="0">
                <a:solidFill>
                  <a:schemeClr val="bg1"/>
                </a:solidFill>
              </a:rPr>
              <a:t> державу, «</a:t>
            </a:r>
            <a:r>
              <a:rPr lang="ru-RU" sz="1400" dirty="0" err="1">
                <a:solidFill>
                  <a:schemeClr val="bg1"/>
                </a:solidFill>
              </a:rPr>
              <a:t>поки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». 1934 року </a:t>
            </a:r>
            <a:r>
              <a:rPr lang="ru-RU" sz="1400" dirty="0" err="1">
                <a:solidFill>
                  <a:schemeClr val="bg1"/>
                </a:solidFill>
              </a:rPr>
              <a:t>між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Фінляндією</a:t>
            </a:r>
            <a:r>
              <a:rPr lang="ru-RU" sz="1400" dirty="0">
                <a:solidFill>
                  <a:schemeClr val="bg1"/>
                </a:solidFill>
              </a:rPr>
              <a:t> та СРСР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укладено</a:t>
            </a:r>
            <a:r>
              <a:rPr lang="ru-RU" sz="1400" dirty="0">
                <a:solidFill>
                  <a:schemeClr val="bg1"/>
                </a:solidFill>
              </a:rPr>
              <a:t> угоду про </a:t>
            </a:r>
            <a:r>
              <a:rPr lang="ru-RU" sz="1400" dirty="0" err="1">
                <a:solidFill>
                  <a:schemeClr val="bg1"/>
                </a:solidFill>
              </a:rPr>
              <a:t>мирне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співіснування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терміном</a:t>
            </a:r>
            <a:r>
              <a:rPr lang="ru-RU" sz="1400" dirty="0">
                <a:solidFill>
                  <a:schemeClr val="bg1"/>
                </a:solidFill>
              </a:rPr>
              <a:t> на десять </a:t>
            </a:r>
            <a:r>
              <a:rPr lang="ru-RU" sz="1400" dirty="0" err="1">
                <a:solidFill>
                  <a:schemeClr val="bg1"/>
                </a:solidFill>
              </a:rPr>
              <a:t>років</a:t>
            </a:r>
            <a:r>
              <a:rPr lang="ru-RU" sz="1400" dirty="0">
                <a:solidFill>
                  <a:schemeClr val="bg1"/>
                </a:solidFill>
              </a:rPr>
              <a:t> і </a:t>
            </a:r>
            <a:r>
              <a:rPr lang="ru-RU" sz="1400" dirty="0" err="1">
                <a:solidFill>
                  <a:schemeClr val="bg1"/>
                </a:solidFill>
              </a:rPr>
              <a:t>значна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частина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розглядали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як </a:t>
            </a:r>
            <a:r>
              <a:rPr lang="ru-RU" sz="1400" dirty="0" err="1">
                <a:solidFill>
                  <a:schemeClr val="bg1"/>
                </a:solidFill>
              </a:rPr>
              <a:t>вагому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гарантію</a:t>
            </a:r>
            <a:r>
              <a:rPr lang="ru-RU" sz="1400" dirty="0">
                <a:solidFill>
                  <a:schemeClr val="bg1"/>
                </a:solidFill>
              </a:rPr>
              <a:t> миру. </a:t>
            </a:r>
            <a:r>
              <a:rPr lang="ru-RU" sz="1400" dirty="0" err="1">
                <a:solidFill>
                  <a:schemeClr val="bg1"/>
                </a:solidFill>
              </a:rPr>
              <a:t>Втім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Сталін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дивився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речі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інакше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Після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укладення</a:t>
            </a:r>
            <a:r>
              <a:rPr lang="ru-RU" sz="1400" dirty="0">
                <a:solidFill>
                  <a:schemeClr val="bg1"/>
                </a:solidFill>
              </a:rPr>
              <a:t> пакту Молотова-</a:t>
            </a:r>
            <a:r>
              <a:rPr lang="ru-RU" sz="1400" dirty="0" err="1">
                <a:solidFill>
                  <a:schemeClr val="bg1"/>
                </a:solidFill>
              </a:rPr>
              <a:t>Ріббентропа</a:t>
            </a:r>
            <a:r>
              <a:rPr lang="ru-RU" sz="1400" dirty="0">
                <a:solidFill>
                  <a:schemeClr val="bg1"/>
                </a:solidFill>
              </a:rPr>
              <a:t>, за </a:t>
            </a:r>
            <a:r>
              <a:rPr lang="ru-RU" sz="1400" dirty="0" err="1">
                <a:solidFill>
                  <a:schemeClr val="bg1"/>
                </a:solidFill>
              </a:rPr>
              <a:t>яким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віднесена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радянської</a:t>
            </a:r>
            <a:r>
              <a:rPr lang="ru-RU" sz="1400" dirty="0">
                <a:solidFill>
                  <a:schemeClr val="bg1"/>
                </a:solidFill>
              </a:rPr>
              <a:t> «</a:t>
            </a:r>
            <a:r>
              <a:rPr lang="ru-RU" sz="1400" dirty="0" err="1">
                <a:solidFill>
                  <a:schemeClr val="bg1"/>
                </a:solidFill>
              </a:rPr>
              <a:t>сфери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впливу</a:t>
            </a:r>
            <a:r>
              <a:rPr lang="ru-RU" sz="1400" dirty="0">
                <a:solidFill>
                  <a:schemeClr val="bg1"/>
                </a:solidFill>
              </a:rPr>
              <a:t>», </a:t>
            </a:r>
            <a:r>
              <a:rPr lang="ru-RU" sz="1400" dirty="0" err="1">
                <a:solidFill>
                  <a:schemeClr val="bg1"/>
                </a:solidFill>
              </a:rPr>
              <a:t>стосунки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між</a:t>
            </a:r>
            <a:r>
              <a:rPr lang="ru-RU" sz="1400" dirty="0">
                <a:solidFill>
                  <a:schemeClr val="bg1"/>
                </a:solidFill>
              </a:rPr>
              <a:t> СРСР та </a:t>
            </a:r>
            <a:r>
              <a:rPr lang="ru-RU" sz="1400" dirty="0" err="1">
                <a:solidFill>
                  <a:schemeClr val="bg1"/>
                </a:solidFill>
              </a:rPr>
              <a:t>Фінляндією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загострились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більш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напруженими</a:t>
            </a:r>
            <a:r>
              <a:rPr lang="ru-RU" sz="1400" dirty="0">
                <a:solidFill>
                  <a:schemeClr val="bg1"/>
                </a:solidFill>
              </a:rPr>
              <a:t> вони стали коли СРСР разом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Німеччиною</a:t>
            </a:r>
            <a:r>
              <a:rPr lang="ru-RU" sz="1400" dirty="0">
                <a:solidFill>
                  <a:schemeClr val="bg1"/>
                </a:solidFill>
              </a:rPr>
              <a:t> 1939 року </a:t>
            </a:r>
            <a:r>
              <a:rPr lang="ru-RU" sz="1400" dirty="0" err="1">
                <a:solidFill>
                  <a:schemeClr val="bg1"/>
                </a:solidFill>
              </a:rPr>
              <a:t>знищили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Польську</a:t>
            </a:r>
            <a:r>
              <a:rPr lang="ru-RU" sz="1400" dirty="0">
                <a:solidFill>
                  <a:schemeClr val="bg1"/>
                </a:solidFill>
              </a:rPr>
              <a:t> державу та на </a:t>
            </a:r>
            <a:r>
              <a:rPr lang="ru-RU" sz="1400" dirty="0" err="1">
                <a:solidFill>
                  <a:schemeClr val="bg1"/>
                </a:solidFill>
              </a:rPr>
              <a:t>вимогу</a:t>
            </a:r>
            <a:r>
              <a:rPr lang="ru-RU" sz="1400" dirty="0">
                <a:solidFill>
                  <a:schemeClr val="bg1"/>
                </a:solidFill>
              </a:rPr>
              <a:t> СРСР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підписані</a:t>
            </a:r>
            <a:r>
              <a:rPr lang="ru-RU" sz="1400" dirty="0">
                <a:solidFill>
                  <a:schemeClr val="bg1"/>
                </a:solidFill>
              </a:rPr>
              <a:t> угоди «про </a:t>
            </a:r>
            <a:r>
              <a:rPr lang="ru-RU" sz="1400" dirty="0" err="1">
                <a:solidFill>
                  <a:schemeClr val="bg1"/>
                </a:solidFill>
              </a:rPr>
              <a:t>взаємодопомогу</a:t>
            </a:r>
            <a:r>
              <a:rPr lang="ru-RU" sz="1400" dirty="0">
                <a:solidFill>
                  <a:schemeClr val="bg1"/>
                </a:solidFill>
              </a:rPr>
              <a:t>» з </a:t>
            </a:r>
            <a:r>
              <a:rPr lang="ru-RU" sz="1400" dirty="0" err="1">
                <a:solidFill>
                  <a:schemeClr val="bg1"/>
                </a:solidFill>
              </a:rPr>
              <a:t>країнами</a:t>
            </a:r>
            <a:r>
              <a:rPr lang="ru-RU" sz="1400" dirty="0">
                <a:solidFill>
                  <a:schemeClr val="bg1"/>
                </a:solidFill>
              </a:rPr>
              <a:t> Прибалтики і СРСР </a:t>
            </a:r>
            <a:r>
              <a:rPr lang="ru-RU" sz="1400" dirty="0" err="1">
                <a:solidFill>
                  <a:schemeClr val="bg1"/>
                </a:solidFill>
              </a:rPr>
              <a:t>розмістив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військові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контингенти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їх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території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ru-RU" sz="1400" dirty="0" err="1">
                <a:solidFill>
                  <a:schemeClr val="bg1"/>
                </a:solidFill>
              </a:rPr>
              <a:t>вересні-жовтні</a:t>
            </a:r>
            <a:r>
              <a:rPr lang="ru-RU" sz="1400" dirty="0">
                <a:solidFill>
                  <a:schemeClr val="bg1"/>
                </a:solidFill>
              </a:rPr>
              <a:t> 1939 </a:t>
            </a:r>
            <a:r>
              <a:rPr lang="ru-RU" sz="1400" dirty="0" err="1">
                <a:solidFill>
                  <a:schemeClr val="bg1"/>
                </a:solidFill>
              </a:rPr>
              <a:t>радянські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війська</a:t>
            </a:r>
            <a:r>
              <a:rPr lang="ru-RU" sz="1400" dirty="0">
                <a:solidFill>
                  <a:schemeClr val="bg1"/>
                </a:solidFill>
              </a:rPr>
              <a:t> почали </a:t>
            </a:r>
            <a:r>
              <a:rPr lang="ru-RU" sz="1400" dirty="0" err="1">
                <a:solidFill>
                  <a:schemeClr val="bg1"/>
                </a:solidFill>
              </a:rPr>
              <a:t>зосереджуватися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радянсько-фінському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кордоні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Генеральний</a:t>
            </a:r>
            <a:r>
              <a:rPr lang="ru-RU" sz="1400" dirty="0">
                <a:solidFill>
                  <a:schemeClr val="bg1"/>
                </a:solidFill>
              </a:rPr>
              <a:t> штаб </a:t>
            </a:r>
            <a:r>
              <a:rPr lang="ru-RU" sz="1400" dirty="0" err="1">
                <a:solidFill>
                  <a:schemeClr val="bg1"/>
                </a:solidFill>
              </a:rPr>
              <a:t>Червоної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армії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розпочав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планування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війни</a:t>
            </a:r>
            <a:r>
              <a:rPr lang="ru-RU" sz="1400" dirty="0">
                <a:solidFill>
                  <a:schemeClr val="bg1"/>
                </a:solidFill>
              </a:rPr>
              <a:t> з </a:t>
            </a:r>
            <a:r>
              <a:rPr lang="ru-RU" sz="1400" dirty="0" err="1">
                <a:solidFill>
                  <a:schemeClr val="bg1"/>
                </a:solidFill>
              </a:rPr>
              <a:t>Фінляндією</a:t>
            </a:r>
            <a:r>
              <a:rPr lang="ru-RU" sz="1400" dirty="0">
                <a:solidFill>
                  <a:schemeClr val="bg1"/>
                </a:solidFill>
              </a:rPr>
              <a:t>. За </a:t>
            </a:r>
            <a:r>
              <a:rPr lang="ru-RU" sz="1400" dirty="0" err="1">
                <a:solidFill>
                  <a:schemeClr val="bg1"/>
                </a:solidFill>
              </a:rPr>
              <a:t>цими</a:t>
            </a:r>
            <a:r>
              <a:rPr lang="ru-RU" sz="1400" dirty="0">
                <a:solidFill>
                  <a:schemeClr val="bg1"/>
                </a:solidFill>
              </a:rPr>
              <a:t> планами </a:t>
            </a:r>
            <a:r>
              <a:rPr lang="ru-RU" sz="1400" dirty="0" err="1">
                <a:solidFill>
                  <a:schemeClr val="bg1"/>
                </a:solidFill>
              </a:rPr>
              <a:t>Червона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армія</a:t>
            </a:r>
            <a:r>
              <a:rPr lang="ru-RU" sz="1400" dirty="0">
                <a:solidFill>
                  <a:schemeClr val="bg1"/>
                </a:solidFill>
              </a:rPr>
              <a:t> одним </a:t>
            </a:r>
            <a:r>
              <a:rPr lang="ru-RU" sz="1400" dirty="0" err="1">
                <a:solidFill>
                  <a:schemeClr val="bg1"/>
                </a:solidFill>
              </a:rPr>
              <a:t>потужним</a:t>
            </a:r>
            <a:r>
              <a:rPr lang="ru-RU" sz="1400" dirty="0">
                <a:solidFill>
                  <a:schemeClr val="bg1"/>
                </a:solidFill>
              </a:rPr>
              <a:t> ударом мала </a:t>
            </a:r>
            <a:r>
              <a:rPr lang="ru-RU" sz="1400" dirty="0" err="1">
                <a:solidFill>
                  <a:schemeClr val="bg1"/>
                </a:solidFill>
              </a:rPr>
              <a:t>розгромити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фінські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війська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зайняти</a:t>
            </a:r>
            <a:r>
              <a:rPr lang="ru-RU" sz="1400" dirty="0">
                <a:solidFill>
                  <a:schemeClr val="bg1"/>
                </a:solidFill>
              </a:rPr>
              <a:t> всю </a:t>
            </a:r>
            <a:r>
              <a:rPr lang="ru-RU" sz="1400" dirty="0" err="1">
                <a:solidFill>
                  <a:schemeClr val="bg1"/>
                </a:solidFill>
              </a:rPr>
              <a:t>територію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країни</a:t>
            </a:r>
            <a:r>
              <a:rPr lang="ru-RU" sz="1400" dirty="0">
                <a:solidFill>
                  <a:schemeClr val="bg1"/>
                </a:solidFill>
              </a:rPr>
              <a:t> за </a:t>
            </a:r>
            <a:r>
              <a:rPr lang="ru-RU" sz="1400" dirty="0" err="1">
                <a:solidFill>
                  <a:schemeClr val="bg1"/>
                </a:solidFill>
              </a:rPr>
              <a:t>кілька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днів</a:t>
            </a:r>
            <a:r>
              <a:rPr lang="ru-RU" sz="1400" dirty="0">
                <a:solidFill>
                  <a:schemeClr val="bg1"/>
                </a:solidFill>
              </a:rPr>
              <a:t>. За словами головного маршала </a:t>
            </a:r>
            <a:r>
              <a:rPr lang="ru-RU" sz="1400" dirty="0" err="1">
                <a:solidFill>
                  <a:schemeClr val="bg1"/>
                </a:solidFill>
              </a:rPr>
              <a:t>артилерії</a:t>
            </a:r>
            <a:r>
              <a:rPr lang="ru-RU" sz="1400" dirty="0">
                <a:solidFill>
                  <a:schemeClr val="bg1"/>
                </a:solidFill>
              </a:rPr>
              <a:t> Воронова, на </a:t>
            </a:r>
            <a:r>
              <a:rPr lang="ru-RU" sz="1400" dirty="0" err="1">
                <a:solidFill>
                  <a:schemeClr val="bg1"/>
                </a:solidFill>
              </a:rPr>
              <a:t>нараді</a:t>
            </a:r>
            <a:r>
              <a:rPr lang="ru-RU" sz="1400" dirty="0">
                <a:solidFill>
                  <a:schemeClr val="bg1"/>
                </a:solidFill>
              </a:rPr>
              <a:t> у наркома оборони СРСР </a:t>
            </a:r>
            <a:r>
              <a:rPr lang="ru-RU" sz="1400" dirty="0" err="1">
                <a:solidFill>
                  <a:schemeClr val="bg1"/>
                </a:solidFill>
              </a:rPr>
              <a:t>йому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доручено</a:t>
            </a:r>
            <a:r>
              <a:rPr lang="ru-RU" sz="1400" dirty="0">
                <a:solidFill>
                  <a:schemeClr val="bg1"/>
                </a:solidFill>
              </a:rPr>
              <a:t> вести </a:t>
            </a:r>
            <a:r>
              <a:rPr lang="ru-RU" sz="1400" dirty="0" err="1">
                <a:solidFill>
                  <a:schemeClr val="bg1"/>
                </a:solidFill>
              </a:rPr>
              <a:t>розрахунки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потрібних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обсягів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набоїв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обладнання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виходячи</a:t>
            </a:r>
            <a:r>
              <a:rPr lang="ru-RU" sz="1400" dirty="0">
                <a:solidFill>
                  <a:schemeClr val="bg1"/>
                </a:solidFill>
              </a:rPr>
              <a:t> з того,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війна</a:t>
            </a:r>
            <a:r>
              <a:rPr lang="ru-RU" sz="1400" dirty="0">
                <a:solidFill>
                  <a:schemeClr val="bg1"/>
                </a:solidFill>
              </a:rPr>
              <a:t> буде </a:t>
            </a:r>
            <a:r>
              <a:rPr lang="ru-RU" sz="1400" dirty="0" err="1">
                <a:solidFill>
                  <a:schemeClr val="bg1"/>
                </a:solidFill>
              </a:rPr>
              <a:t>продовжуватись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дванадцять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діб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46042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err="1" smtClean="0">
                <a:solidFill>
                  <a:schemeClr val="bg1"/>
                </a:solidFill>
              </a:rPr>
              <a:t>Переговори</a:t>
            </a:r>
            <a:r>
              <a:rPr lang="ru-RU" dirty="0" err="1" smtClean="0"/>
              <a:t>и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6450285" cy="446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149290"/>
            <a:ext cx="88569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ru-RU" sz="2000" dirty="0" err="1" smtClean="0">
                <a:solidFill>
                  <a:schemeClr val="bg1"/>
                </a:solidFill>
              </a:rPr>
              <a:t>Таємні</a:t>
            </a:r>
            <a:r>
              <a:rPr lang="ru-RU" sz="2000" dirty="0" smtClean="0">
                <a:solidFill>
                  <a:schemeClr val="bg1"/>
                </a:solidFill>
              </a:rPr>
              <a:t> переговори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Вперше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переговори,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безпосереднє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відношення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майбутніх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подій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розпочалися</a:t>
            </a:r>
            <a:r>
              <a:rPr lang="ru-RU" sz="1400" dirty="0">
                <a:solidFill>
                  <a:schemeClr val="bg1"/>
                </a:solidFill>
              </a:rPr>
              <a:t> 14 </a:t>
            </a:r>
            <a:r>
              <a:rPr lang="ru-RU" sz="1400" dirty="0" err="1">
                <a:solidFill>
                  <a:schemeClr val="bg1"/>
                </a:solidFill>
              </a:rPr>
              <a:t>квітня</a:t>
            </a:r>
            <a:r>
              <a:rPr lang="ru-RU" sz="1400" dirty="0">
                <a:solidFill>
                  <a:schemeClr val="bg1"/>
                </a:solidFill>
              </a:rPr>
              <a:t> 1938 року, коли </a:t>
            </a:r>
            <a:r>
              <a:rPr lang="ru-RU" sz="1400" dirty="0" err="1">
                <a:solidFill>
                  <a:schemeClr val="bg1"/>
                </a:solidFill>
              </a:rPr>
              <a:t>другий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секретар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радянського</a:t>
            </a:r>
            <a:r>
              <a:rPr lang="ru-RU" sz="1400" dirty="0">
                <a:solidFill>
                  <a:schemeClr val="bg1"/>
                </a:solidFill>
              </a:rPr>
              <a:t> посольства у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Борис Ярцев </a:t>
            </a:r>
            <a:r>
              <a:rPr lang="ru-RU" sz="1400" dirty="0" err="1">
                <a:solidFill>
                  <a:schemeClr val="bg1"/>
                </a:solidFill>
              </a:rPr>
              <a:t>приватним</a:t>
            </a:r>
            <a:r>
              <a:rPr lang="ru-RU" sz="1400" dirty="0">
                <a:solidFill>
                  <a:schemeClr val="bg1"/>
                </a:solidFill>
              </a:rPr>
              <a:t> порядком </a:t>
            </a:r>
            <a:r>
              <a:rPr lang="ru-RU" sz="1400" dirty="0" err="1">
                <a:solidFill>
                  <a:schemeClr val="bg1"/>
                </a:solidFill>
              </a:rPr>
              <a:t>звернувся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кількох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офіційних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осіб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фінського</a:t>
            </a:r>
            <a:r>
              <a:rPr lang="ru-RU" sz="1400" dirty="0">
                <a:solidFill>
                  <a:schemeClr val="bg1"/>
                </a:solidFill>
              </a:rPr>
              <a:t> уряду з </a:t>
            </a:r>
            <a:r>
              <a:rPr lang="ru-RU" sz="1400" dirty="0" err="1">
                <a:solidFill>
                  <a:schemeClr val="bg1"/>
                </a:solidFill>
              </a:rPr>
              <a:t>проханням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таємні</a:t>
            </a:r>
            <a:r>
              <a:rPr lang="ru-RU" sz="1400" dirty="0">
                <a:solidFill>
                  <a:schemeClr val="bg1"/>
                </a:solidFill>
              </a:rPr>
              <a:t> переговори. Ярцев (</a:t>
            </a:r>
            <a:r>
              <a:rPr lang="ru-RU" sz="1400" dirty="0" err="1">
                <a:solidFill>
                  <a:schemeClr val="bg1"/>
                </a:solidFill>
              </a:rPr>
              <a:t>справжнє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прізвище</a:t>
            </a:r>
            <a:r>
              <a:rPr lang="ru-RU" sz="1400" dirty="0">
                <a:solidFill>
                  <a:schemeClr val="bg1"/>
                </a:solidFill>
              </a:rPr>
              <a:t> — </a:t>
            </a:r>
            <a:r>
              <a:rPr lang="ru-RU" sz="1400" dirty="0" err="1">
                <a:solidFill>
                  <a:schemeClr val="bg1"/>
                </a:solidFill>
              </a:rPr>
              <a:t>Рибкін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Борух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Аронович),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офіційно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займав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невисоку</a:t>
            </a:r>
            <a:r>
              <a:rPr lang="ru-RU" sz="1400" dirty="0">
                <a:solidFill>
                  <a:schemeClr val="bg1"/>
                </a:solidFill>
              </a:rPr>
              <a:t> посаду у </a:t>
            </a:r>
            <a:r>
              <a:rPr lang="ru-RU" sz="1400" dirty="0" err="1">
                <a:solidFill>
                  <a:schemeClr val="bg1"/>
                </a:solidFill>
              </a:rPr>
              <a:t>посольстві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насправді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агентом НКВС, </a:t>
            </a:r>
            <a:r>
              <a:rPr lang="ru-RU" sz="1400" dirty="0" err="1">
                <a:solidFill>
                  <a:schemeClr val="bg1"/>
                </a:solidFill>
              </a:rPr>
              <a:t>Сталіним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йому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надано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всі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необхідні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повноваження</a:t>
            </a:r>
            <a:r>
              <a:rPr lang="ru-RU" sz="1400" dirty="0">
                <a:solidFill>
                  <a:schemeClr val="bg1"/>
                </a:solidFill>
              </a:rPr>
              <a:t> для </a:t>
            </a:r>
            <a:r>
              <a:rPr lang="ru-RU" sz="1400" dirty="0" err="1">
                <a:solidFill>
                  <a:schemeClr val="bg1"/>
                </a:solidFill>
              </a:rPr>
              <a:t>переговорів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керівниками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Переговори </a:t>
            </a:r>
            <a:r>
              <a:rPr lang="ru-RU" sz="1400" dirty="0" err="1">
                <a:solidFill>
                  <a:schemeClr val="bg1"/>
                </a:solidFill>
              </a:rPr>
              <a:t>точилися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навколо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потенційної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можливості</a:t>
            </a:r>
            <a:r>
              <a:rPr lang="ru-RU" sz="1400" dirty="0">
                <a:solidFill>
                  <a:schemeClr val="bg1"/>
                </a:solidFill>
              </a:rPr>
              <a:t> нападу </a:t>
            </a:r>
            <a:r>
              <a:rPr lang="ru-RU" sz="1400" dirty="0" err="1">
                <a:solidFill>
                  <a:schemeClr val="bg1"/>
                </a:solidFill>
              </a:rPr>
              <a:t>гітлерівської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Німеччини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Фінляндію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Радянський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представник</a:t>
            </a:r>
            <a:r>
              <a:rPr lang="ru-RU" sz="1400" dirty="0">
                <a:solidFill>
                  <a:schemeClr val="bg1"/>
                </a:solidFill>
              </a:rPr>
              <a:t> давав </a:t>
            </a:r>
            <a:r>
              <a:rPr lang="ru-RU" sz="1400" dirty="0" err="1">
                <a:solidFill>
                  <a:schemeClr val="bg1"/>
                </a:solidFill>
              </a:rPr>
              <a:t>фінам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зрозуміти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цьому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випадку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Радянський</a:t>
            </a:r>
            <a:r>
              <a:rPr lang="ru-RU" sz="1400" dirty="0">
                <a:solidFill>
                  <a:schemeClr val="bg1"/>
                </a:solidFill>
              </a:rPr>
              <a:t> Союз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оголосить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війну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введе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війська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територію</a:t>
            </a:r>
            <a:r>
              <a:rPr lang="ru-RU" sz="1400" dirty="0">
                <a:solidFill>
                  <a:schemeClr val="bg1"/>
                </a:solidFill>
              </a:rPr>
              <a:t> — </a:t>
            </a:r>
            <a:r>
              <a:rPr lang="ru-RU" sz="1400" dirty="0" err="1">
                <a:solidFill>
                  <a:schemeClr val="bg1"/>
                </a:solidFill>
              </a:rPr>
              <a:t>аби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забезпечити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північний</a:t>
            </a:r>
            <a:r>
              <a:rPr lang="ru-RU" sz="1400" dirty="0">
                <a:solidFill>
                  <a:schemeClr val="bg1"/>
                </a:solidFill>
              </a:rPr>
              <a:t> кордон </a:t>
            </a:r>
            <a:r>
              <a:rPr lang="ru-RU" sz="1400" dirty="0" err="1">
                <a:solidFill>
                  <a:schemeClr val="bg1"/>
                </a:solidFill>
              </a:rPr>
              <a:t>біля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Ленінграду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Щоб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запобігти</a:t>
            </a:r>
            <a:r>
              <a:rPr lang="ru-RU" sz="1400" dirty="0">
                <a:solidFill>
                  <a:schemeClr val="bg1"/>
                </a:solidFill>
              </a:rPr>
              <a:t> такому </a:t>
            </a:r>
            <a:r>
              <a:rPr lang="ru-RU" sz="1400" dirty="0" err="1">
                <a:solidFill>
                  <a:schemeClr val="bg1"/>
                </a:solidFill>
              </a:rPr>
              <a:t>перебігу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подій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радянська</a:t>
            </a:r>
            <a:r>
              <a:rPr lang="ru-RU" sz="1400" dirty="0">
                <a:solidFill>
                  <a:schemeClr val="bg1"/>
                </a:solidFill>
              </a:rPr>
              <a:t> сторона, </a:t>
            </a:r>
            <a:r>
              <a:rPr lang="ru-RU" sz="1400" dirty="0" err="1">
                <a:solidFill>
                  <a:schemeClr val="bg1"/>
                </a:solidFill>
              </a:rPr>
              <a:t>турбуючись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безпеку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своїх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кордонів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пропонувала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терміново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укласти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країнами</a:t>
            </a:r>
            <a:r>
              <a:rPr lang="ru-RU" sz="1400" dirty="0">
                <a:solidFill>
                  <a:schemeClr val="bg1"/>
                </a:solidFill>
              </a:rPr>
              <a:t> угоду про </a:t>
            </a:r>
            <a:r>
              <a:rPr lang="ru-RU" sz="1400" dirty="0" err="1">
                <a:solidFill>
                  <a:schemeClr val="bg1"/>
                </a:solidFill>
              </a:rPr>
              <a:t>військову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взаємодопомогу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Фінляндію</a:t>
            </a:r>
            <a:r>
              <a:rPr lang="ru-RU" sz="1400" dirty="0">
                <a:solidFill>
                  <a:schemeClr val="bg1"/>
                </a:solidFill>
              </a:rPr>
              <a:t> перспектива </a:t>
            </a:r>
            <a:r>
              <a:rPr lang="ru-RU" sz="1400" dirty="0" err="1">
                <a:solidFill>
                  <a:schemeClr val="bg1"/>
                </a:solidFill>
              </a:rPr>
              <a:t>такої</a:t>
            </a:r>
            <a:r>
              <a:rPr lang="ru-RU" sz="1400" dirty="0">
                <a:solidFill>
                  <a:schemeClr val="bg1"/>
                </a:solidFill>
              </a:rPr>
              <a:t> угоди не </a:t>
            </a:r>
            <a:r>
              <a:rPr lang="ru-RU" sz="1400" dirty="0" err="1">
                <a:solidFill>
                  <a:schemeClr val="bg1"/>
                </a:solidFill>
              </a:rPr>
              <a:t>тішила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по-перше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Фінляндія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сподівалася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зберегти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нейтралітет</a:t>
            </a:r>
            <a:r>
              <a:rPr lang="ru-RU" sz="1400" dirty="0">
                <a:solidFill>
                  <a:schemeClr val="bg1"/>
                </a:solidFill>
              </a:rPr>
              <a:t> — а угода явно ставила </a:t>
            </a:r>
            <a:r>
              <a:rPr lang="ru-RU" sz="1400" dirty="0" err="1">
                <a:solidFill>
                  <a:schemeClr val="bg1"/>
                </a:solidFill>
              </a:rPr>
              <a:t>під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сумнів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позаблоковий</a:t>
            </a:r>
            <a:r>
              <a:rPr lang="ru-RU" sz="1400" dirty="0">
                <a:solidFill>
                  <a:schemeClr val="bg1"/>
                </a:solidFill>
              </a:rPr>
              <a:t> статус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; а </a:t>
            </a:r>
            <a:r>
              <a:rPr lang="ru-RU" sz="1400" dirty="0" err="1">
                <a:solidFill>
                  <a:schemeClr val="bg1"/>
                </a:solidFill>
              </a:rPr>
              <a:t>по-друге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маючи</a:t>
            </a:r>
            <a:r>
              <a:rPr lang="ru-RU" sz="1400" dirty="0">
                <a:solidFill>
                  <a:schemeClr val="bg1"/>
                </a:solidFill>
              </a:rPr>
              <a:t> угоду, у </a:t>
            </a:r>
            <a:r>
              <a:rPr lang="ru-RU" sz="1400" dirty="0" err="1">
                <a:solidFill>
                  <a:schemeClr val="bg1"/>
                </a:solidFill>
              </a:rPr>
              <a:t>разі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Радянський</a:t>
            </a:r>
            <a:r>
              <a:rPr lang="ru-RU" sz="1400" dirty="0">
                <a:solidFill>
                  <a:schemeClr val="bg1"/>
                </a:solidFill>
              </a:rPr>
              <a:t> Союз </a:t>
            </a:r>
            <a:r>
              <a:rPr lang="ru-RU" sz="1400" dirty="0" err="1">
                <a:solidFill>
                  <a:schemeClr val="bg1"/>
                </a:solidFill>
              </a:rPr>
              <a:t>вже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законних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підставах</a:t>
            </a:r>
            <a:r>
              <a:rPr lang="ru-RU" sz="1400" dirty="0">
                <a:solidFill>
                  <a:schemeClr val="bg1"/>
                </a:solidFill>
              </a:rPr>
              <a:t> вводив до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війська</a:t>
            </a:r>
            <a:r>
              <a:rPr lang="ru-RU" sz="1400" dirty="0">
                <a:solidFill>
                  <a:schemeClr val="bg1"/>
                </a:solidFill>
              </a:rPr>
              <a:t> — </a:t>
            </a:r>
            <a:r>
              <a:rPr lang="ru-RU" sz="1400" dirty="0" err="1">
                <a:solidFill>
                  <a:schemeClr val="bg1"/>
                </a:solidFill>
              </a:rPr>
              <a:t>тож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отримував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більшу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нагоду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окупувати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Після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двох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місяців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таємних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переговорів</a:t>
            </a:r>
            <a:r>
              <a:rPr lang="ru-RU" sz="1400" dirty="0">
                <a:solidFill>
                  <a:schemeClr val="bg1"/>
                </a:solidFill>
              </a:rPr>
              <a:t>, уряд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визнав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безперспективними</a:t>
            </a:r>
            <a:r>
              <a:rPr lang="ru-RU" sz="1400" dirty="0">
                <a:solidFill>
                  <a:schemeClr val="bg1"/>
                </a:solidFill>
              </a:rPr>
              <a:t> та почав </a:t>
            </a:r>
            <a:r>
              <a:rPr lang="ru-RU" sz="1400" dirty="0" err="1">
                <a:solidFill>
                  <a:schemeClr val="bg1"/>
                </a:solidFill>
              </a:rPr>
              <a:t>грати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відкриту</a:t>
            </a:r>
            <a:r>
              <a:rPr lang="ru-RU" sz="1400" dirty="0">
                <a:solidFill>
                  <a:schemeClr val="bg1"/>
                </a:solidFill>
              </a:rPr>
              <a:t>: уряд </a:t>
            </a:r>
            <a:r>
              <a:rPr lang="ru-RU" sz="1400" dirty="0" err="1">
                <a:solidFill>
                  <a:schemeClr val="bg1"/>
                </a:solidFill>
              </a:rPr>
              <a:t>Радянського</a:t>
            </a:r>
            <a:r>
              <a:rPr lang="ru-RU" sz="1400" dirty="0">
                <a:solidFill>
                  <a:schemeClr val="bg1"/>
                </a:solidFill>
              </a:rPr>
              <a:t> Союзу </a:t>
            </a:r>
            <a:r>
              <a:rPr lang="ru-RU" sz="1400" dirty="0" err="1">
                <a:solidFill>
                  <a:schemeClr val="bg1"/>
                </a:solidFill>
              </a:rPr>
              <a:t>отримав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уряду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офіційну</a:t>
            </a:r>
            <a:r>
              <a:rPr lang="ru-RU" sz="1400" dirty="0">
                <a:solidFill>
                  <a:schemeClr val="bg1"/>
                </a:solidFill>
              </a:rPr>
              <a:t> ноту, в </a:t>
            </a:r>
            <a:r>
              <a:rPr lang="ru-RU" sz="1400" dirty="0" err="1">
                <a:solidFill>
                  <a:schemeClr val="bg1"/>
                </a:solidFill>
              </a:rPr>
              <a:t>якій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зазначено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Фінляндія</a:t>
            </a:r>
            <a:r>
              <a:rPr lang="ru-RU" sz="1400" dirty="0">
                <a:solidFill>
                  <a:schemeClr val="bg1"/>
                </a:solidFill>
              </a:rPr>
              <a:t> є нейтральною </a:t>
            </a:r>
            <a:r>
              <a:rPr lang="ru-RU" sz="1400" dirty="0" err="1">
                <a:solidFill>
                  <a:schemeClr val="bg1"/>
                </a:solidFill>
              </a:rPr>
              <a:t>позаблоковою</a:t>
            </a:r>
            <a:r>
              <a:rPr lang="ru-RU" sz="1400" dirty="0">
                <a:solidFill>
                  <a:schemeClr val="bg1"/>
                </a:solidFill>
              </a:rPr>
              <a:t> державою та не </a:t>
            </a:r>
            <a:r>
              <a:rPr lang="ru-RU" sz="1400" dirty="0" err="1">
                <a:solidFill>
                  <a:schemeClr val="bg1"/>
                </a:solidFill>
              </a:rPr>
              <a:t>надасть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дозволу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розташування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своїй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іноземних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</a:t>
            </a:r>
            <a:r>
              <a:rPr lang="ru-RU" sz="1400" dirty="0">
                <a:solidFill>
                  <a:schemeClr val="bg1"/>
                </a:solidFill>
              </a:rPr>
              <a:t>, до </a:t>
            </a:r>
            <a:r>
              <a:rPr lang="ru-RU" sz="1400" dirty="0" err="1">
                <a:solidFill>
                  <a:schemeClr val="bg1"/>
                </a:solidFill>
              </a:rPr>
              <a:t>якої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держави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би</a:t>
            </a:r>
            <a:r>
              <a:rPr lang="ru-RU" sz="1400" dirty="0">
                <a:solidFill>
                  <a:schemeClr val="bg1"/>
                </a:solidFill>
              </a:rPr>
              <a:t> не належали.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ru-RU" sz="1400" dirty="0" err="1">
                <a:solidFill>
                  <a:schemeClr val="bg1"/>
                </a:solidFill>
              </a:rPr>
              <a:t>відповідь</a:t>
            </a:r>
            <a:r>
              <a:rPr lang="ru-RU" sz="1400" dirty="0">
                <a:solidFill>
                  <a:schemeClr val="bg1"/>
                </a:solidFill>
              </a:rPr>
              <a:t> СРСР </a:t>
            </a:r>
            <a:r>
              <a:rPr lang="ru-RU" sz="1400" dirty="0" err="1">
                <a:solidFill>
                  <a:schemeClr val="bg1"/>
                </a:solidFill>
              </a:rPr>
              <a:t>вже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офіційно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оголосив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пропозиції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Окрім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згадуваної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військової</a:t>
            </a:r>
            <a:r>
              <a:rPr lang="ru-RU" sz="1400" dirty="0">
                <a:solidFill>
                  <a:schemeClr val="bg1"/>
                </a:solidFill>
              </a:rPr>
              <a:t> угоди, </a:t>
            </a:r>
            <a:r>
              <a:rPr lang="ru-RU" sz="1400" dirty="0" err="1">
                <a:solidFill>
                  <a:schemeClr val="bg1"/>
                </a:solidFill>
              </a:rPr>
              <a:t>Радянський</a:t>
            </a:r>
            <a:r>
              <a:rPr lang="ru-RU" sz="1400" dirty="0">
                <a:solidFill>
                  <a:schemeClr val="bg1"/>
                </a:solidFill>
              </a:rPr>
              <a:t> союз </a:t>
            </a:r>
            <a:r>
              <a:rPr lang="ru-RU" sz="1400" dirty="0" err="1">
                <a:solidFill>
                  <a:schemeClr val="bg1"/>
                </a:solidFill>
              </a:rPr>
              <a:t>хотів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брати</a:t>
            </a:r>
            <a:r>
              <a:rPr lang="ru-RU" sz="1400" dirty="0">
                <a:solidFill>
                  <a:schemeClr val="bg1"/>
                </a:solidFill>
              </a:rPr>
              <a:t> участь у </a:t>
            </a:r>
            <a:r>
              <a:rPr lang="ru-RU" sz="1400" dirty="0" err="1">
                <a:solidFill>
                  <a:schemeClr val="bg1"/>
                </a:solidFill>
              </a:rPr>
              <a:t>озброєнні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Аландських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островів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раніше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демілітаризовано</a:t>
            </a:r>
            <a:r>
              <a:rPr lang="ru-RU" sz="1400" dirty="0">
                <a:solidFill>
                  <a:schemeClr val="bg1"/>
                </a:solidFill>
              </a:rPr>
              <a:t> за </a:t>
            </a:r>
            <a:r>
              <a:rPr lang="ru-RU" sz="1400" dirty="0" err="1">
                <a:solidFill>
                  <a:schemeClr val="bg1"/>
                </a:solidFill>
              </a:rPr>
              <a:t>Тартуською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угодою</a:t>
            </a:r>
            <a:r>
              <a:rPr lang="ru-RU" sz="1400" dirty="0">
                <a:solidFill>
                  <a:schemeClr val="bg1"/>
                </a:solidFill>
              </a:rPr>
              <a:t>).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запропоновано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щоб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Фінляндія</a:t>
            </a:r>
            <a:r>
              <a:rPr lang="ru-RU" sz="1400" dirty="0">
                <a:solidFill>
                  <a:schemeClr val="bg1"/>
                </a:solidFill>
              </a:rPr>
              <a:t> дозволила </a:t>
            </a:r>
            <a:r>
              <a:rPr lang="ru-RU" sz="1400" dirty="0" err="1">
                <a:solidFill>
                  <a:schemeClr val="bg1"/>
                </a:solidFill>
              </a:rPr>
              <a:t>створити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радянські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військові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морські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бази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фінському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острові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Суурсаарі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Якраз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тоді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керівництві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зовнішніми</a:t>
            </a:r>
            <a:r>
              <a:rPr lang="ru-RU" sz="1400" dirty="0">
                <a:solidFill>
                  <a:schemeClr val="bg1"/>
                </a:solidFill>
              </a:rPr>
              <a:t> справами </a:t>
            </a:r>
            <a:r>
              <a:rPr lang="ru-RU" sz="1400" dirty="0" err="1">
                <a:solidFill>
                  <a:schemeClr val="bg1"/>
                </a:solidFill>
              </a:rPr>
              <a:t>відбулися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значні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зміни</a:t>
            </a:r>
            <a:r>
              <a:rPr lang="ru-RU" sz="1400" dirty="0">
                <a:solidFill>
                  <a:schemeClr val="bg1"/>
                </a:solidFill>
              </a:rPr>
              <a:t>, головою </a:t>
            </a:r>
            <a:r>
              <a:rPr lang="ru-RU" sz="1400" dirty="0" err="1">
                <a:solidFill>
                  <a:schemeClr val="bg1"/>
                </a:solidFill>
              </a:rPr>
              <a:t>комісаріату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замість</a:t>
            </a:r>
            <a:r>
              <a:rPr lang="ru-RU" sz="1400" dirty="0">
                <a:solidFill>
                  <a:schemeClr val="bg1"/>
                </a:solidFill>
              </a:rPr>
              <a:t> Литвинова став Молотов,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і запросив </a:t>
            </a:r>
            <a:r>
              <a:rPr lang="ru-RU" sz="1400" dirty="0" err="1">
                <a:solidFill>
                  <a:schemeClr val="bg1"/>
                </a:solidFill>
              </a:rPr>
              <a:t>фінську</a:t>
            </a:r>
            <a:r>
              <a:rPr lang="ru-RU" sz="1400" dirty="0">
                <a:solidFill>
                  <a:schemeClr val="bg1"/>
                </a:solidFill>
              </a:rPr>
              <a:t> сторону провести у </a:t>
            </a:r>
            <a:r>
              <a:rPr lang="ru-RU" sz="1400" dirty="0" err="1">
                <a:solidFill>
                  <a:schemeClr val="bg1"/>
                </a:solidFill>
              </a:rPr>
              <a:t>Москві</a:t>
            </a:r>
            <a:r>
              <a:rPr lang="ru-RU" sz="1400" dirty="0">
                <a:solidFill>
                  <a:schemeClr val="bg1"/>
                </a:solidFill>
              </a:rPr>
              <a:t> переговори «</a:t>
            </a:r>
            <a:r>
              <a:rPr lang="ru-RU" sz="1400" dirty="0" err="1">
                <a:solidFill>
                  <a:schemeClr val="bg1"/>
                </a:solidFill>
              </a:rPr>
              <a:t>щодо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конкретних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питань</a:t>
            </a:r>
            <a:r>
              <a:rPr lang="ru-RU" sz="1400" dirty="0">
                <a:solidFill>
                  <a:schemeClr val="bg1"/>
                </a:solidFill>
              </a:rPr>
              <a:t>» у </a:t>
            </a:r>
            <a:r>
              <a:rPr lang="ru-RU" sz="1400" dirty="0" err="1">
                <a:solidFill>
                  <a:schemeClr val="bg1"/>
                </a:solidFill>
              </a:rPr>
              <a:t>радянсько-фінських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відносинах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820" y="620688"/>
            <a:ext cx="89381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Перший </a:t>
            </a:r>
            <a:r>
              <a:rPr lang="ru-RU" sz="2000" dirty="0">
                <a:solidFill>
                  <a:schemeClr val="bg1"/>
                </a:solidFill>
              </a:rPr>
              <a:t>раунд </a:t>
            </a:r>
            <a:r>
              <a:rPr lang="ru-RU" sz="2000" dirty="0" err="1" smtClean="0">
                <a:solidFill>
                  <a:schemeClr val="bg1"/>
                </a:solidFill>
              </a:rPr>
              <a:t>переговорів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Фінську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делегацію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очолював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авторитетний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фінський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політик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Юго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Паасиківі</a:t>
            </a:r>
            <a:r>
              <a:rPr lang="ru-RU" sz="1600" dirty="0">
                <a:solidFill>
                  <a:schemeClr val="bg1"/>
                </a:solidFill>
              </a:rPr>
              <a:t>, з </a:t>
            </a:r>
            <a:r>
              <a:rPr lang="ru-RU" sz="1600" dirty="0" err="1">
                <a:solidFill>
                  <a:schemeClr val="bg1"/>
                </a:solidFill>
              </a:rPr>
              <a:t>радянської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сторони</a:t>
            </a:r>
            <a:r>
              <a:rPr lang="ru-RU" sz="1600" dirty="0">
                <a:solidFill>
                  <a:schemeClr val="bg1"/>
                </a:solidFill>
              </a:rPr>
              <a:t> переговори </a:t>
            </a:r>
            <a:r>
              <a:rPr lang="ru-RU" sz="1600" dirty="0" err="1">
                <a:solidFill>
                  <a:schemeClr val="bg1"/>
                </a:solidFill>
              </a:rPr>
              <a:t>вів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безпосередньо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Сталін</a:t>
            </a:r>
            <a:r>
              <a:rPr lang="ru-RU" sz="1600" dirty="0">
                <a:solidFill>
                  <a:schemeClr val="bg1"/>
                </a:solidFill>
              </a:rPr>
              <a:t>. Переговори </a:t>
            </a:r>
            <a:r>
              <a:rPr lang="ru-RU" sz="1600" dirty="0" err="1">
                <a:solidFill>
                  <a:schemeClr val="bg1"/>
                </a:solidFill>
              </a:rPr>
              <a:t>почалися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Москві</a:t>
            </a:r>
            <a:r>
              <a:rPr lang="ru-RU" sz="1600" dirty="0">
                <a:solidFill>
                  <a:schemeClr val="bg1"/>
                </a:solidFill>
              </a:rPr>
              <a:t>, 12 </a:t>
            </a:r>
            <a:r>
              <a:rPr lang="ru-RU" sz="1600" dirty="0" err="1">
                <a:solidFill>
                  <a:schemeClr val="bg1"/>
                </a:solidFill>
              </a:rPr>
              <a:t>жовтня</a:t>
            </a:r>
            <a:r>
              <a:rPr lang="ru-RU" sz="1600" dirty="0">
                <a:solidFill>
                  <a:schemeClr val="bg1"/>
                </a:solidFill>
              </a:rPr>
              <a:t> 1939 року.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Радянські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вимоги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уточнено та </a:t>
            </a:r>
            <a:r>
              <a:rPr lang="ru-RU" sz="1600" dirty="0" err="1">
                <a:solidFill>
                  <a:schemeClr val="bg1"/>
                </a:solidFill>
              </a:rPr>
              <a:t>деталізовано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загалом</a:t>
            </a:r>
            <a:r>
              <a:rPr lang="ru-RU" sz="1600" dirty="0">
                <a:solidFill>
                  <a:schemeClr val="bg1"/>
                </a:solidFill>
              </a:rPr>
              <a:t> вони </a:t>
            </a:r>
            <a:r>
              <a:rPr lang="ru-RU" sz="1600" dirty="0" err="1">
                <a:solidFill>
                  <a:schemeClr val="bg1"/>
                </a:solidFill>
              </a:rPr>
              <a:t>виглядали</a:t>
            </a:r>
            <a:r>
              <a:rPr lang="ru-RU" sz="1600" dirty="0">
                <a:solidFill>
                  <a:schemeClr val="bg1"/>
                </a:solidFill>
              </a:rPr>
              <a:t> таким чином: у </a:t>
            </a:r>
            <a:r>
              <a:rPr lang="ru-RU" sz="1600" dirty="0" err="1">
                <a:solidFill>
                  <a:schemeClr val="bg1"/>
                </a:solidFill>
              </a:rPr>
              <a:t>випадку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між</a:t>
            </a:r>
            <a:r>
              <a:rPr lang="ru-RU" sz="1600" dirty="0">
                <a:solidFill>
                  <a:schemeClr val="bg1"/>
                </a:solidFill>
              </a:rPr>
              <a:t> СРСР з одного боку та </a:t>
            </a:r>
            <a:r>
              <a:rPr lang="ru-RU" sz="1600" dirty="0" err="1">
                <a:solidFill>
                  <a:schemeClr val="bg1"/>
                </a:solidFill>
              </a:rPr>
              <a:t>Німеччиною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або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Британією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іншого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одне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найважливіших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міст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Радянського</a:t>
            </a:r>
            <a:r>
              <a:rPr lang="ru-RU" sz="1600" dirty="0">
                <a:solidFill>
                  <a:schemeClr val="bg1"/>
                </a:solidFill>
              </a:rPr>
              <a:t> Союзу, </a:t>
            </a:r>
            <a:r>
              <a:rPr lang="ru-RU" sz="1600" dirty="0" err="1">
                <a:solidFill>
                  <a:schemeClr val="bg1"/>
                </a:solidFill>
              </a:rPr>
              <a:t>Ленінград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опиниться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дуже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вразливому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становищі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зокрема</a:t>
            </a:r>
            <a:r>
              <a:rPr lang="ru-RU" sz="1600" dirty="0">
                <a:solidFill>
                  <a:schemeClr val="bg1"/>
                </a:solidFill>
              </a:rPr>
              <a:t> для нападу через </a:t>
            </a:r>
            <a:r>
              <a:rPr lang="ru-RU" sz="1600" dirty="0" err="1">
                <a:solidFill>
                  <a:schemeClr val="bg1"/>
                </a:solidFill>
              </a:rPr>
              <a:t>Фінську</a:t>
            </a:r>
            <a:r>
              <a:rPr lang="ru-RU" sz="1600" dirty="0">
                <a:solidFill>
                  <a:schemeClr val="bg1"/>
                </a:solidFill>
              </a:rPr>
              <a:t> затоку </a:t>
            </a:r>
            <a:r>
              <a:rPr lang="ru-RU" sz="1600" dirty="0" err="1">
                <a:solidFill>
                  <a:schemeClr val="bg1"/>
                </a:solidFill>
              </a:rPr>
              <a:t>Балтійського</a:t>
            </a:r>
            <a:r>
              <a:rPr lang="ru-RU" sz="1600" dirty="0">
                <a:solidFill>
                  <a:schemeClr val="bg1"/>
                </a:solidFill>
              </a:rPr>
              <a:t> моря. </a:t>
            </a:r>
            <a:r>
              <a:rPr lang="ru-RU" sz="1600" dirty="0" err="1">
                <a:solidFill>
                  <a:schemeClr val="bg1"/>
                </a:solidFill>
              </a:rPr>
              <a:t>Щоби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відвернути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загрозу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мають</a:t>
            </a:r>
            <a:r>
              <a:rPr lang="ru-RU" sz="1600" dirty="0">
                <a:solidFill>
                  <a:schemeClr val="bg1"/>
                </a:solidFill>
              </a:rPr>
              <a:t> бути </a:t>
            </a:r>
            <a:r>
              <a:rPr lang="ru-RU" sz="1600" dirty="0" err="1">
                <a:solidFill>
                  <a:schemeClr val="bg1"/>
                </a:solidFill>
              </a:rPr>
              <a:t>зроблені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такі</a:t>
            </a:r>
            <a:r>
              <a:rPr lang="ru-RU" sz="1600" dirty="0">
                <a:solidFill>
                  <a:schemeClr val="bg1"/>
                </a:solidFill>
              </a:rPr>
              <a:t> кроки: </a:t>
            </a:r>
            <a:r>
              <a:rPr lang="ru-RU" sz="1600" dirty="0" err="1">
                <a:solidFill>
                  <a:schemeClr val="bg1"/>
                </a:solidFill>
              </a:rPr>
              <a:t>демілітаризовані</a:t>
            </a:r>
            <a:r>
              <a:rPr lang="ru-RU" sz="1600" dirty="0">
                <a:solidFill>
                  <a:schemeClr val="bg1"/>
                </a:solidFill>
              </a:rPr>
              <a:t> за </a:t>
            </a:r>
            <a:r>
              <a:rPr lang="ru-RU" sz="1600" dirty="0" err="1">
                <a:solidFill>
                  <a:schemeClr val="bg1"/>
                </a:solidFill>
              </a:rPr>
              <a:t>попередніми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угодами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Аландські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острови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мають</a:t>
            </a:r>
            <a:r>
              <a:rPr lang="ru-RU" sz="1600" dirty="0">
                <a:solidFill>
                  <a:schemeClr val="bg1"/>
                </a:solidFill>
              </a:rPr>
              <a:t> бути </a:t>
            </a:r>
            <a:r>
              <a:rPr lang="ru-RU" sz="1600" dirty="0" err="1">
                <a:solidFill>
                  <a:schemeClr val="bg1"/>
                </a:solidFill>
              </a:rPr>
              <a:t>укріплені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озброєні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фінською</a:t>
            </a:r>
            <a:r>
              <a:rPr lang="ru-RU" sz="1600" dirty="0">
                <a:solidFill>
                  <a:schemeClr val="bg1"/>
                </a:solidFill>
              </a:rPr>
              <a:t> стороною </a:t>
            </a:r>
            <a:r>
              <a:rPr lang="ru-RU" sz="1600" dirty="0" err="1">
                <a:solidFill>
                  <a:schemeClr val="bg1"/>
                </a:solidFill>
              </a:rPr>
              <a:t>під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наглядом</a:t>
            </a:r>
            <a:r>
              <a:rPr lang="ru-RU" sz="1600" dirty="0">
                <a:solidFill>
                  <a:schemeClr val="bg1"/>
                </a:solidFill>
              </a:rPr>
              <a:t> та за </a:t>
            </a:r>
            <a:r>
              <a:rPr lang="ru-RU" sz="1600" dirty="0" err="1">
                <a:solidFill>
                  <a:schemeClr val="bg1"/>
                </a:solidFill>
              </a:rPr>
              <a:t>участі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військових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Фінляндія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надати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Радянському</a:t>
            </a:r>
            <a:r>
              <a:rPr lang="ru-RU" sz="1600" dirty="0">
                <a:solidFill>
                  <a:schemeClr val="bg1"/>
                </a:solidFill>
              </a:rPr>
              <a:t> Союзу у </a:t>
            </a:r>
            <a:r>
              <a:rPr lang="ru-RU" sz="1600" dirty="0" err="1">
                <a:solidFill>
                  <a:schemeClr val="bg1"/>
                </a:solidFill>
              </a:rPr>
              <a:t>тридцятирічну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оренду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півострів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Ганко</a:t>
            </a:r>
            <a:r>
              <a:rPr lang="ru-RU" sz="1600" dirty="0">
                <a:solidFill>
                  <a:schemeClr val="bg1"/>
                </a:solidFill>
              </a:rPr>
              <a:t>, для </a:t>
            </a:r>
            <a:r>
              <a:rPr lang="ru-RU" sz="1600" dirty="0" err="1">
                <a:solidFill>
                  <a:schemeClr val="bg1"/>
                </a:solidFill>
              </a:rPr>
              <a:t>розташування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ньому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військових</a:t>
            </a:r>
            <a:r>
              <a:rPr lang="ru-RU" sz="1600" dirty="0">
                <a:solidFill>
                  <a:schemeClr val="bg1"/>
                </a:solidFill>
              </a:rPr>
              <a:t> баз. </a:t>
            </a:r>
            <a:r>
              <a:rPr lang="ru-RU" sz="1600" dirty="0" err="1">
                <a:solidFill>
                  <a:schemeClr val="bg1"/>
                </a:solidFill>
              </a:rPr>
              <a:t>Фінляндія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передати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Радянському</a:t>
            </a:r>
            <a:r>
              <a:rPr lang="ru-RU" sz="1600" dirty="0">
                <a:solidFill>
                  <a:schemeClr val="bg1"/>
                </a:solidFill>
              </a:rPr>
              <a:t> Союзу </a:t>
            </a:r>
            <a:r>
              <a:rPr lang="ru-RU" sz="1600" dirty="0" err="1">
                <a:solidFill>
                  <a:schemeClr val="bg1"/>
                </a:solidFill>
              </a:rPr>
              <a:t>кілька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островів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Фінській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затоці</a:t>
            </a:r>
            <a:r>
              <a:rPr lang="ru-RU" sz="1600" dirty="0">
                <a:solidFill>
                  <a:schemeClr val="bg1"/>
                </a:solidFill>
              </a:rPr>
              <a:t> для </a:t>
            </a:r>
            <a:r>
              <a:rPr lang="ru-RU" sz="1600" dirty="0" err="1">
                <a:solidFill>
                  <a:schemeClr val="bg1"/>
                </a:solidFill>
              </a:rPr>
              <a:t>розміщення</a:t>
            </a:r>
            <a:r>
              <a:rPr lang="ru-RU" sz="1600" dirty="0">
                <a:solidFill>
                  <a:schemeClr val="bg1"/>
                </a:solidFill>
              </a:rPr>
              <a:t> на них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військових</a:t>
            </a:r>
            <a:r>
              <a:rPr lang="ru-RU" sz="1600" dirty="0">
                <a:solidFill>
                  <a:schemeClr val="bg1"/>
                </a:solidFill>
              </a:rPr>
              <a:t> сил. </a:t>
            </a:r>
            <a:r>
              <a:rPr lang="ru-RU" sz="1600" dirty="0" err="1">
                <a:solidFill>
                  <a:schemeClr val="bg1"/>
                </a:solidFill>
              </a:rPr>
              <a:t>Також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очікується</a:t>
            </a:r>
            <a:r>
              <a:rPr lang="ru-RU" sz="1600" dirty="0">
                <a:solidFill>
                  <a:schemeClr val="bg1"/>
                </a:solidFill>
              </a:rPr>
              <a:t> передача </a:t>
            </a:r>
            <a:r>
              <a:rPr lang="ru-RU" sz="1600" dirty="0" err="1">
                <a:solidFill>
                  <a:schemeClr val="bg1"/>
                </a:solidFill>
              </a:rPr>
              <a:t>Радянському</a:t>
            </a:r>
            <a:r>
              <a:rPr lang="ru-RU" sz="1600" dirty="0">
                <a:solidFill>
                  <a:schemeClr val="bg1"/>
                </a:solidFill>
              </a:rPr>
              <a:t> Союзу </a:t>
            </a:r>
            <a:r>
              <a:rPr lang="ru-RU" sz="1600" dirty="0" err="1">
                <a:solidFill>
                  <a:schemeClr val="bg1"/>
                </a:solidFill>
              </a:rPr>
              <a:t>приблизно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двох</a:t>
            </a:r>
            <a:r>
              <a:rPr lang="ru-RU" sz="1600" dirty="0">
                <a:solidFill>
                  <a:schemeClr val="bg1"/>
                </a:solidFill>
              </a:rPr>
              <a:t> з половиною </a:t>
            </a:r>
            <a:r>
              <a:rPr lang="ru-RU" sz="1600" dirty="0" err="1">
                <a:solidFill>
                  <a:schemeClr val="bg1"/>
                </a:solidFill>
              </a:rPr>
              <a:t>тисяч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квадратних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кілометрів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фінської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території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Карельському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перешийку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аби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відсунути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сухопутний</a:t>
            </a:r>
            <a:r>
              <a:rPr lang="ru-RU" sz="1600" dirty="0">
                <a:solidFill>
                  <a:schemeClr val="bg1"/>
                </a:solidFill>
              </a:rPr>
              <a:t> кордон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Ленінграду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Радянський</a:t>
            </a:r>
            <a:r>
              <a:rPr lang="ru-RU" sz="1600" dirty="0">
                <a:solidFill>
                  <a:schemeClr val="bg1"/>
                </a:solidFill>
              </a:rPr>
              <a:t> Союз, у свою </a:t>
            </a:r>
            <a:r>
              <a:rPr lang="ru-RU" sz="1600" dirty="0" err="1">
                <a:solidFill>
                  <a:schemeClr val="bg1"/>
                </a:solidFill>
              </a:rPr>
              <a:t>чергу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передає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п'яти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тисяч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квадратних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кілометрів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власної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території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далі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північ</a:t>
            </a:r>
            <a:r>
              <a:rPr lang="ru-RU" sz="1600" dirty="0">
                <a:solidFill>
                  <a:schemeClr val="bg1"/>
                </a:solidFill>
              </a:rPr>
              <a:t>, у </a:t>
            </a:r>
            <a:r>
              <a:rPr lang="ru-RU" sz="1600" dirty="0" err="1">
                <a:solidFill>
                  <a:schemeClr val="bg1"/>
                </a:solidFill>
              </a:rPr>
              <a:t>Карелії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Відповідь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ці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пропозиції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була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цілому</a:t>
            </a:r>
            <a:r>
              <a:rPr lang="ru-RU" sz="1600" dirty="0">
                <a:solidFill>
                  <a:schemeClr val="bg1"/>
                </a:solidFill>
              </a:rPr>
              <a:t> негативною. </a:t>
            </a:r>
            <a:r>
              <a:rPr lang="ru-RU" sz="1600" dirty="0" err="1">
                <a:solidFill>
                  <a:schemeClr val="bg1"/>
                </a:solidFill>
              </a:rPr>
              <a:t>Фінляндію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обходять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проблеми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Радянського</a:t>
            </a:r>
            <a:r>
              <a:rPr lang="ru-RU" sz="1600" dirty="0">
                <a:solidFill>
                  <a:schemeClr val="bg1"/>
                </a:solidFill>
              </a:rPr>
              <a:t> Союзу, але </a:t>
            </a:r>
            <a:r>
              <a:rPr lang="ru-RU" sz="1600" dirty="0" err="1">
                <a:solidFill>
                  <a:schemeClr val="bg1"/>
                </a:solidFill>
              </a:rPr>
              <a:t>турбують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власні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Втім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Фінляндія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загалом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згодилася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обмін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кількох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островів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Фінської</a:t>
            </a:r>
            <a:r>
              <a:rPr lang="ru-RU" sz="1600" dirty="0">
                <a:solidFill>
                  <a:schemeClr val="bg1"/>
                </a:solidFill>
              </a:rPr>
              <a:t> затоки на </a:t>
            </a:r>
            <a:r>
              <a:rPr lang="ru-RU" sz="1600" dirty="0" err="1">
                <a:solidFill>
                  <a:schemeClr val="bg1"/>
                </a:solidFill>
              </a:rPr>
              <a:t>аналогічну</a:t>
            </a:r>
            <a:r>
              <a:rPr lang="ru-RU" sz="1600" dirty="0">
                <a:solidFill>
                  <a:schemeClr val="bg1"/>
                </a:solidFill>
              </a:rPr>
              <a:t> за </a:t>
            </a:r>
            <a:r>
              <a:rPr lang="ru-RU" sz="1600" dirty="0" err="1">
                <a:solidFill>
                  <a:schemeClr val="bg1"/>
                </a:solidFill>
              </a:rPr>
              <a:t>розмірами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територію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Карелії</a:t>
            </a:r>
            <a:r>
              <a:rPr lang="ru-RU" sz="1600" dirty="0" smtClean="0">
                <a:solidFill>
                  <a:schemeClr val="bg1"/>
                </a:solidFill>
              </a:rPr>
              <a:t> . </a:t>
            </a:r>
            <a:r>
              <a:rPr lang="ru-RU" sz="1600" dirty="0" err="1" smtClean="0">
                <a:solidFill>
                  <a:schemeClr val="bg1"/>
                </a:solidFill>
              </a:rPr>
              <a:t>Радянський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Союз у свою </a:t>
            </a:r>
            <a:r>
              <a:rPr lang="ru-RU" sz="1600" dirty="0" err="1">
                <a:solidFill>
                  <a:schemeClr val="bg1"/>
                </a:solidFill>
              </a:rPr>
              <a:t>чергу</a:t>
            </a:r>
            <a:r>
              <a:rPr lang="ru-RU" sz="1600" dirty="0">
                <a:solidFill>
                  <a:schemeClr val="bg1"/>
                </a:solidFill>
              </a:rPr>
              <a:t> не пристав на </a:t>
            </a:r>
            <a:r>
              <a:rPr lang="ru-RU" sz="1600" dirty="0" err="1">
                <a:solidFill>
                  <a:schemeClr val="bg1"/>
                </a:solidFill>
              </a:rPr>
              <a:t>пропозиції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тож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після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трьох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зустрічей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фінська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делегація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відбула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додому</a:t>
            </a:r>
            <a:r>
              <a:rPr lang="ru-RU" sz="1600" dirty="0">
                <a:solidFill>
                  <a:schemeClr val="bg1"/>
                </a:solidFill>
              </a:rPr>
              <a:t> для </a:t>
            </a:r>
            <a:r>
              <a:rPr lang="ru-RU" sz="1600" dirty="0" err="1">
                <a:solidFill>
                  <a:schemeClr val="bg1"/>
                </a:solidFill>
              </a:rPr>
              <a:t>консультацій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урядом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Другий</a:t>
            </a:r>
            <a:r>
              <a:rPr lang="ru-RU" sz="2800" dirty="0" smtClean="0">
                <a:solidFill>
                  <a:schemeClr val="bg1"/>
                </a:solidFill>
              </a:rPr>
              <a:t> раунд </a:t>
            </a:r>
            <a:r>
              <a:rPr lang="ru-RU" sz="2800" dirty="0" err="1" smtClean="0">
                <a:solidFill>
                  <a:schemeClr val="bg1"/>
                </a:solidFill>
              </a:rPr>
              <a:t>переговорів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Вдруге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радянська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фінська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делегації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зустрілися</a:t>
            </a:r>
            <a:r>
              <a:rPr lang="ru-RU" sz="2000" dirty="0" smtClean="0">
                <a:solidFill>
                  <a:schemeClr val="bg1"/>
                </a:solidFill>
              </a:rPr>
              <a:t> 23 </a:t>
            </a:r>
            <a:r>
              <a:rPr lang="ru-RU" sz="2000" dirty="0" err="1" smtClean="0">
                <a:solidFill>
                  <a:schemeClr val="bg1"/>
                </a:solidFill>
              </a:rPr>
              <a:t>жовтня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Ніяких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зрушень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відбулось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сторони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продовжували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стояти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попередніх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позиціях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Фіни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висловили</a:t>
            </a:r>
            <a:r>
              <a:rPr lang="ru-RU" sz="2000" dirty="0" smtClean="0">
                <a:solidFill>
                  <a:schemeClr val="bg1"/>
                </a:solidFill>
              </a:rPr>
              <a:t> протест </a:t>
            </a:r>
            <a:r>
              <a:rPr lang="ru-RU" sz="2000" dirty="0" err="1" smtClean="0">
                <a:solidFill>
                  <a:schemeClr val="bg1"/>
                </a:solidFill>
              </a:rPr>
              <a:t>щодо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регулярних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останнім</a:t>
            </a:r>
            <a:r>
              <a:rPr lang="ru-RU" sz="2000" dirty="0" smtClean="0">
                <a:solidFill>
                  <a:schemeClr val="bg1"/>
                </a:solidFill>
              </a:rPr>
              <a:t> часом, </a:t>
            </a:r>
            <a:r>
              <a:rPr lang="ru-RU" sz="2000" dirty="0" err="1" smtClean="0">
                <a:solidFill>
                  <a:schemeClr val="bg1"/>
                </a:solidFill>
              </a:rPr>
              <a:t>польотів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радянських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розвідувальних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літаків</a:t>
            </a:r>
            <a:r>
              <a:rPr lang="ru-RU" sz="2000" dirty="0" smtClean="0">
                <a:solidFill>
                  <a:schemeClr val="bg1"/>
                </a:solidFill>
              </a:rPr>
              <a:t> над </a:t>
            </a:r>
            <a:r>
              <a:rPr lang="ru-RU" sz="2000" dirty="0" err="1" smtClean="0">
                <a:solidFill>
                  <a:schemeClr val="bg1"/>
                </a:solidFill>
              </a:rPr>
              <a:t>фінською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територією</a:t>
            </a:r>
            <a:r>
              <a:rPr lang="ru-RU" sz="2000" dirty="0" smtClean="0">
                <a:solidFill>
                  <a:schemeClr val="bg1"/>
                </a:solidFill>
              </a:rPr>
              <a:t> — але будь-</a:t>
            </a:r>
            <a:r>
              <a:rPr lang="ru-RU" sz="2000" dirty="0" err="1" smtClean="0">
                <a:solidFill>
                  <a:schemeClr val="bg1"/>
                </a:solidFill>
              </a:rPr>
              <a:t>якого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обговорення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відбулося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Третій</a:t>
            </a:r>
            <a:r>
              <a:rPr lang="ru-RU" sz="2800" dirty="0" smtClean="0">
                <a:solidFill>
                  <a:schemeClr val="bg1"/>
                </a:solidFill>
              </a:rPr>
              <a:t> раунд </a:t>
            </a:r>
            <a:r>
              <a:rPr lang="ru-RU" sz="2800" dirty="0" err="1" smtClean="0">
                <a:solidFill>
                  <a:schemeClr val="bg1"/>
                </a:solidFill>
              </a:rPr>
              <a:t>переговорів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3 листопада </a:t>
            </a:r>
            <a:r>
              <a:rPr lang="ru-RU" sz="2000" dirty="0" err="1" smtClean="0">
                <a:solidFill>
                  <a:schemeClr val="bg1"/>
                </a:solidFill>
              </a:rPr>
              <a:t>відбулася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остання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спроба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розв'язати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dirty="0" smtClean="0">
                <a:solidFill>
                  <a:schemeClr val="bg1"/>
                </a:solidFill>
              </a:rPr>
              <a:t> шляхом </a:t>
            </a:r>
            <a:r>
              <a:rPr lang="ru-RU" sz="2000" dirty="0" err="1" smtClean="0">
                <a:solidFill>
                  <a:schemeClr val="bg1"/>
                </a:solidFill>
              </a:rPr>
              <a:t>переговорів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Радянська</a:t>
            </a:r>
            <a:r>
              <a:rPr lang="ru-RU" sz="2000" dirty="0" smtClean="0">
                <a:solidFill>
                  <a:schemeClr val="bg1"/>
                </a:solidFill>
              </a:rPr>
              <a:t> сторона </a:t>
            </a:r>
            <a:r>
              <a:rPr lang="ru-RU" sz="2000" dirty="0" err="1" smtClean="0">
                <a:solidFill>
                  <a:schemeClr val="bg1"/>
                </a:solidFill>
              </a:rPr>
              <a:t>зменшила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пропозиції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щодо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можливої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радянської</a:t>
            </a:r>
            <a:r>
              <a:rPr lang="ru-RU" sz="2000" dirty="0" smtClean="0">
                <a:solidFill>
                  <a:schemeClr val="bg1"/>
                </a:solidFill>
              </a:rPr>
              <a:t> залоги на </a:t>
            </a:r>
            <a:r>
              <a:rPr lang="ru-RU" sz="2000" dirty="0" err="1" smtClean="0">
                <a:solidFill>
                  <a:schemeClr val="bg1"/>
                </a:solidFill>
              </a:rPr>
              <a:t>Ганко</a:t>
            </a:r>
            <a:r>
              <a:rPr lang="ru-RU" sz="2000" dirty="0" smtClean="0">
                <a:solidFill>
                  <a:schemeClr val="bg1"/>
                </a:solidFill>
              </a:rPr>
              <a:t>, але </a:t>
            </a:r>
            <a:r>
              <a:rPr lang="ru-RU" sz="2000" dirty="0" err="1" smtClean="0">
                <a:solidFill>
                  <a:schemeClr val="bg1"/>
                </a:solidFill>
              </a:rPr>
              <a:t>фінські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вкотре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оголосили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розміщення</a:t>
            </a:r>
            <a:r>
              <a:rPr lang="ru-RU" sz="2000" dirty="0" smtClean="0">
                <a:solidFill>
                  <a:schemeClr val="bg1"/>
                </a:solidFill>
              </a:rPr>
              <a:t> будь-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іноземних</a:t>
            </a:r>
            <a:r>
              <a:rPr lang="ru-RU" sz="2000" dirty="0" smtClean="0">
                <a:solidFill>
                  <a:schemeClr val="bg1"/>
                </a:solidFill>
              </a:rPr>
              <a:t> сил на </a:t>
            </a:r>
            <a:r>
              <a:rPr lang="ru-RU" sz="2000" dirty="0" err="1" smtClean="0">
                <a:solidFill>
                  <a:schemeClr val="bg1"/>
                </a:solidFill>
              </a:rPr>
              <a:t>Ганко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неможливе</a:t>
            </a:r>
            <a:r>
              <a:rPr lang="ru-RU" sz="2000" dirty="0" smtClean="0">
                <a:solidFill>
                  <a:schemeClr val="bg1"/>
                </a:solidFill>
              </a:rPr>
              <a:t>. Переговори так і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закінчились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нічим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Фінська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делегація</a:t>
            </a:r>
            <a:r>
              <a:rPr lang="ru-RU" sz="2000" dirty="0" smtClean="0">
                <a:solidFill>
                  <a:schemeClr val="bg1"/>
                </a:solidFill>
              </a:rPr>
              <a:t> повернулась до </a:t>
            </a:r>
            <a:r>
              <a:rPr lang="ru-RU" sz="2000" dirty="0" err="1" smtClean="0">
                <a:solidFill>
                  <a:schemeClr val="bg1"/>
                </a:solidFill>
              </a:rPr>
              <a:t>Гельсінкі</a:t>
            </a:r>
            <a:r>
              <a:rPr lang="ru-RU" sz="2000" dirty="0" smtClean="0">
                <a:solidFill>
                  <a:schemeClr val="bg1"/>
                </a:solidFill>
              </a:rPr>
              <a:t> 13 листопада.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8864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Casus belli</a:t>
            </a:r>
            <a:r>
              <a:rPr lang="uk-UA" sz="2400" dirty="0" smtClean="0">
                <a:solidFill>
                  <a:schemeClr val="bg1"/>
                </a:solidFill>
              </a:rPr>
              <a:t>  - Привід для оголошення війни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00" y="636626"/>
            <a:ext cx="576064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Микита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Хрущов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своїх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спогадах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пише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нараді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Кремлі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Сталін</a:t>
            </a:r>
            <a:r>
              <a:rPr lang="ru-RU" sz="1600" dirty="0">
                <a:solidFill>
                  <a:schemeClr val="bg1"/>
                </a:solidFill>
              </a:rPr>
              <a:t> сказав: «давайте </a:t>
            </a:r>
            <a:r>
              <a:rPr lang="ru-RU" sz="1600" dirty="0" err="1">
                <a:solidFill>
                  <a:schemeClr val="bg1"/>
                </a:solidFill>
              </a:rPr>
              <a:t>почнемо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сьогодні</a:t>
            </a:r>
            <a:r>
              <a:rPr lang="ru-RU" sz="1600" dirty="0">
                <a:solidFill>
                  <a:schemeClr val="bg1"/>
                </a:solidFill>
              </a:rPr>
              <a:t>» — і того самого дня </a:t>
            </a:r>
            <a:r>
              <a:rPr lang="ru-RU" sz="1600" dirty="0" err="1">
                <a:solidFill>
                  <a:schemeClr val="bg1"/>
                </a:solidFill>
              </a:rPr>
              <a:t>привід</a:t>
            </a:r>
            <a:r>
              <a:rPr lang="ru-RU" sz="1600" dirty="0">
                <a:solidFill>
                  <a:schemeClr val="bg1"/>
                </a:solidFill>
              </a:rPr>
              <a:t> для </a:t>
            </a:r>
            <a:r>
              <a:rPr lang="ru-RU" sz="1600" dirty="0" err="1">
                <a:solidFill>
                  <a:schemeClr val="bg1"/>
                </a:solidFill>
              </a:rPr>
              <a:t>війни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знайшовся</a:t>
            </a:r>
            <a:r>
              <a:rPr lang="ru-RU" sz="1600" dirty="0">
                <a:solidFill>
                  <a:schemeClr val="bg1"/>
                </a:solidFill>
              </a:rPr>
              <a:t>, так званий «</a:t>
            </a:r>
            <a:r>
              <a:rPr lang="ru-RU" sz="1600" dirty="0" err="1">
                <a:solidFill>
                  <a:schemeClr val="bg1"/>
                </a:solidFill>
              </a:rPr>
              <a:t>Майнільский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інцидент</a:t>
            </a:r>
            <a:r>
              <a:rPr lang="ru-RU" sz="1600" dirty="0">
                <a:solidFill>
                  <a:schemeClr val="bg1"/>
                </a:solidFill>
              </a:rPr>
              <a:t>»: 26 листопада 1939 року </a:t>
            </a:r>
            <a:r>
              <a:rPr lang="ru-RU" sz="1600" dirty="0" err="1">
                <a:solidFill>
                  <a:schemeClr val="bg1"/>
                </a:solidFill>
              </a:rPr>
              <a:t>Радянський</a:t>
            </a:r>
            <a:r>
              <a:rPr lang="ru-RU" sz="1600" dirty="0">
                <a:solidFill>
                  <a:schemeClr val="bg1"/>
                </a:solidFill>
              </a:rPr>
              <a:t> уряд </a:t>
            </a:r>
            <a:r>
              <a:rPr lang="ru-RU" sz="1600" dirty="0" err="1">
                <a:solidFill>
                  <a:schemeClr val="bg1"/>
                </a:solidFill>
              </a:rPr>
              <a:t>звернувся</a:t>
            </a:r>
            <a:r>
              <a:rPr lang="ru-RU" sz="1600" dirty="0">
                <a:solidFill>
                  <a:schemeClr val="bg1"/>
                </a:solidFill>
              </a:rPr>
              <a:t> до уряду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офіційною</a:t>
            </a:r>
            <a:r>
              <a:rPr lang="ru-RU" sz="1600" dirty="0">
                <a:solidFill>
                  <a:schemeClr val="bg1"/>
                </a:solidFill>
              </a:rPr>
              <a:t> нотою, у </a:t>
            </a:r>
            <a:r>
              <a:rPr lang="ru-RU" sz="1600" dirty="0" err="1">
                <a:solidFill>
                  <a:schemeClr val="bg1"/>
                </a:solidFill>
              </a:rPr>
              <a:t>якій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повідомлялось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внаслідок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артилерійського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обстрілу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вчиненого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території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загинуло</a:t>
            </a:r>
            <a:r>
              <a:rPr lang="ru-RU" sz="1600" dirty="0">
                <a:solidFill>
                  <a:schemeClr val="bg1"/>
                </a:solidFill>
              </a:rPr>
              <a:t> четверо та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поранено </a:t>
            </a:r>
            <a:r>
              <a:rPr lang="ru-RU" sz="1600" dirty="0" err="1">
                <a:solidFill>
                  <a:schemeClr val="bg1"/>
                </a:solidFill>
              </a:rPr>
              <a:t>дев'ятеро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військовослужбовців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Фінські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прикордонники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справді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зафіксували</a:t>
            </a:r>
            <a:r>
              <a:rPr lang="ru-RU" sz="1600" dirty="0">
                <a:solidFill>
                  <a:schemeClr val="bg1"/>
                </a:solidFill>
              </a:rPr>
              <a:t> того дня з </a:t>
            </a:r>
            <a:r>
              <a:rPr lang="ru-RU" sz="1600" dirty="0" err="1">
                <a:solidFill>
                  <a:schemeClr val="bg1"/>
                </a:solidFill>
              </a:rPr>
              <a:t>кількох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точок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спостереження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численні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гарматні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постріли</a:t>
            </a:r>
            <a:r>
              <a:rPr lang="ru-RU" sz="1600" dirty="0">
                <a:solidFill>
                  <a:schemeClr val="bg1"/>
                </a:solidFill>
              </a:rPr>
              <a:t>, і як </a:t>
            </a:r>
            <a:r>
              <a:rPr lang="ru-RU" sz="1600" dirty="0" err="1">
                <a:solidFill>
                  <a:schemeClr val="bg1"/>
                </a:solidFill>
              </a:rPr>
              <a:t>належить</a:t>
            </a:r>
            <a:r>
              <a:rPr lang="ru-RU" sz="1600" dirty="0">
                <a:solidFill>
                  <a:schemeClr val="bg1"/>
                </a:solidFill>
              </a:rPr>
              <a:t> у такому </a:t>
            </a:r>
            <a:r>
              <a:rPr lang="ru-RU" sz="1600" dirty="0" err="1">
                <a:solidFill>
                  <a:schemeClr val="bg1"/>
                </a:solidFill>
              </a:rPr>
              <a:t>випадку</a:t>
            </a:r>
            <a:r>
              <a:rPr lang="ru-RU" sz="1600" dirty="0">
                <a:solidFill>
                  <a:schemeClr val="bg1"/>
                </a:solidFill>
              </a:rPr>
              <a:t>, факт </a:t>
            </a:r>
            <a:r>
              <a:rPr lang="ru-RU" sz="1600" dirty="0" err="1">
                <a:solidFill>
                  <a:schemeClr val="bg1"/>
                </a:solidFill>
              </a:rPr>
              <a:t>пострілів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напрямок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звідки</a:t>
            </a:r>
            <a:r>
              <a:rPr lang="ru-RU" sz="1600" dirty="0">
                <a:solidFill>
                  <a:schemeClr val="bg1"/>
                </a:solidFill>
              </a:rPr>
              <a:t> вони </a:t>
            </a:r>
            <a:r>
              <a:rPr lang="ru-RU" sz="1600" dirty="0" err="1">
                <a:solidFill>
                  <a:schemeClr val="bg1"/>
                </a:solidFill>
              </a:rPr>
              <a:t>лунали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занотовано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Зіставлення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нотаток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показувало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постріли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зроблено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радянської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території</a:t>
            </a:r>
            <a:r>
              <a:rPr lang="ru-RU" sz="1600" dirty="0">
                <a:solidFill>
                  <a:schemeClr val="bg1"/>
                </a:solidFill>
              </a:rPr>
              <a:t>. Уряд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запропонував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створити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міжурядову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слідчу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комісію</a:t>
            </a:r>
            <a:r>
              <a:rPr lang="ru-RU" sz="1600" dirty="0">
                <a:solidFill>
                  <a:schemeClr val="bg1"/>
                </a:solidFill>
              </a:rPr>
              <a:t>, яка б мала </a:t>
            </a:r>
            <a:r>
              <a:rPr lang="ru-RU" sz="1600" dirty="0" err="1">
                <a:solidFill>
                  <a:schemeClr val="bg1"/>
                </a:solidFill>
              </a:rPr>
              <a:t>розслідувати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інцидент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Радянська</a:t>
            </a:r>
            <a:r>
              <a:rPr lang="ru-RU" sz="1600" dirty="0">
                <a:solidFill>
                  <a:schemeClr val="bg1"/>
                </a:solidFill>
              </a:rPr>
              <a:t> сторона </a:t>
            </a:r>
            <a:r>
              <a:rPr lang="ru-RU" sz="1600" dirty="0" err="1">
                <a:solidFill>
                  <a:schemeClr val="bg1"/>
                </a:solidFill>
              </a:rPr>
              <a:t>відмовилася</a:t>
            </a:r>
            <a:r>
              <a:rPr lang="ru-RU" sz="1600" dirty="0">
                <a:solidFill>
                  <a:schemeClr val="bg1"/>
                </a:solidFill>
              </a:rPr>
              <a:t>, а </a:t>
            </a:r>
            <a:r>
              <a:rPr lang="ru-RU" sz="1600" dirty="0" err="1">
                <a:solidFill>
                  <a:schemeClr val="bg1"/>
                </a:solidFill>
              </a:rPr>
              <a:t>невдовзі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оголосила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більше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вважає</a:t>
            </a:r>
            <a:r>
              <a:rPr lang="ru-RU" sz="1600" dirty="0">
                <a:solidFill>
                  <a:schemeClr val="bg1"/>
                </a:solidFill>
              </a:rPr>
              <a:t> себе </a:t>
            </a:r>
            <a:r>
              <a:rPr lang="ru-RU" sz="1600" dirty="0" err="1">
                <a:solidFill>
                  <a:schemeClr val="bg1"/>
                </a:solidFill>
              </a:rPr>
              <a:t>зв'язаною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умовами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радянсько-фінської</a:t>
            </a:r>
            <a:r>
              <a:rPr lang="ru-RU" sz="1600" dirty="0">
                <a:solidFill>
                  <a:schemeClr val="bg1"/>
                </a:solidFill>
              </a:rPr>
              <a:t> угоди про </a:t>
            </a:r>
            <a:r>
              <a:rPr lang="ru-RU" sz="1600" dirty="0" err="1">
                <a:solidFill>
                  <a:schemeClr val="bg1"/>
                </a:solidFill>
              </a:rPr>
              <a:t>взаємний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ненапад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29 листопада 1939 року СРСР </a:t>
            </a:r>
            <a:r>
              <a:rPr lang="ru-RU" sz="1600" dirty="0" err="1">
                <a:solidFill>
                  <a:schemeClr val="bg1"/>
                </a:solidFill>
              </a:rPr>
              <a:t>розірвав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Фінляндією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дипломатичні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стосунки</a:t>
            </a:r>
            <a:r>
              <a:rPr lang="ru-RU" sz="1600" dirty="0">
                <a:solidFill>
                  <a:schemeClr val="bg1"/>
                </a:solidFill>
              </a:rPr>
              <a:t>, а 30-го о 8:00 за </a:t>
            </a:r>
            <a:r>
              <a:rPr lang="ru-RU" sz="1600" dirty="0" err="1">
                <a:solidFill>
                  <a:schemeClr val="bg1"/>
                </a:solidFill>
              </a:rPr>
              <a:t>московським</a:t>
            </a:r>
            <a:r>
              <a:rPr lang="ru-RU" sz="1600" dirty="0">
                <a:solidFill>
                  <a:schemeClr val="bg1"/>
                </a:solidFill>
              </a:rPr>
              <a:t> часом </a:t>
            </a:r>
            <a:r>
              <a:rPr lang="ru-RU" sz="1600" dirty="0" err="1">
                <a:solidFill>
                  <a:schemeClr val="bg1"/>
                </a:solidFill>
              </a:rPr>
              <a:t>радянські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війська</a:t>
            </a:r>
            <a:r>
              <a:rPr lang="ru-RU" sz="1600" dirty="0">
                <a:solidFill>
                  <a:schemeClr val="bg1"/>
                </a:solidFill>
              </a:rPr>
              <a:t> одержали наказ перейти </a:t>
            </a:r>
            <a:r>
              <a:rPr lang="ru-RU" sz="1600" dirty="0" err="1">
                <a:solidFill>
                  <a:schemeClr val="bg1"/>
                </a:solidFill>
              </a:rPr>
              <a:t>радянсько-фінський</a:t>
            </a:r>
            <a:r>
              <a:rPr lang="ru-RU" sz="1600" dirty="0">
                <a:solidFill>
                  <a:schemeClr val="bg1"/>
                </a:solidFill>
              </a:rPr>
              <a:t> кордон та </a:t>
            </a:r>
            <a:r>
              <a:rPr lang="ru-RU" sz="1600" dirty="0" err="1">
                <a:solidFill>
                  <a:schemeClr val="bg1"/>
                </a:solidFill>
              </a:rPr>
              <a:t>розпочати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бойові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дії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Офіційно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ніколи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оголошено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8452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92" y="260649"/>
            <a:ext cx="88066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Перший </a:t>
            </a:r>
            <a:r>
              <a:rPr lang="ru-RU" sz="2000" dirty="0" err="1">
                <a:solidFill>
                  <a:schemeClr val="bg1"/>
                </a:solidFill>
              </a:rPr>
              <a:t>період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війни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наступ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Червоної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Армії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Основного </a:t>
            </a:r>
            <a:r>
              <a:rPr lang="ru-RU" sz="1600" dirty="0">
                <a:solidFill>
                  <a:schemeClr val="bg1"/>
                </a:solidFill>
              </a:rPr>
              <a:t>удару </a:t>
            </a:r>
            <a:r>
              <a:rPr lang="ru-RU" sz="1600" dirty="0" err="1">
                <a:solidFill>
                  <a:schemeClr val="bg1"/>
                </a:solidFill>
              </a:rPr>
              <a:t>червона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армія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завдала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двох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напрямків</a:t>
            </a:r>
            <a:r>
              <a:rPr lang="ru-RU" sz="1600" dirty="0">
                <a:solidFill>
                  <a:schemeClr val="bg1"/>
                </a:solidFill>
              </a:rPr>
              <a:t> — 7-а </a:t>
            </a:r>
            <a:r>
              <a:rPr lang="ru-RU" sz="1600" dirty="0" err="1">
                <a:solidFill>
                  <a:schemeClr val="bg1"/>
                </a:solidFill>
              </a:rPr>
              <a:t>армія</a:t>
            </a:r>
            <a:r>
              <a:rPr lang="ru-RU" sz="1600" dirty="0">
                <a:solidFill>
                  <a:schemeClr val="bg1"/>
                </a:solidFill>
              </a:rPr>
              <a:t> мала </a:t>
            </a:r>
            <a:r>
              <a:rPr lang="ru-RU" sz="1600" dirty="0" err="1">
                <a:solidFill>
                  <a:schemeClr val="bg1"/>
                </a:solidFill>
              </a:rPr>
              <a:t>подолати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Карельський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перешийок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захопити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Віїпурі</a:t>
            </a:r>
            <a:r>
              <a:rPr lang="ru-RU" sz="1600" dirty="0">
                <a:solidFill>
                  <a:schemeClr val="bg1"/>
                </a:solidFill>
              </a:rPr>
              <a:t>, 9-а </a:t>
            </a:r>
            <a:r>
              <a:rPr lang="ru-RU" sz="1600" dirty="0" err="1">
                <a:solidFill>
                  <a:schemeClr val="bg1"/>
                </a:solidFill>
              </a:rPr>
              <a:t>армія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завдавала</a:t>
            </a:r>
            <a:r>
              <a:rPr lang="ru-RU" sz="1600" dirty="0">
                <a:solidFill>
                  <a:schemeClr val="bg1"/>
                </a:solidFill>
              </a:rPr>
              <a:t> удар на </a:t>
            </a:r>
            <a:r>
              <a:rPr lang="ru-RU" sz="1600" dirty="0" err="1">
                <a:solidFill>
                  <a:schemeClr val="bg1"/>
                </a:solidFill>
              </a:rPr>
              <a:t>Рованіємі</a:t>
            </a:r>
            <a:r>
              <a:rPr lang="ru-RU" sz="1600" dirty="0">
                <a:solidFill>
                  <a:schemeClr val="bg1"/>
                </a:solidFill>
              </a:rPr>
              <a:t> з метою </a:t>
            </a:r>
            <a:r>
              <a:rPr lang="ru-RU" sz="1600" dirty="0" err="1">
                <a:solidFill>
                  <a:schemeClr val="bg1"/>
                </a:solidFill>
              </a:rPr>
              <a:t>розділити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Фінляндію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дві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частини</a:t>
            </a:r>
            <a:r>
              <a:rPr lang="ru-RU" sz="1600" dirty="0">
                <a:solidFill>
                  <a:schemeClr val="bg1"/>
                </a:solidFill>
              </a:rPr>
              <a:t>. Добре </a:t>
            </a:r>
            <a:r>
              <a:rPr lang="ru-RU" sz="1600" dirty="0" err="1">
                <a:solidFill>
                  <a:schemeClr val="bg1"/>
                </a:solidFill>
              </a:rPr>
              <a:t>озброєна</a:t>
            </a:r>
            <a:r>
              <a:rPr lang="ru-RU" sz="1600" dirty="0">
                <a:solidFill>
                  <a:schemeClr val="bg1"/>
                </a:solidFill>
              </a:rPr>
              <a:t> 9 А </a:t>
            </a:r>
            <a:r>
              <a:rPr lang="ru-RU" sz="1600" dirty="0" err="1">
                <a:solidFill>
                  <a:schemeClr val="bg1"/>
                </a:solidFill>
              </a:rPr>
              <a:t>маючи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велику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танків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артилерії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стрімко</a:t>
            </a:r>
            <a:r>
              <a:rPr lang="ru-RU" sz="1600" dirty="0">
                <a:solidFill>
                  <a:schemeClr val="bg1"/>
                </a:solidFill>
              </a:rPr>
              <a:t> почала </a:t>
            </a:r>
            <a:r>
              <a:rPr lang="ru-RU" sz="1600" dirty="0" err="1">
                <a:solidFill>
                  <a:schemeClr val="bg1"/>
                </a:solidFill>
              </a:rPr>
              <a:t>просуватися</a:t>
            </a:r>
            <a:r>
              <a:rPr lang="ru-RU" sz="1600" dirty="0">
                <a:solidFill>
                  <a:schemeClr val="bg1"/>
                </a:solidFill>
              </a:rPr>
              <a:t> вперед, </a:t>
            </a:r>
            <a:r>
              <a:rPr lang="ru-RU" sz="1600" dirty="0" err="1">
                <a:solidFill>
                  <a:schemeClr val="bg1"/>
                </a:solidFill>
              </a:rPr>
              <a:t>фінські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відступали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маючи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достатньої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кількості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протитанкових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засобів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Втім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одразу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далася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взнаки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неузгодженість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артилерія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авіація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діяли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окремо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задач </a:t>
            </a:r>
            <a:r>
              <a:rPr lang="ru-RU" sz="1600" dirty="0" err="1">
                <a:solidFill>
                  <a:schemeClr val="bg1"/>
                </a:solidFill>
              </a:rPr>
              <a:t>піхоти</a:t>
            </a:r>
            <a:r>
              <a:rPr lang="ru-RU" sz="1600" dirty="0">
                <a:solidFill>
                  <a:schemeClr val="bg1"/>
                </a:solidFill>
              </a:rPr>
              <a:t>, танки </a:t>
            </a:r>
            <a:r>
              <a:rPr lang="ru-RU" sz="1600" dirty="0" err="1">
                <a:solidFill>
                  <a:schemeClr val="bg1"/>
                </a:solidFill>
              </a:rPr>
              <a:t>використовувалися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неефективно</a:t>
            </a:r>
            <a:r>
              <a:rPr lang="ru-RU" sz="1600" dirty="0">
                <a:solidFill>
                  <a:schemeClr val="bg1"/>
                </a:solidFill>
              </a:rPr>
              <a:t>. До того ж </a:t>
            </a:r>
            <a:r>
              <a:rPr lang="ru-RU" sz="1600" dirty="0" err="1">
                <a:solidFill>
                  <a:schemeClr val="bg1"/>
                </a:solidFill>
              </a:rPr>
              <a:t>фіни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приголомшені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евакуація</a:t>
            </a:r>
            <a:r>
              <a:rPr lang="ru-RU" sz="1600" dirty="0">
                <a:solidFill>
                  <a:schemeClr val="bg1"/>
                </a:solidFill>
              </a:rPr>
              <a:t> мирного </a:t>
            </a:r>
            <a:r>
              <a:rPr lang="ru-RU" sz="1600" dirty="0" err="1">
                <a:solidFill>
                  <a:schemeClr val="bg1"/>
                </a:solidFill>
              </a:rPr>
              <a:t>населення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небезпечних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районів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розпочалася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одразу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після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Майнільського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інциденту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війська</a:t>
            </a:r>
            <a:r>
              <a:rPr lang="ru-RU" sz="1600" dirty="0">
                <a:solidFill>
                  <a:schemeClr val="bg1"/>
                </a:solidFill>
              </a:rPr>
              <a:t> при </a:t>
            </a:r>
            <a:r>
              <a:rPr lang="ru-RU" sz="1600" dirty="0" err="1">
                <a:solidFill>
                  <a:schemeClr val="bg1"/>
                </a:solidFill>
              </a:rPr>
              <a:t>відступі</a:t>
            </a:r>
            <a:r>
              <a:rPr lang="ru-RU" sz="1600" dirty="0">
                <a:solidFill>
                  <a:schemeClr val="bg1"/>
                </a:solidFill>
              </a:rPr>
              <a:t> густо </a:t>
            </a:r>
            <a:r>
              <a:rPr lang="ru-RU" sz="1600" dirty="0" err="1">
                <a:solidFill>
                  <a:schemeClr val="bg1"/>
                </a:solidFill>
              </a:rPr>
              <a:t>мінували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територію</a:t>
            </a:r>
            <a:r>
              <a:rPr lang="ru-RU" sz="1600" dirty="0">
                <a:solidFill>
                  <a:schemeClr val="bg1"/>
                </a:solidFill>
              </a:rPr>
              <a:t>, почали </a:t>
            </a:r>
            <a:r>
              <a:rPr lang="ru-RU" sz="1600" dirty="0" err="1">
                <a:solidFill>
                  <a:schemeClr val="bg1"/>
                </a:solidFill>
              </a:rPr>
              <a:t>діяти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численні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лижні</a:t>
            </a:r>
            <a:r>
              <a:rPr lang="ru-RU" sz="1600" dirty="0">
                <a:solidFill>
                  <a:schemeClr val="bg1"/>
                </a:solidFill>
              </a:rPr>
              <a:t> загони — добре </a:t>
            </a:r>
            <a:r>
              <a:rPr lang="ru-RU" sz="1600" dirty="0" err="1">
                <a:solidFill>
                  <a:schemeClr val="bg1"/>
                </a:solidFill>
              </a:rPr>
              <a:t>обізнані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місцевістю</a:t>
            </a:r>
            <a:r>
              <a:rPr lang="ru-RU" sz="1600" dirty="0">
                <a:solidFill>
                  <a:schemeClr val="bg1"/>
                </a:solidFill>
              </a:rPr>
              <a:t> вояки </a:t>
            </a:r>
            <a:r>
              <a:rPr lang="ru-RU" sz="1600" dirty="0" err="1">
                <a:solidFill>
                  <a:schemeClr val="bg1"/>
                </a:solidFill>
              </a:rPr>
              <a:t>зненацька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атакували</a:t>
            </a:r>
            <a:r>
              <a:rPr lang="ru-RU" sz="1600" dirty="0">
                <a:solidFill>
                  <a:schemeClr val="bg1"/>
                </a:solidFill>
              </a:rPr>
              <a:t> колони </a:t>
            </a:r>
            <a:r>
              <a:rPr lang="ru-RU" sz="1600" dirty="0" err="1">
                <a:solidFill>
                  <a:schemeClr val="bg1"/>
                </a:solidFill>
              </a:rPr>
              <a:t>радянських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</a:t>
            </a:r>
            <a:r>
              <a:rPr lang="ru-RU" sz="1600" dirty="0">
                <a:solidFill>
                  <a:schemeClr val="bg1"/>
                </a:solidFill>
              </a:rPr>
              <a:t>, добре </a:t>
            </a:r>
            <a:r>
              <a:rPr lang="ru-RU" sz="1600" dirty="0" err="1">
                <a:solidFill>
                  <a:schemeClr val="bg1"/>
                </a:solidFill>
              </a:rPr>
              <a:t>замасковані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снайпери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завдавали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значних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втрат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червоній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армії</a:t>
            </a:r>
            <a:r>
              <a:rPr lang="ru-RU" sz="1600" dirty="0">
                <a:solidFill>
                  <a:schemeClr val="bg1"/>
                </a:solidFill>
              </a:rPr>
              <a:t>. На додачу, </a:t>
            </a:r>
            <a:r>
              <a:rPr lang="ru-RU" sz="1600" dirty="0" err="1">
                <a:solidFill>
                  <a:schemeClr val="bg1"/>
                </a:solidFill>
              </a:rPr>
              <a:t>зіпсувалась</a:t>
            </a:r>
            <a:r>
              <a:rPr lang="ru-RU" sz="1600" dirty="0">
                <a:solidFill>
                  <a:schemeClr val="bg1"/>
                </a:solidFill>
              </a:rPr>
              <a:t> погода — </a:t>
            </a:r>
            <a:r>
              <a:rPr lang="ru-RU" sz="1600" dirty="0" err="1">
                <a:solidFill>
                  <a:schemeClr val="bg1"/>
                </a:solidFill>
              </a:rPr>
              <a:t>червоноармійці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ще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літній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формі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радянське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рушничне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мастило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морозі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тверділо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акумулятори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вантажівок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виходили</a:t>
            </a:r>
            <a:r>
              <a:rPr lang="ru-RU" sz="1600" dirty="0">
                <a:solidFill>
                  <a:schemeClr val="bg1"/>
                </a:solidFill>
              </a:rPr>
              <a:t> з ладу. У </a:t>
            </a:r>
            <a:r>
              <a:rPr lang="ru-RU" sz="1600" dirty="0" err="1">
                <a:solidFill>
                  <a:schemeClr val="bg1"/>
                </a:solidFill>
              </a:rPr>
              <a:t>війну</a:t>
            </a:r>
            <a:r>
              <a:rPr lang="ru-RU" sz="1600" dirty="0">
                <a:solidFill>
                  <a:schemeClr val="bg1"/>
                </a:solidFill>
              </a:rPr>
              <a:t> вступило «</a:t>
            </a:r>
            <a:r>
              <a:rPr lang="ru-RU" sz="1600" dirty="0" err="1">
                <a:solidFill>
                  <a:schemeClr val="bg1"/>
                </a:solidFill>
              </a:rPr>
              <a:t>Державне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управління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спиртних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напоїв</a:t>
            </a:r>
            <a:r>
              <a:rPr lang="ru-RU" sz="1600" dirty="0">
                <a:solidFill>
                  <a:schemeClr val="bg1"/>
                </a:solidFill>
              </a:rPr>
              <a:t>» </a:t>
            </a:r>
            <a:r>
              <a:rPr lang="ru-RU" sz="1600" dirty="0" err="1">
                <a:solidFill>
                  <a:schemeClr val="bg1"/>
                </a:solidFill>
              </a:rPr>
              <a:t>Фінляндії</a:t>
            </a:r>
            <a:r>
              <a:rPr lang="ru-RU" sz="1600" dirty="0">
                <a:solidFill>
                  <a:schemeClr val="bg1"/>
                </a:solidFill>
              </a:rPr>
              <a:t>, яке </a:t>
            </a:r>
            <a:r>
              <a:rPr lang="ru-RU" sz="1600" dirty="0" err="1">
                <a:solidFill>
                  <a:schemeClr val="bg1"/>
                </a:solidFill>
              </a:rPr>
              <a:t>взялося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масового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виготовлення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пляшок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запалювальною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сумішшю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саме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фіни</a:t>
            </a:r>
            <a:r>
              <a:rPr lang="ru-RU" sz="1600" dirty="0">
                <a:solidFill>
                  <a:schemeClr val="bg1"/>
                </a:solidFill>
              </a:rPr>
              <a:t> назвали </a:t>
            </a:r>
            <a:r>
              <a:rPr lang="ru-RU" sz="1600" dirty="0" err="1">
                <a:solidFill>
                  <a:schemeClr val="bg1"/>
                </a:solidFill>
              </a:rPr>
              <a:t>цей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витвір</a:t>
            </a:r>
            <a:r>
              <a:rPr lang="ru-RU" sz="1600" dirty="0">
                <a:solidFill>
                  <a:schemeClr val="bg1"/>
                </a:solidFill>
              </a:rPr>
              <a:t> «коктейль Молотова».</a:t>
            </a:r>
          </a:p>
          <a:p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378"/>
            <a:ext cx="4114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764704"/>
            <a:ext cx="59046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 </a:t>
            </a:r>
            <a:r>
              <a:rPr lang="ru-RU" sz="2800" dirty="0" err="1" smtClean="0">
                <a:solidFill>
                  <a:schemeClr val="bg1"/>
                </a:solidFill>
              </a:rPr>
              <a:t>Віїпурі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Радянські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війська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значну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перевагу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повітряних</a:t>
            </a:r>
            <a:r>
              <a:rPr lang="ru-RU" sz="2000" dirty="0">
                <a:solidFill>
                  <a:schemeClr val="bg1"/>
                </a:solidFill>
              </a:rPr>
              <a:t> силах. </a:t>
            </a:r>
            <a:r>
              <a:rPr lang="ru-RU" sz="2000" dirty="0" err="1" smtClean="0">
                <a:solidFill>
                  <a:schemeClr val="bg1"/>
                </a:solidFill>
              </a:rPr>
              <a:t>Вже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30 листопада </a:t>
            </a:r>
            <a:r>
              <a:rPr lang="ru-RU" sz="2000" dirty="0" err="1">
                <a:solidFill>
                  <a:schemeClr val="bg1"/>
                </a:solidFill>
              </a:rPr>
              <a:t>відбулось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авіаційне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бомбардування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Гельсінкі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Віїпурі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фінських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бомбардувальниками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радянських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військових</a:t>
            </a:r>
            <a:r>
              <a:rPr lang="ru-RU" sz="2000" dirty="0">
                <a:solidFill>
                  <a:schemeClr val="bg1"/>
                </a:solidFill>
              </a:rPr>
              <a:t> баз у </a:t>
            </a:r>
            <a:r>
              <a:rPr lang="ru-RU" sz="2000" dirty="0" err="1">
                <a:solidFill>
                  <a:schemeClr val="bg1"/>
                </a:solidFill>
              </a:rPr>
              <a:t>Прибалтиці</a:t>
            </a:r>
            <a:r>
              <a:rPr lang="ru-RU" sz="2000" dirty="0">
                <a:solidFill>
                  <a:schemeClr val="bg1"/>
                </a:solidFill>
              </a:rPr>
              <a:t> та коло </a:t>
            </a:r>
            <a:r>
              <a:rPr lang="ru-RU" sz="2000" dirty="0" err="1">
                <a:solidFill>
                  <a:schemeClr val="bg1"/>
                </a:solidFill>
              </a:rPr>
              <a:t>Ленінграду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Чималі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жертви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населення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Фінляндії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внаслідок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бомбардувань</a:t>
            </a:r>
            <a:r>
              <a:rPr lang="ru-RU" sz="2000" dirty="0">
                <a:solidFill>
                  <a:schemeClr val="bg1"/>
                </a:solidFill>
              </a:rPr>
              <a:t> стали приводом для </a:t>
            </a:r>
            <a:r>
              <a:rPr lang="ru-RU" sz="2000" dirty="0" err="1">
                <a:solidFill>
                  <a:schemeClr val="bg1"/>
                </a:solidFill>
              </a:rPr>
              <a:t>виключення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Радянського</a:t>
            </a:r>
            <a:r>
              <a:rPr lang="ru-RU" sz="2000" dirty="0">
                <a:solidFill>
                  <a:schemeClr val="bg1"/>
                </a:solidFill>
              </a:rPr>
              <a:t> Союзу з </a:t>
            </a:r>
            <a:r>
              <a:rPr lang="ru-RU" sz="2000" dirty="0" err="1">
                <a:solidFill>
                  <a:schemeClr val="bg1"/>
                </a:solidFill>
              </a:rPr>
              <a:t>Ліги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Націй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Одночасно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радянська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преса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повідомляла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жертв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населення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Фінляндії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немає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2096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9</cp:revision>
  <dcterms:modified xsi:type="dcterms:W3CDTF">2013-09-04T17:19:40Z</dcterms:modified>
</cp:coreProperties>
</file>