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7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133D"/>
    <a:srgbClr val="53247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692" autoAdjust="0"/>
  </p:normalViewPr>
  <p:slideViewPr>
    <p:cSldViewPr>
      <p:cViewPr varScale="1">
        <p:scale>
          <a:sx n="85" d="100"/>
          <a:sy n="85" d="100"/>
        </p:scale>
        <p:origin x="-78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B0B38-0FC0-4765-9664-0BF3F974E0B3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E45C0-5B05-4AD3-867A-62D2DF9FD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E45C0-5B05-4AD3-867A-62D2DF9FD0B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1BB34A7-2034-4C65-B221-6FC4FD0555FC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05AA9EC-A2BC-46D8-8D59-2F5C86A4BB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34A7-2034-4C65-B221-6FC4FD0555FC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A9EC-A2BC-46D8-8D59-2F5C86A4B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34A7-2034-4C65-B221-6FC4FD0555FC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A9EC-A2BC-46D8-8D59-2F5C86A4BB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34A7-2034-4C65-B221-6FC4FD0555FC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A9EC-A2BC-46D8-8D59-2F5C86A4BB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1BB34A7-2034-4C65-B221-6FC4FD0555FC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05AA9EC-A2BC-46D8-8D59-2F5C86A4BB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34A7-2034-4C65-B221-6FC4FD0555FC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A9EC-A2BC-46D8-8D59-2F5C86A4BB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34A7-2034-4C65-B221-6FC4FD0555FC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A9EC-A2BC-46D8-8D59-2F5C86A4BB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34A7-2034-4C65-B221-6FC4FD0555FC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A9EC-A2BC-46D8-8D59-2F5C86A4BB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34A7-2034-4C65-B221-6FC4FD0555FC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A9EC-A2BC-46D8-8D59-2F5C86A4BB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34A7-2034-4C65-B221-6FC4FD0555FC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A9EC-A2BC-46D8-8D59-2F5C86A4BB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34A7-2034-4C65-B221-6FC4FD0555FC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A9EC-A2BC-46D8-8D59-2F5C86A4BB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BB34A7-2034-4C65-B221-6FC4FD0555FC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05AA9EC-A2BC-46D8-8D59-2F5C86A4BB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7.jpeg"/><Relationship Id="rId7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anada-isci-alim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0166" y="0"/>
            <a:ext cx="3214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Історія</a:t>
            </a:r>
            <a:br>
              <a:rPr lang="uk-UA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0"/>
            <a:ext cx="34050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Канади</a:t>
            </a:r>
            <a:endParaRPr lang="ru-RU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2500298" y="857232"/>
            <a:ext cx="418332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1945-2013 </a:t>
            </a:r>
            <a:r>
              <a:rPr lang="uk-UA" sz="5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r>
              <a:rPr lang="uk-UA" sz="5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.р</a:t>
            </a:r>
            <a:r>
              <a:rPr lang="uk-UA" sz="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5000" dirty="0"/>
          </a:p>
        </p:txBody>
      </p:sp>
      <p:sp>
        <p:nvSpPr>
          <p:cNvPr id="9" name="TextBox 8"/>
          <p:cNvSpPr txBox="1"/>
          <p:nvPr/>
        </p:nvSpPr>
        <p:spPr>
          <a:xfrm>
            <a:off x="5715008" y="6143644"/>
            <a:ext cx="3349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532476"/>
                </a:solidFill>
              </a:rPr>
              <a:t>Підготувала учениця 11-В класу</a:t>
            </a:r>
            <a:br>
              <a:rPr lang="uk-UA" dirty="0" smtClean="0">
                <a:solidFill>
                  <a:srgbClr val="532476"/>
                </a:solidFill>
              </a:rPr>
            </a:br>
            <a:r>
              <a:rPr lang="uk-UA" dirty="0" smtClean="0">
                <a:solidFill>
                  <a:srgbClr val="532476"/>
                </a:solidFill>
              </a:rPr>
              <a:t>	          Кузьменко Ірина</a:t>
            </a:r>
            <a:endParaRPr lang="ru-RU" dirty="0">
              <a:solidFill>
                <a:srgbClr val="53247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2" y="642918"/>
            <a:ext cx="664373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•</a:t>
            </a:r>
            <a:r>
              <a:rPr lang="ru-RU" sz="1600" b="1" dirty="0" err="1" smtClean="0"/>
              <a:t>лютий</a:t>
            </a:r>
            <a:r>
              <a:rPr lang="ru-RU" sz="1600" b="1" dirty="0"/>
              <a:t> </a:t>
            </a:r>
            <a:r>
              <a:rPr lang="ru-RU" sz="1600" b="1" dirty="0" smtClean="0"/>
              <a:t>1993 р</a:t>
            </a:r>
            <a:r>
              <a:rPr lang="ru-RU" sz="1600" dirty="0" smtClean="0"/>
              <a:t>.- </a:t>
            </a:r>
            <a:r>
              <a:rPr lang="ru-RU" sz="1500" dirty="0" err="1" smtClean="0"/>
              <a:t>популярність</a:t>
            </a:r>
            <a:r>
              <a:rPr lang="ru-RU" sz="1500" dirty="0" smtClean="0"/>
              <a:t> </a:t>
            </a:r>
            <a:r>
              <a:rPr lang="ru-RU" sz="1500" dirty="0" err="1" smtClean="0"/>
              <a:t>Малруні</a:t>
            </a:r>
            <a:r>
              <a:rPr lang="ru-RU" sz="1500" dirty="0" smtClean="0"/>
              <a:t>, </a:t>
            </a:r>
            <a:r>
              <a:rPr lang="ru-RU" sz="1500" dirty="0" err="1" smtClean="0"/>
              <a:t>опустилася</a:t>
            </a:r>
            <a:r>
              <a:rPr lang="ru-RU" sz="1500" dirty="0" smtClean="0"/>
              <a:t> </a:t>
            </a:r>
            <a:r>
              <a:rPr lang="ru-RU" sz="1500" dirty="0"/>
              <a:t>на </a:t>
            </a:r>
            <a:r>
              <a:rPr lang="ru-RU" sz="1500" dirty="0" err="1" smtClean="0"/>
              <a:t>самий</a:t>
            </a:r>
            <a:r>
              <a:rPr lang="ru-RU" sz="1500" dirty="0" smtClean="0"/>
              <a:t> </a:t>
            </a:r>
            <a:r>
              <a:rPr lang="ru-RU" sz="1500" dirty="0" err="1" smtClean="0"/>
              <a:t>низький</a:t>
            </a:r>
            <a:r>
              <a:rPr lang="ru-RU" sz="1500" dirty="0" smtClean="0"/>
              <a:t> </a:t>
            </a:r>
            <a:r>
              <a:rPr lang="ru-RU" sz="1500" dirty="0" err="1" smtClean="0"/>
              <a:t>рівень</a:t>
            </a:r>
            <a:r>
              <a:rPr lang="ru-RU" sz="1500" dirty="0" smtClean="0"/>
              <a:t> </a:t>
            </a:r>
            <a:r>
              <a:rPr lang="ru-RU" sz="1500" dirty="0"/>
              <a:t>за </a:t>
            </a:r>
            <a:r>
              <a:rPr lang="ru-RU" sz="1500" dirty="0" smtClean="0"/>
              <a:t>весь час. </a:t>
            </a:r>
            <a:r>
              <a:rPr lang="ru-RU" sz="1500" dirty="0" err="1" smtClean="0"/>
              <a:t>Малруні</a:t>
            </a:r>
            <a:r>
              <a:rPr lang="ru-RU" sz="1500" dirty="0" smtClean="0"/>
              <a:t> </a:t>
            </a:r>
            <a:r>
              <a:rPr lang="ru-RU" sz="1500" dirty="0" err="1" smtClean="0"/>
              <a:t>пішов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поста прем</a:t>
            </a:r>
            <a:r>
              <a:rPr lang="en-US" sz="1500" dirty="0" smtClean="0"/>
              <a:t>’</a:t>
            </a:r>
            <a:r>
              <a:rPr lang="ru-RU" sz="1500" dirty="0" err="1" smtClean="0"/>
              <a:t>єр-міністра</a:t>
            </a:r>
            <a:r>
              <a:rPr lang="ru-RU" sz="1500" dirty="0" smtClean="0"/>
              <a:t> та </a:t>
            </a:r>
            <a:r>
              <a:rPr lang="ru-RU" sz="1500" dirty="0" err="1" smtClean="0"/>
              <a:t>зняв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себе </a:t>
            </a:r>
            <a:r>
              <a:rPr lang="ru-RU" sz="1500" dirty="0" err="1" smtClean="0"/>
              <a:t>повноваження</a:t>
            </a:r>
            <a:r>
              <a:rPr lang="ru-RU" sz="1500" dirty="0" smtClean="0"/>
              <a:t> </a:t>
            </a:r>
            <a:r>
              <a:rPr lang="ru-RU" sz="1500" dirty="0" err="1" smtClean="0"/>
              <a:t>лідера</a:t>
            </a:r>
            <a:r>
              <a:rPr lang="ru-RU" sz="1500" dirty="0" smtClean="0"/>
              <a:t> </a:t>
            </a:r>
            <a:r>
              <a:rPr lang="ru-RU" sz="1500" dirty="0" err="1" smtClean="0"/>
              <a:t>Консервативної</a:t>
            </a:r>
            <a:r>
              <a:rPr lang="ru-RU" sz="1500" dirty="0" smtClean="0"/>
              <a:t> </a:t>
            </a:r>
            <a:r>
              <a:rPr lang="ru-RU" sz="1500" dirty="0" err="1" smtClean="0"/>
              <a:t>партії</a:t>
            </a:r>
            <a:endParaRPr lang="ru-RU" sz="1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0"/>
            <a:ext cx="4544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1990—2000 роки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1500174"/>
            <a:ext cx="6500826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•</a:t>
            </a:r>
            <a:r>
              <a:rPr lang="ru-RU" sz="1600" b="1" dirty="0" err="1" smtClean="0"/>
              <a:t>червень</a:t>
            </a:r>
            <a:r>
              <a:rPr lang="ru-RU" sz="1600" b="1" dirty="0" smtClean="0"/>
              <a:t> 1993р</a:t>
            </a:r>
            <a:r>
              <a:rPr lang="ru-RU" sz="1500" dirty="0" smtClean="0"/>
              <a:t>.- </a:t>
            </a:r>
            <a:r>
              <a:rPr lang="ru-RU" sz="1500" dirty="0" err="1" smtClean="0"/>
              <a:t>новим</a:t>
            </a:r>
            <a:r>
              <a:rPr lang="ru-RU" sz="1500" dirty="0" smtClean="0"/>
              <a:t> </a:t>
            </a:r>
            <a:r>
              <a:rPr lang="ru-RU" sz="1500" dirty="0" err="1" smtClean="0"/>
              <a:t>лідером</a:t>
            </a:r>
            <a:r>
              <a:rPr lang="ru-RU" sz="1500" dirty="0" smtClean="0"/>
              <a:t> </a:t>
            </a:r>
            <a:r>
              <a:rPr lang="ru-RU" sz="1500" dirty="0" err="1" smtClean="0"/>
              <a:t>консерваторів</a:t>
            </a:r>
            <a:r>
              <a:rPr lang="ru-RU" sz="1500" dirty="0" smtClean="0"/>
              <a:t> </a:t>
            </a:r>
            <a:r>
              <a:rPr lang="ru-RU" sz="1500" dirty="0" err="1" smtClean="0"/>
              <a:t>була</a:t>
            </a:r>
            <a:r>
              <a:rPr lang="ru-RU" sz="1500" dirty="0" smtClean="0"/>
              <a:t> </a:t>
            </a:r>
            <a:r>
              <a:rPr lang="ru-RU" sz="1500" dirty="0" err="1" smtClean="0"/>
              <a:t>вибрана</a:t>
            </a:r>
            <a:r>
              <a:rPr lang="ru-RU" sz="1500" dirty="0" smtClean="0"/>
              <a:t> </a:t>
            </a:r>
            <a:r>
              <a:rPr lang="ru-RU" sz="1500" dirty="0" err="1" smtClean="0"/>
              <a:t>Кім</a:t>
            </a:r>
            <a:r>
              <a:rPr lang="ru-RU" sz="1500" dirty="0" smtClean="0"/>
              <a:t> </a:t>
            </a:r>
            <a:r>
              <a:rPr lang="ru-RU" sz="1500" dirty="0" err="1"/>
              <a:t>Кемпбелл</a:t>
            </a:r>
            <a:r>
              <a:rPr lang="ru-RU" sz="1500" dirty="0"/>
              <a:t>, </a:t>
            </a:r>
            <a:r>
              <a:rPr lang="ru-RU" sz="1500" dirty="0" err="1" smtClean="0"/>
              <a:t>міністр</a:t>
            </a:r>
            <a:r>
              <a:rPr lang="ru-RU" sz="1500" dirty="0" smtClean="0"/>
              <a:t> оборони </a:t>
            </a:r>
            <a:r>
              <a:rPr lang="ru-RU" sz="1500" dirty="0" err="1" smtClean="0"/>
              <a:t>Малруні</a:t>
            </a:r>
            <a:r>
              <a:rPr lang="ru-RU" sz="1500" dirty="0" smtClean="0"/>
              <a:t>.</a:t>
            </a:r>
            <a:endParaRPr lang="ru-RU" sz="15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2071678"/>
            <a:ext cx="628651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•</a:t>
            </a:r>
            <a:r>
              <a:rPr lang="ru-RU" sz="1600" b="1" dirty="0" smtClean="0"/>
              <a:t>5 </a:t>
            </a:r>
            <a:r>
              <a:rPr lang="ru-RU" sz="1600" b="1" dirty="0" err="1" smtClean="0"/>
              <a:t>червня</a:t>
            </a:r>
            <a:r>
              <a:rPr lang="ru-RU" sz="1600" b="1" dirty="0" smtClean="0"/>
              <a:t> 1993р</a:t>
            </a:r>
            <a:r>
              <a:rPr lang="ru-RU" sz="1600" dirty="0" smtClean="0"/>
              <a:t>.- </a:t>
            </a:r>
            <a:r>
              <a:rPr lang="ru-RU" sz="1600" dirty="0" err="1" smtClean="0"/>
              <a:t>Кемпбелл</a:t>
            </a:r>
            <a:r>
              <a:rPr lang="ru-RU" sz="1500" dirty="0" smtClean="0"/>
              <a:t> </a:t>
            </a:r>
            <a:r>
              <a:rPr lang="ru-RU" sz="1500" dirty="0"/>
              <a:t>стала </a:t>
            </a:r>
            <a:r>
              <a:rPr lang="ru-RU" sz="1500" dirty="0" err="1" smtClean="0"/>
              <a:t>приємником</a:t>
            </a:r>
            <a:r>
              <a:rPr lang="ru-RU" sz="1500" dirty="0" smtClean="0"/>
              <a:t> </a:t>
            </a:r>
            <a:r>
              <a:rPr lang="ru-RU" sz="1500" dirty="0" err="1" smtClean="0"/>
              <a:t>Малруні</a:t>
            </a:r>
            <a:r>
              <a:rPr lang="ru-RU" sz="1500" dirty="0" smtClean="0"/>
              <a:t> </a:t>
            </a:r>
            <a:r>
              <a:rPr lang="ru-RU" sz="1500" dirty="0"/>
              <a:t>на </a:t>
            </a:r>
            <a:r>
              <a:rPr lang="ru-RU" sz="1500" dirty="0" smtClean="0"/>
              <a:t>посаду прем</a:t>
            </a:r>
            <a:r>
              <a:rPr lang="en-US" sz="1500" dirty="0" smtClean="0"/>
              <a:t>’</a:t>
            </a:r>
            <a:r>
              <a:rPr lang="ru-RU" sz="1500" dirty="0" err="1" smtClean="0"/>
              <a:t>єр-міністра</a:t>
            </a:r>
            <a:endParaRPr lang="ru-RU" sz="15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3000372"/>
            <a:ext cx="914400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•</a:t>
            </a:r>
            <a:r>
              <a:rPr lang="ru-RU" sz="1600" b="1" dirty="0" smtClean="0"/>
              <a:t> 25 </a:t>
            </a:r>
            <a:r>
              <a:rPr lang="ru-RU" sz="1600" b="1" dirty="0" err="1" smtClean="0"/>
              <a:t>жовтня</a:t>
            </a:r>
            <a:r>
              <a:rPr lang="ru-RU" sz="1600" b="1" dirty="0" smtClean="0"/>
              <a:t> 1993</a:t>
            </a:r>
            <a:r>
              <a:rPr lang="ru-RU" sz="1600" dirty="0" smtClean="0"/>
              <a:t>.- </a:t>
            </a:r>
            <a:r>
              <a:rPr lang="ru-RU" sz="1500" dirty="0" err="1" smtClean="0"/>
              <a:t>Ліберали</a:t>
            </a:r>
            <a:r>
              <a:rPr lang="ru-RU" sz="1500" dirty="0" smtClean="0"/>
              <a:t> </a:t>
            </a:r>
            <a:r>
              <a:rPr lang="ru-RU" sz="1500" dirty="0" err="1" smtClean="0"/>
              <a:t>отримали</a:t>
            </a:r>
            <a:r>
              <a:rPr lang="ru-RU" sz="1500" dirty="0" smtClean="0"/>
              <a:t> </a:t>
            </a:r>
            <a:r>
              <a:rPr lang="ru-RU" sz="1500" dirty="0" err="1" smtClean="0"/>
              <a:t>переконану</a:t>
            </a:r>
            <a:r>
              <a:rPr lang="ru-RU" sz="1500" dirty="0" smtClean="0"/>
              <a:t> перемогу на </a:t>
            </a:r>
            <a:r>
              <a:rPr lang="ru-RU" sz="1500" dirty="0" err="1" smtClean="0"/>
              <a:t>чолі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Жаном </a:t>
            </a:r>
            <a:r>
              <a:rPr lang="ru-RU" sz="1500" dirty="0" err="1" smtClean="0"/>
              <a:t>Кретьєном</a:t>
            </a:r>
            <a:r>
              <a:rPr lang="ru-RU" sz="1500" dirty="0" smtClean="0"/>
              <a:t>, </a:t>
            </a:r>
            <a:r>
              <a:rPr lang="ru-RU" sz="1500" dirty="0" err="1" smtClean="0"/>
              <a:t>зайнявши</a:t>
            </a:r>
            <a:r>
              <a:rPr lang="ru-RU" sz="1500" dirty="0" smtClean="0"/>
              <a:t> 178 </a:t>
            </a:r>
            <a:r>
              <a:rPr lang="ru-RU" sz="1500" dirty="0" err="1" smtClean="0"/>
              <a:t>місць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295</a:t>
            </a:r>
            <a:endParaRPr lang="ru-RU" sz="15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2571744"/>
            <a:ext cx="6500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•</a:t>
            </a:r>
            <a:r>
              <a:rPr lang="ru-RU" sz="1600" dirty="0" err="1" smtClean="0"/>
              <a:t>Ке</a:t>
            </a:r>
            <a:r>
              <a:rPr lang="ru-RU" sz="1500" dirty="0" err="1" smtClean="0"/>
              <a:t>мпбелл</a:t>
            </a:r>
            <a:r>
              <a:rPr lang="ru-RU" sz="1500" dirty="0" smtClean="0"/>
              <a:t> назначила </a:t>
            </a:r>
            <a:r>
              <a:rPr lang="ru-RU" sz="1500" dirty="0" err="1" smtClean="0"/>
              <a:t>вибори</a:t>
            </a:r>
            <a:r>
              <a:rPr lang="ru-RU" sz="1500" dirty="0" smtClean="0"/>
              <a:t> </a:t>
            </a:r>
            <a:r>
              <a:rPr lang="ru-RU" sz="1500" dirty="0"/>
              <a:t>на </a:t>
            </a:r>
            <a:r>
              <a:rPr lang="ru-RU" sz="1600" b="1" dirty="0"/>
              <a:t>25 </a:t>
            </a:r>
            <a:r>
              <a:rPr lang="ru-RU" sz="1600" b="1" dirty="0" err="1" smtClean="0"/>
              <a:t>жовтня</a:t>
            </a:r>
            <a:r>
              <a:rPr lang="ru-RU" sz="1600" b="1" dirty="0" smtClean="0"/>
              <a:t> 1993</a:t>
            </a:r>
            <a:endParaRPr lang="ru-RU" sz="15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571876"/>
            <a:ext cx="671514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•</a:t>
            </a:r>
            <a:r>
              <a:rPr lang="ru-RU" sz="1600" b="1" dirty="0" smtClean="0"/>
              <a:t> 25 </a:t>
            </a:r>
            <a:r>
              <a:rPr lang="ru-RU" sz="1600" b="1" dirty="0" err="1" smtClean="0"/>
              <a:t>жовтня</a:t>
            </a:r>
            <a:r>
              <a:rPr lang="ru-RU" sz="1600" b="1" dirty="0" smtClean="0"/>
              <a:t> 1993</a:t>
            </a:r>
            <a:r>
              <a:rPr lang="ru-RU" sz="1600" dirty="0" smtClean="0"/>
              <a:t>.- </a:t>
            </a:r>
            <a:r>
              <a:rPr lang="ru-RU" sz="1500" dirty="0" err="1" smtClean="0"/>
              <a:t>Ліберали</a:t>
            </a:r>
            <a:r>
              <a:rPr lang="ru-RU" sz="1500" dirty="0" smtClean="0"/>
              <a:t> </a:t>
            </a:r>
            <a:r>
              <a:rPr lang="ru-RU" sz="1500" dirty="0" err="1" smtClean="0"/>
              <a:t>отримали</a:t>
            </a:r>
            <a:r>
              <a:rPr lang="ru-RU" sz="1500" dirty="0" smtClean="0"/>
              <a:t> </a:t>
            </a:r>
            <a:r>
              <a:rPr lang="ru-RU" sz="1500" dirty="0" err="1" smtClean="0"/>
              <a:t>переконану</a:t>
            </a:r>
            <a:r>
              <a:rPr lang="ru-RU" sz="1500" dirty="0" smtClean="0"/>
              <a:t> перемогу на </a:t>
            </a:r>
            <a:r>
              <a:rPr lang="ru-RU" sz="1500" dirty="0" err="1" smtClean="0"/>
              <a:t>чолі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Жаном </a:t>
            </a:r>
            <a:r>
              <a:rPr lang="ru-RU" sz="1500" dirty="0" err="1" smtClean="0"/>
              <a:t>Кретьєном</a:t>
            </a:r>
            <a:r>
              <a:rPr lang="ru-RU" sz="1500" dirty="0" smtClean="0"/>
              <a:t>, </a:t>
            </a:r>
            <a:r>
              <a:rPr lang="ru-RU" sz="1500" dirty="0" err="1" smtClean="0"/>
              <a:t>зайнявши</a:t>
            </a:r>
            <a:r>
              <a:rPr lang="ru-RU" sz="1500" dirty="0" smtClean="0"/>
              <a:t> 178 </a:t>
            </a:r>
            <a:r>
              <a:rPr lang="ru-RU" sz="1500" dirty="0" err="1" smtClean="0"/>
              <a:t>місць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295</a:t>
            </a:r>
            <a:endParaRPr lang="ru-RU" sz="15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4071942"/>
            <a:ext cx="72152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/>
              <a:t>•</a:t>
            </a:r>
            <a:r>
              <a:rPr lang="ru-RU" sz="1600" b="1" dirty="0" smtClean="0"/>
              <a:t>4 листопада 1993р</a:t>
            </a:r>
            <a:r>
              <a:rPr lang="ru-RU" sz="1500" dirty="0" smtClean="0"/>
              <a:t>.- </a:t>
            </a:r>
            <a:r>
              <a:rPr lang="ru-RU" sz="1500" dirty="0"/>
              <a:t>Жан </a:t>
            </a:r>
            <a:r>
              <a:rPr lang="ru-RU" sz="1500" dirty="0" err="1" smtClean="0"/>
              <a:t>Кретьєн</a:t>
            </a:r>
            <a:r>
              <a:rPr lang="ru-RU" sz="1500" dirty="0" smtClean="0"/>
              <a:t> став прем</a:t>
            </a:r>
            <a:r>
              <a:rPr lang="en-US" sz="1500" dirty="0" smtClean="0"/>
              <a:t>’</a:t>
            </a:r>
            <a:r>
              <a:rPr lang="ru-RU" sz="1500" dirty="0" err="1" smtClean="0"/>
              <a:t>єр-міністром</a:t>
            </a:r>
            <a:r>
              <a:rPr lang="ru-RU" sz="1500" dirty="0" smtClean="0"/>
              <a:t> </a:t>
            </a:r>
            <a:r>
              <a:rPr lang="ru-RU" sz="1500" dirty="0" err="1" smtClean="0"/>
              <a:t>країни</a:t>
            </a:r>
            <a:endParaRPr lang="ru-RU" sz="15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4357694"/>
            <a:ext cx="657226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•1996 р.- </a:t>
            </a:r>
            <a:r>
              <a:rPr lang="ru-RU" sz="1500" dirty="0" err="1" smtClean="0"/>
              <a:t>лідер</a:t>
            </a:r>
            <a:r>
              <a:rPr lang="ru-RU" sz="1500" dirty="0" smtClean="0"/>
              <a:t> </a:t>
            </a:r>
            <a:r>
              <a:rPr lang="ru-RU" sz="1500" dirty="0" err="1" smtClean="0"/>
              <a:t>Квебекського</a:t>
            </a:r>
            <a:r>
              <a:rPr lang="ru-RU" sz="1500" dirty="0" smtClean="0"/>
              <a:t> блоку </a:t>
            </a:r>
            <a:r>
              <a:rPr lang="ru-RU" sz="1500" dirty="0" err="1" smtClean="0"/>
              <a:t>Люсьєн</a:t>
            </a:r>
            <a:r>
              <a:rPr lang="ru-RU" sz="1500" dirty="0" smtClean="0"/>
              <a:t> </a:t>
            </a:r>
            <a:r>
              <a:rPr lang="ru-RU" sz="1500" dirty="0" err="1" smtClean="0"/>
              <a:t>Бушар</a:t>
            </a:r>
            <a:r>
              <a:rPr lang="ru-RU" sz="1500" dirty="0" smtClean="0"/>
              <a:t> и </a:t>
            </a:r>
            <a:r>
              <a:rPr lang="ru-RU" sz="1500" dirty="0" err="1" smtClean="0"/>
              <a:t>зайняв</a:t>
            </a:r>
            <a:r>
              <a:rPr lang="ru-RU" sz="1500" dirty="0" smtClean="0"/>
              <a:t> </a:t>
            </a:r>
            <a:r>
              <a:rPr lang="ru-RU" sz="1500" dirty="0" err="1" smtClean="0"/>
              <a:t>місце</a:t>
            </a:r>
            <a:r>
              <a:rPr lang="ru-RU" sz="1500" dirty="0" smtClean="0"/>
              <a:t> прем</a:t>
            </a:r>
            <a:r>
              <a:rPr lang="en-US" sz="1500" dirty="0" smtClean="0"/>
              <a:t>’</a:t>
            </a:r>
            <a:r>
              <a:rPr lang="uk-UA" sz="1500" dirty="0" smtClean="0"/>
              <a:t>є</a:t>
            </a:r>
            <a:r>
              <a:rPr lang="ru-RU" sz="1500" dirty="0" err="1" smtClean="0"/>
              <a:t>р-міністра</a:t>
            </a:r>
            <a:r>
              <a:rPr lang="ru-RU" sz="1500" dirty="0" smtClean="0"/>
              <a:t> Квебека</a:t>
            </a:r>
            <a:br>
              <a:rPr lang="ru-RU" sz="1500" dirty="0" smtClean="0"/>
            </a:br>
            <a:r>
              <a:rPr lang="ru-RU" sz="1500" dirty="0" smtClean="0"/>
              <a:t>•</a:t>
            </a:r>
            <a:r>
              <a:rPr lang="ru-RU" sz="1600" b="1" dirty="0" smtClean="0"/>
              <a:t>1998 р</a:t>
            </a:r>
            <a:r>
              <a:rPr lang="ru-RU" sz="1500" dirty="0" smtClean="0"/>
              <a:t>.- Жан Шаре став </a:t>
            </a:r>
            <a:r>
              <a:rPr lang="ru-RU" sz="1500" dirty="0" err="1" smtClean="0"/>
              <a:t>лідером</a:t>
            </a:r>
            <a:r>
              <a:rPr lang="ru-RU" sz="1500" dirty="0" smtClean="0"/>
              <a:t> </a:t>
            </a:r>
            <a:r>
              <a:rPr lang="ru-RU" sz="1500" dirty="0" err="1" smtClean="0"/>
              <a:t>Ліберальної</a:t>
            </a:r>
            <a:r>
              <a:rPr lang="ru-RU" sz="1500" dirty="0" smtClean="0"/>
              <a:t> </a:t>
            </a:r>
            <a:r>
              <a:rPr lang="ru-RU" sz="1500" dirty="0" err="1" smtClean="0"/>
              <a:t>партії</a:t>
            </a:r>
            <a:r>
              <a:rPr lang="ru-RU" sz="1500" dirty="0" smtClean="0"/>
              <a:t> </a:t>
            </a:r>
            <a:r>
              <a:rPr lang="ru-RU" sz="1500" dirty="0" err="1" smtClean="0"/>
              <a:t>цієї</a:t>
            </a:r>
            <a:r>
              <a:rPr lang="ru-RU" sz="1500" dirty="0" smtClean="0"/>
              <a:t> </a:t>
            </a:r>
            <a:r>
              <a:rPr lang="ru-RU" sz="1500" dirty="0" err="1" smtClean="0"/>
              <a:t>провінції</a:t>
            </a:r>
            <a:r>
              <a:rPr lang="ru-RU" sz="1500" dirty="0" smtClean="0"/>
              <a:t>, </a:t>
            </a:r>
            <a:br>
              <a:rPr lang="ru-RU" sz="1500" dirty="0" smtClean="0"/>
            </a:br>
            <a:r>
              <a:rPr lang="ru-RU" sz="1500" dirty="0" err="1" smtClean="0"/>
              <a:t>Відкрилась</a:t>
            </a:r>
            <a:r>
              <a:rPr lang="ru-RU" sz="1500" dirty="0" smtClean="0"/>
              <a:t> </a:t>
            </a:r>
            <a:r>
              <a:rPr lang="ru-RU" sz="1500" dirty="0" err="1" smtClean="0"/>
              <a:t>можливість</a:t>
            </a:r>
            <a:r>
              <a:rPr lang="ru-RU" sz="1500" dirty="0" smtClean="0"/>
              <a:t> для </a:t>
            </a:r>
            <a:r>
              <a:rPr lang="ru-RU" sz="1500" dirty="0" err="1" smtClean="0"/>
              <a:t>продовження</a:t>
            </a:r>
            <a:r>
              <a:rPr lang="ru-RU" sz="1500" dirty="0" smtClean="0"/>
              <a:t> </a:t>
            </a:r>
            <a:r>
              <a:rPr lang="ru-RU" sz="1500" dirty="0" err="1" smtClean="0"/>
              <a:t>дебатів</a:t>
            </a:r>
            <a:r>
              <a:rPr lang="ru-RU" sz="1500" dirty="0" smtClean="0"/>
              <a:t> про </a:t>
            </a:r>
            <a:r>
              <a:rPr lang="ru-RU" sz="1500" dirty="0" err="1" smtClean="0"/>
              <a:t>майбутні</a:t>
            </a:r>
            <a:r>
              <a:rPr lang="ru-RU" sz="1500" dirty="0" smtClean="0"/>
              <a:t> </a:t>
            </a:r>
            <a:r>
              <a:rPr lang="ru-RU" sz="1500" dirty="0" err="1" smtClean="0"/>
              <a:t>відносини</a:t>
            </a:r>
            <a:r>
              <a:rPr lang="ru-RU" sz="1500" dirty="0" smtClean="0"/>
              <a:t> Квебека та </a:t>
            </a:r>
            <a:r>
              <a:rPr lang="ru-RU" sz="1500" dirty="0" err="1" smtClean="0"/>
              <a:t>іншої</a:t>
            </a:r>
            <a:r>
              <a:rPr lang="ru-RU" sz="1500" dirty="0" smtClean="0"/>
              <a:t> </a:t>
            </a:r>
            <a:r>
              <a:rPr lang="ru-RU" sz="1500" dirty="0" err="1" smtClean="0"/>
              <a:t>частини</a:t>
            </a:r>
            <a:r>
              <a:rPr lang="ru-RU" sz="1500" dirty="0" smtClean="0"/>
              <a:t> Канады</a:t>
            </a:r>
            <a:endParaRPr lang="ru-RU" sz="15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5572140"/>
            <a:ext cx="6143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•2 </a:t>
            </a:r>
            <a:r>
              <a:rPr lang="ru-RU" sz="1600" b="1" dirty="0"/>
              <a:t>июня </a:t>
            </a:r>
            <a:r>
              <a:rPr lang="ru-RU" sz="1600" b="1" dirty="0" smtClean="0"/>
              <a:t>1997р</a:t>
            </a:r>
            <a:r>
              <a:rPr lang="ru-RU" sz="1500" dirty="0" smtClean="0"/>
              <a:t>.-  </a:t>
            </a:r>
            <a:r>
              <a:rPr lang="ru-RU" sz="1500" dirty="0" err="1" smtClean="0"/>
              <a:t>відбулись</a:t>
            </a:r>
            <a:r>
              <a:rPr lang="ru-RU" sz="1500" dirty="0" smtClean="0"/>
              <a:t> </a:t>
            </a:r>
            <a:r>
              <a:rPr lang="ru-RU" sz="1500" dirty="0" err="1" smtClean="0"/>
              <a:t>нові</a:t>
            </a:r>
            <a:r>
              <a:rPr lang="ru-RU" sz="1500" dirty="0" smtClean="0"/>
              <a:t> </a:t>
            </a:r>
            <a:r>
              <a:rPr lang="ru-RU" sz="1500" dirty="0" err="1" smtClean="0"/>
              <a:t>вибори</a:t>
            </a:r>
            <a:r>
              <a:rPr lang="ru-RU" sz="1500" dirty="0" smtClean="0"/>
              <a:t> в парламент.  </a:t>
            </a:r>
            <a:r>
              <a:rPr lang="ru-RU" sz="1500" dirty="0" err="1" smtClean="0"/>
              <a:t>Ліберали</a:t>
            </a:r>
            <a:r>
              <a:rPr lang="ru-RU" sz="1500" dirty="0" smtClean="0"/>
              <a:t> </a:t>
            </a:r>
            <a:r>
              <a:rPr lang="ru-RU" sz="1500" dirty="0" err="1" smtClean="0"/>
              <a:t>завоювали</a:t>
            </a:r>
            <a:r>
              <a:rPr lang="ru-RU" sz="1500" dirty="0" smtClean="0"/>
              <a:t> 155 </a:t>
            </a:r>
            <a:r>
              <a:rPr lang="ru-RU" sz="1500" dirty="0" err="1" smtClean="0"/>
              <a:t>місць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</a:t>
            </a:r>
            <a:r>
              <a:rPr lang="ru-RU" sz="1500" dirty="0"/>
              <a:t>301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6143644"/>
            <a:ext cx="585788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•1998 р.- </a:t>
            </a:r>
            <a:r>
              <a:rPr lang="ru-RU" sz="1500" dirty="0" smtClean="0"/>
              <a:t>Консервативна </a:t>
            </a:r>
            <a:r>
              <a:rPr lang="ru-RU" sz="1500" dirty="0" err="1" smtClean="0"/>
              <a:t>партія</a:t>
            </a:r>
            <a:r>
              <a:rPr lang="ru-RU" sz="1500" dirty="0" smtClean="0"/>
              <a:t> </a:t>
            </a:r>
            <a:r>
              <a:rPr lang="ru-RU" sz="1500" dirty="0" err="1" smtClean="0"/>
              <a:t>вибрала</a:t>
            </a:r>
            <a:r>
              <a:rPr lang="ru-RU" sz="1500" dirty="0" smtClean="0"/>
              <a:t> </a:t>
            </a:r>
            <a:r>
              <a:rPr lang="ru-RU" sz="1500" dirty="0" err="1" smtClean="0"/>
              <a:t>своїм</a:t>
            </a:r>
            <a:r>
              <a:rPr lang="ru-RU" sz="1500" dirty="0" smtClean="0"/>
              <a:t> </a:t>
            </a:r>
            <a:r>
              <a:rPr lang="ru-RU" sz="1500" dirty="0" err="1" smtClean="0"/>
              <a:t>новим</a:t>
            </a:r>
            <a:r>
              <a:rPr lang="ru-RU" sz="1500" dirty="0" smtClean="0"/>
              <a:t> </a:t>
            </a:r>
            <a:r>
              <a:rPr lang="ru-RU" sz="1500" dirty="0" err="1" smtClean="0"/>
              <a:t>лідером</a:t>
            </a:r>
            <a:r>
              <a:rPr lang="ru-RU" sz="1500" dirty="0" smtClean="0"/>
              <a:t> </a:t>
            </a:r>
            <a:r>
              <a:rPr lang="ru-RU" sz="1500" dirty="0" err="1" smtClean="0"/>
              <a:t>колишнього</a:t>
            </a:r>
            <a:r>
              <a:rPr lang="ru-RU" sz="1500" dirty="0" smtClean="0"/>
              <a:t> прем</a:t>
            </a:r>
            <a:r>
              <a:rPr lang="en-US" sz="1500" dirty="0" smtClean="0"/>
              <a:t>’</a:t>
            </a:r>
            <a:r>
              <a:rPr lang="ru-RU" sz="1500" dirty="0" err="1" smtClean="0"/>
              <a:t>єр-міністра</a:t>
            </a:r>
            <a:r>
              <a:rPr lang="ru-RU" sz="1500" dirty="0" smtClean="0"/>
              <a:t> </a:t>
            </a:r>
            <a:r>
              <a:rPr lang="ru-RU" sz="1500" dirty="0"/>
              <a:t>Джо Кларка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6500827" y="3286124"/>
            <a:ext cx="2643174" cy="3571876"/>
            <a:chOff x="6632157" y="3500438"/>
            <a:chExt cx="2511843" cy="3357562"/>
          </a:xfrm>
        </p:grpSpPr>
        <p:pic>
          <p:nvPicPr>
            <p:cNvPr id="15" name="Рисунок 14" descr="220px-Jean_Chretien_201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2157" y="3500438"/>
              <a:ext cx="2511843" cy="3357562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6643702" y="6572272"/>
              <a:ext cx="2500298" cy="285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 smtClean="0">
                  <a:solidFill>
                    <a:schemeClr val="tx1"/>
                  </a:solidFill>
                </a:rPr>
                <a:t>Жан Кретьєн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0" y="0"/>
            <a:ext cx="2643142" cy="2947148"/>
            <a:chOff x="0" y="0"/>
            <a:chExt cx="2643142" cy="2947148"/>
          </a:xfrm>
        </p:grpSpPr>
        <p:pic>
          <p:nvPicPr>
            <p:cNvPr id="18" name="Рисунок 17" descr="KimCampbel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643142" cy="2928934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0" y="2643182"/>
              <a:ext cx="2631025" cy="303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 smtClean="0">
                  <a:solidFill>
                    <a:schemeClr val="tx1"/>
                  </a:solidFill>
                </a:rPr>
                <a:t>Кім </a:t>
              </a:r>
              <a:r>
                <a:rPr lang="uk-UA" sz="1600" dirty="0" err="1" smtClean="0">
                  <a:solidFill>
                    <a:schemeClr val="tx1"/>
                  </a:solidFill>
                </a:rPr>
                <a:t>Кемпбелл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0"/>
            <a:ext cx="4544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2000—2013 роки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14356"/>
            <a:ext cx="5929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•2003 р.</a:t>
            </a:r>
            <a:r>
              <a:rPr lang="uk-UA" sz="1600" dirty="0" smtClean="0"/>
              <a:t>- </a:t>
            </a:r>
            <a:r>
              <a:rPr lang="uk-UA" sz="1500" dirty="0" smtClean="0"/>
              <a:t>Жан Кретьєн добровільно залишив пост керівника партії та посаду </a:t>
            </a:r>
            <a:r>
              <a:rPr lang="uk-UA" sz="1500" dirty="0" err="1" smtClean="0"/>
              <a:t>прем</a:t>
            </a:r>
            <a:r>
              <a:rPr lang="en-US" sz="1600" dirty="0" smtClean="0"/>
              <a:t>’</a:t>
            </a:r>
            <a:r>
              <a:rPr lang="ru-RU" sz="1600" dirty="0" err="1" smtClean="0"/>
              <a:t>єр-міністра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285860"/>
            <a:ext cx="5756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/>
              <a:t>•2003 р.</a:t>
            </a:r>
            <a:r>
              <a:rPr lang="uk-UA" sz="1600" dirty="0" smtClean="0"/>
              <a:t>- після </a:t>
            </a:r>
            <a:r>
              <a:rPr lang="uk-UA" sz="1500" dirty="0" smtClean="0"/>
              <a:t>Жана Кретьєна став новий лідер лібералів П.Мартін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785926"/>
            <a:ext cx="614363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•2004 </a:t>
            </a:r>
            <a:r>
              <a:rPr lang="uk-UA" sz="1600" b="1" dirty="0" err="1" smtClean="0"/>
              <a:t>р.</a:t>
            </a:r>
            <a:r>
              <a:rPr lang="uk-UA" sz="1600" dirty="0" err="1" smtClean="0"/>
              <a:t>-</a:t>
            </a:r>
            <a:r>
              <a:rPr lang="uk-UA" sz="1500" dirty="0" err="1" smtClean="0"/>
              <a:t>На</a:t>
            </a:r>
            <a:r>
              <a:rPr lang="uk-UA" sz="1500" dirty="0" smtClean="0"/>
              <a:t> парламентських виборах </a:t>
            </a:r>
            <a:r>
              <a:rPr lang="ru-RU" sz="1500" dirty="0" err="1" smtClean="0"/>
              <a:t>Ліберальна</a:t>
            </a:r>
            <a:r>
              <a:rPr lang="ru-RU" sz="1500" dirty="0" smtClean="0"/>
              <a:t> </a:t>
            </a:r>
            <a:r>
              <a:rPr lang="ru-RU" sz="1500" dirty="0" err="1"/>
              <a:t>партія</a:t>
            </a:r>
            <a:r>
              <a:rPr lang="ru-RU" sz="1500" dirty="0"/>
              <a:t> </a:t>
            </a:r>
            <a:r>
              <a:rPr lang="ru-RU" sz="1500" dirty="0" err="1"/>
              <a:t>здобула</a:t>
            </a:r>
            <a:r>
              <a:rPr lang="ru-RU" sz="1500" dirty="0"/>
              <a:t> перемогу над Консервативною </a:t>
            </a:r>
            <a:r>
              <a:rPr lang="ru-RU" sz="1500" dirty="0" err="1"/>
              <a:t>партією</a:t>
            </a:r>
            <a:r>
              <a:rPr lang="ru-RU" sz="1500" dirty="0"/>
              <a:t>, </a:t>
            </a:r>
            <a:r>
              <a:rPr lang="ru-RU" sz="1500" dirty="0" err="1"/>
              <a:t>утвореною</a:t>
            </a:r>
            <a:r>
              <a:rPr lang="ru-RU" sz="1500" dirty="0"/>
              <a:t> </a:t>
            </a:r>
            <a:r>
              <a:rPr lang="ru-RU" sz="1500" dirty="0" err="1"/>
              <a:t>після</a:t>
            </a:r>
            <a:r>
              <a:rPr lang="ru-RU" sz="1500" dirty="0"/>
              <a:t> </a:t>
            </a:r>
            <a:r>
              <a:rPr lang="ru-RU" sz="1500" dirty="0" err="1"/>
              <a:t>об'єднання</a:t>
            </a:r>
            <a:r>
              <a:rPr lang="ru-RU" sz="1500" dirty="0"/>
              <a:t> в </a:t>
            </a:r>
            <a:r>
              <a:rPr lang="ru-RU" sz="1500" dirty="0" smtClean="0"/>
              <a:t>2003р</a:t>
            </a:r>
            <a:r>
              <a:rPr lang="ru-RU" sz="1500" dirty="0"/>
              <a:t>. «</a:t>
            </a:r>
            <a:r>
              <a:rPr lang="ru-RU" sz="1500" dirty="0" err="1"/>
              <a:t>Канадського</a:t>
            </a:r>
            <a:r>
              <a:rPr lang="ru-RU" sz="1500" dirty="0"/>
              <a:t> альянсу</a:t>
            </a:r>
            <a:r>
              <a:rPr lang="ru-RU" sz="1500" dirty="0" smtClean="0"/>
              <a:t>». </a:t>
            </a:r>
            <a:r>
              <a:rPr lang="ru-RU" sz="1500" dirty="0" err="1"/>
              <a:t>Ліберальна</a:t>
            </a:r>
            <a:r>
              <a:rPr lang="ru-RU" sz="1500" dirty="0"/>
              <a:t> </a:t>
            </a:r>
            <a:r>
              <a:rPr lang="ru-RU" sz="1500" dirty="0" err="1"/>
              <a:t>партія</a:t>
            </a:r>
            <a:r>
              <a:rPr lang="ru-RU" sz="1500" dirty="0"/>
              <a:t>, </a:t>
            </a:r>
            <a:r>
              <a:rPr lang="ru-RU" sz="1500" dirty="0" err="1"/>
              <a:t>що</a:t>
            </a:r>
            <a:r>
              <a:rPr lang="ru-RU" sz="1500" dirty="0"/>
              <a:t> </a:t>
            </a:r>
            <a:r>
              <a:rPr lang="ru-RU" sz="1500" dirty="0" err="1"/>
              <a:t>перебувала</a:t>
            </a:r>
            <a:r>
              <a:rPr lang="ru-RU" sz="1500" dirty="0"/>
              <a:t> при </a:t>
            </a:r>
            <a:r>
              <a:rPr lang="ru-RU" sz="1500" dirty="0" err="1"/>
              <a:t>владі</a:t>
            </a:r>
            <a:r>
              <a:rPr lang="ru-RU" sz="1500" dirty="0"/>
              <a:t> 12 </a:t>
            </a:r>
            <a:r>
              <a:rPr lang="ru-RU" sz="1500" dirty="0" err="1"/>
              <a:t>років</a:t>
            </a:r>
            <a:r>
              <a:rPr lang="ru-RU" sz="1500" dirty="0"/>
              <a:t>, загрузла в </a:t>
            </a:r>
            <a:r>
              <a:rPr lang="ru-RU" sz="1500" dirty="0" err="1" smtClean="0"/>
              <a:t>корупції</a:t>
            </a:r>
            <a:r>
              <a:rPr lang="ru-RU" sz="1500" dirty="0"/>
              <a:t> </a:t>
            </a:r>
            <a:r>
              <a:rPr lang="ru-RU" sz="1500" dirty="0" err="1"/>
              <a:t>і</a:t>
            </a:r>
            <a:r>
              <a:rPr lang="ru-RU" sz="1500" dirty="0"/>
              <a:t> </a:t>
            </a:r>
            <a:r>
              <a:rPr lang="ru-RU" sz="1500" dirty="0" err="1"/>
              <a:t>численних</a:t>
            </a:r>
            <a:r>
              <a:rPr lang="ru-RU" sz="1500" dirty="0"/>
              <a:t> скандалах</a:t>
            </a:r>
            <a:endParaRPr lang="ru-RU" sz="15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928934"/>
            <a:ext cx="607219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</a:t>
            </a:r>
            <a:r>
              <a:rPr lang="ru-RU" sz="1600" b="1" dirty="0" smtClean="0"/>
              <a:t>2006 р</a:t>
            </a:r>
            <a:r>
              <a:rPr lang="ru-RU" sz="1600" b="1" dirty="0"/>
              <a:t>. </a:t>
            </a:r>
            <a:r>
              <a:rPr lang="ru-RU" dirty="0" smtClean="0"/>
              <a:t>- </a:t>
            </a:r>
            <a:r>
              <a:rPr lang="ru-RU" sz="1500" dirty="0" smtClean="0"/>
              <a:t>до </a:t>
            </a:r>
            <a:r>
              <a:rPr lang="ru-RU" sz="1500" dirty="0" err="1"/>
              <a:t>влади</a:t>
            </a:r>
            <a:r>
              <a:rPr lang="ru-RU" sz="1500" dirty="0"/>
              <a:t> </a:t>
            </a:r>
            <a:r>
              <a:rPr lang="ru-RU" sz="1500" dirty="0" err="1"/>
              <a:t>прийшла</a:t>
            </a:r>
            <a:r>
              <a:rPr lang="ru-RU" sz="1500" dirty="0"/>
              <a:t> </a:t>
            </a:r>
            <a:r>
              <a:rPr lang="ru-RU" sz="1500" dirty="0" smtClean="0"/>
              <a:t>Консервативна </a:t>
            </a:r>
            <a:r>
              <a:rPr lang="ru-RU" sz="1500" dirty="0" err="1" smtClean="0"/>
              <a:t>партія</a:t>
            </a:r>
            <a:r>
              <a:rPr lang="ru-RU" sz="1500" dirty="0" smtClean="0"/>
              <a:t>, </a:t>
            </a:r>
            <a:r>
              <a:rPr lang="ru-RU" sz="1500" dirty="0" err="1"/>
              <a:t>її</a:t>
            </a:r>
            <a:r>
              <a:rPr lang="ru-RU" sz="1500" dirty="0"/>
              <a:t> </a:t>
            </a:r>
            <a:r>
              <a:rPr lang="ru-RU" sz="1500" dirty="0" err="1"/>
              <a:t>лідер</a:t>
            </a:r>
            <a:r>
              <a:rPr lang="ru-RU" sz="1500" dirty="0"/>
              <a:t> </a:t>
            </a:r>
            <a:r>
              <a:rPr lang="ru-RU" sz="1500" dirty="0" err="1" smtClean="0"/>
              <a:t>Стівен</a:t>
            </a:r>
            <a:r>
              <a:rPr lang="ru-RU" sz="1500" dirty="0" smtClean="0"/>
              <a:t> </a:t>
            </a:r>
            <a:r>
              <a:rPr lang="ru-RU" sz="1500" dirty="0" err="1" smtClean="0"/>
              <a:t>Харпер</a:t>
            </a:r>
            <a:r>
              <a:rPr lang="ru-RU" sz="1500" dirty="0"/>
              <a:t> став </a:t>
            </a:r>
            <a:r>
              <a:rPr lang="ru-RU" sz="1500" dirty="0" err="1"/>
              <a:t>новим</a:t>
            </a:r>
            <a:r>
              <a:rPr lang="ru-RU" sz="1500" dirty="0"/>
              <a:t> </a:t>
            </a:r>
            <a:r>
              <a:rPr lang="ru-RU" sz="1500" dirty="0" err="1"/>
              <a:t>прем'єр-міністром</a:t>
            </a:r>
            <a:endParaRPr lang="ru-RU" sz="15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643314"/>
            <a:ext cx="60007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</a:t>
            </a:r>
            <a:r>
              <a:rPr lang="ru-RU" sz="1600" b="1" dirty="0" smtClean="0"/>
              <a:t>2008 р</a:t>
            </a:r>
            <a:r>
              <a:rPr lang="ru-RU" sz="1600" b="1" dirty="0"/>
              <a:t>. </a:t>
            </a:r>
            <a:r>
              <a:rPr lang="ru-RU" dirty="0" smtClean="0"/>
              <a:t>-</a:t>
            </a:r>
            <a:r>
              <a:rPr lang="ru-RU" sz="1500" dirty="0" smtClean="0"/>
              <a:t>Консервативна </a:t>
            </a:r>
            <a:r>
              <a:rPr lang="ru-RU" sz="1500" dirty="0" err="1" smtClean="0"/>
              <a:t>партія</a:t>
            </a:r>
            <a:r>
              <a:rPr lang="ru-RU" sz="1500" dirty="0" smtClean="0"/>
              <a:t> </a:t>
            </a:r>
            <a:r>
              <a:rPr lang="ru-RU" sz="1500" dirty="0" err="1" smtClean="0"/>
              <a:t>знову</a:t>
            </a:r>
            <a:r>
              <a:rPr lang="ru-RU" sz="1500" dirty="0" smtClean="0"/>
              <a:t> </a:t>
            </a:r>
            <a:r>
              <a:rPr lang="ru-RU" sz="1500" dirty="0" err="1" smtClean="0"/>
              <a:t>отримала</a:t>
            </a:r>
            <a:r>
              <a:rPr lang="ru-RU" sz="1500" dirty="0" smtClean="0"/>
              <a:t> перемогу, </a:t>
            </a:r>
            <a:r>
              <a:rPr lang="ru-RU" sz="1500" dirty="0" err="1"/>
              <a:t>її</a:t>
            </a:r>
            <a:r>
              <a:rPr lang="ru-RU" sz="1500" dirty="0"/>
              <a:t> </a:t>
            </a:r>
            <a:r>
              <a:rPr lang="ru-RU" sz="1500" dirty="0" err="1"/>
              <a:t>лідер</a:t>
            </a:r>
            <a:r>
              <a:rPr lang="ru-RU" sz="1500" dirty="0"/>
              <a:t> </a:t>
            </a:r>
            <a:r>
              <a:rPr lang="ru-RU" sz="1500" dirty="0" err="1" smtClean="0"/>
              <a:t>Стівен</a:t>
            </a:r>
            <a:r>
              <a:rPr lang="ru-RU" sz="1500" dirty="0" smtClean="0"/>
              <a:t> </a:t>
            </a:r>
            <a:r>
              <a:rPr lang="ru-RU" sz="1500" dirty="0" err="1" smtClean="0"/>
              <a:t>Харпер</a:t>
            </a:r>
            <a:r>
              <a:rPr lang="ru-RU" sz="1500" dirty="0"/>
              <a:t> став </a:t>
            </a:r>
            <a:r>
              <a:rPr lang="ru-RU" sz="1500" dirty="0" err="1"/>
              <a:t>новим</a:t>
            </a:r>
            <a:r>
              <a:rPr lang="ru-RU" sz="1500" dirty="0"/>
              <a:t> </a:t>
            </a:r>
            <a:r>
              <a:rPr lang="ru-RU" sz="1500" dirty="0" err="1"/>
              <a:t>прем'єр-міністром</a:t>
            </a:r>
            <a:endParaRPr lang="ru-RU" sz="15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6000760" y="571480"/>
            <a:ext cx="3143240" cy="6286520"/>
            <a:chOff x="6000760" y="571480"/>
            <a:chExt cx="3143240" cy="6286520"/>
          </a:xfrm>
        </p:grpSpPr>
        <p:pic>
          <p:nvPicPr>
            <p:cNvPr id="12" name="Рисунок 11" descr="stephen-harpe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00760" y="571480"/>
              <a:ext cx="3143240" cy="6286520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6000760" y="6572272"/>
              <a:ext cx="3143240" cy="285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 smtClean="0">
                  <a:solidFill>
                    <a:schemeClr val="tx1"/>
                  </a:solidFill>
                </a:rPr>
                <a:t>Стівен </a:t>
              </a:r>
              <a:r>
                <a:rPr lang="uk-UA" sz="1600" dirty="0" err="1" smtClean="0">
                  <a:solidFill>
                    <a:schemeClr val="tx1"/>
                  </a:solidFill>
                </a:rPr>
                <a:t>Харпер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0" y="4429132"/>
            <a:ext cx="60007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</a:t>
            </a:r>
            <a:r>
              <a:rPr lang="ru-RU" sz="1600" b="1" dirty="0" smtClean="0"/>
              <a:t>2010 р</a:t>
            </a:r>
            <a:r>
              <a:rPr lang="ru-RU" sz="1600" b="1" dirty="0"/>
              <a:t>. </a:t>
            </a:r>
            <a:r>
              <a:rPr lang="ru-RU" sz="1500" dirty="0" smtClean="0"/>
              <a:t>– </a:t>
            </a:r>
            <a:r>
              <a:rPr lang="ru-RU" sz="1500" dirty="0" err="1" smtClean="0"/>
              <a:t>Канадський</a:t>
            </a:r>
            <a:r>
              <a:rPr lang="ru-RU" sz="1500" dirty="0" smtClean="0"/>
              <a:t> уряд </a:t>
            </a:r>
            <a:r>
              <a:rPr lang="ru-RU" sz="1500" dirty="0" err="1" smtClean="0"/>
              <a:t>збільшив</a:t>
            </a:r>
            <a:r>
              <a:rPr lang="ru-RU" sz="1500" dirty="0" smtClean="0"/>
              <a:t> </a:t>
            </a:r>
            <a:r>
              <a:rPr lang="ru-RU" sz="1500" dirty="0" err="1" smtClean="0"/>
              <a:t>удвічі</a:t>
            </a:r>
            <a:r>
              <a:rPr lang="ru-RU" sz="1500" dirty="0" smtClean="0"/>
              <a:t> </a:t>
            </a:r>
            <a:r>
              <a:rPr lang="ru-RU" sz="1500" dirty="0" err="1" smtClean="0"/>
              <a:t>витрати</a:t>
            </a:r>
            <a:r>
              <a:rPr lang="ru-RU" sz="1500" dirty="0" smtClean="0"/>
              <a:t> на </a:t>
            </a:r>
            <a:r>
              <a:rPr lang="ru-RU" sz="1500" dirty="0" err="1" smtClean="0"/>
              <a:t>науково-дослідні</a:t>
            </a:r>
            <a:r>
              <a:rPr lang="ru-RU" sz="1500" dirty="0" smtClean="0"/>
              <a:t>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проектно-конструкторські</a:t>
            </a:r>
            <a:r>
              <a:rPr lang="ru-RU" sz="1500" dirty="0" smtClean="0"/>
              <a:t> </a:t>
            </a:r>
            <a:r>
              <a:rPr lang="ru-RU" sz="1500" dirty="0" err="1" smtClean="0"/>
              <a:t>роботи</a:t>
            </a:r>
            <a:endParaRPr lang="ru-RU" sz="15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5072074"/>
            <a:ext cx="592932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•</a:t>
            </a:r>
            <a:r>
              <a:rPr lang="ru-RU" sz="1600" b="1" dirty="0" err="1" smtClean="0"/>
              <a:t>травень</a:t>
            </a:r>
            <a:r>
              <a:rPr lang="ru-RU" sz="1600" dirty="0" smtClean="0"/>
              <a:t> </a:t>
            </a:r>
            <a:r>
              <a:rPr lang="ru-RU" sz="1600" b="1" dirty="0" smtClean="0"/>
              <a:t>2011 р. </a:t>
            </a:r>
            <a:r>
              <a:rPr lang="ru-RU" dirty="0" smtClean="0"/>
              <a:t>-</a:t>
            </a:r>
            <a:r>
              <a:rPr lang="ru-RU" sz="1500" dirty="0" smtClean="0"/>
              <a:t>Консервативна </a:t>
            </a:r>
            <a:r>
              <a:rPr lang="ru-RU" sz="1500" dirty="0" err="1" smtClean="0"/>
              <a:t>партія</a:t>
            </a:r>
            <a:r>
              <a:rPr lang="ru-RU" sz="1500" dirty="0" smtClean="0"/>
              <a:t> </a:t>
            </a:r>
            <a:r>
              <a:rPr lang="ru-RU" sz="1500" dirty="0" err="1" smtClean="0"/>
              <a:t>знову</a:t>
            </a:r>
            <a:r>
              <a:rPr lang="ru-RU" sz="1500" dirty="0" smtClean="0"/>
              <a:t> </a:t>
            </a:r>
            <a:r>
              <a:rPr lang="ru-RU" sz="1500" dirty="0" err="1" smtClean="0"/>
              <a:t>отримала</a:t>
            </a:r>
            <a:r>
              <a:rPr lang="ru-RU" sz="1500" dirty="0" smtClean="0"/>
              <a:t> перемогу </a:t>
            </a:r>
            <a:r>
              <a:rPr lang="ru-RU" sz="1500" dirty="0" err="1" smtClean="0"/>
              <a:t>отримавши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308 </a:t>
            </a:r>
            <a:r>
              <a:rPr lang="uk-UA" sz="1500" dirty="0" smtClean="0"/>
              <a:t>місць</a:t>
            </a:r>
            <a:r>
              <a:rPr lang="en-US" sz="1500" dirty="0" smtClean="0"/>
              <a:t> </a:t>
            </a:r>
            <a:r>
              <a:rPr lang="uk-UA" sz="1500" dirty="0" smtClean="0"/>
              <a:t>166 у парламенті</a:t>
            </a:r>
            <a:endParaRPr lang="ru-RU" sz="15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298" y="0"/>
            <a:ext cx="36537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Прем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’</a:t>
            </a:r>
            <a:r>
              <a:rPr lang="ru-RU" sz="2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єр-міністри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Канади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	1945-2013 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KimCampbe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65730">
            <a:off x="836093" y="1184393"/>
            <a:ext cx="2643174" cy="3214710"/>
          </a:xfrm>
          <a:prstGeom prst="rect">
            <a:avLst/>
          </a:prstGeom>
        </p:spPr>
      </p:pic>
      <p:pic>
        <p:nvPicPr>
          <p:cNvPr id="7" name="Рисунок 6" descr="загруженное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905000" cy="2390775"/>
          </a:xfrm>
          <a:prstGeom prst="rect">
            <a:avLst/>
          </a:prstGeom>
        </p:spPr>
      </p:pic>
      <p:pic>
        <p:nvPicPr>
          <p:cNvPr id="9" name="Рисунок 8" descr="images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714752"/>
            <a:ext cx="1685925" cy="2714625"/>
          </a:xfrm>
          <a:prstGeom prst="rect">
            <a:avLst/>
          </a:prstGeom>
        </p:spPr>
      </p:pic>
      <p:pic>
        <p:nvPicPr>
          <p:cNvPr id="11" name="Рисунок 10" descr="Diefmontre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63656" y="0"/>
            <a:ext cx="4880344" cy="6858000"/>
          </a:xfrm>
          <a:prstGeom prst="rect">
            <a:avLst/>
          </a:prstGeom>
        </p:spPr>
      </p:pic>
      <p:pic>
        <p:nvPicPr>
          <p:cNvPr id="14" name="Рисунок 13" descr="загруженное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43240" y="1785926"/>
            <a:ext cx="1914525" cy="2390775"/>
          </a:xfrm>
          <a:prstGeom prst="rect">
            <a:avLst/>
          </a:prstGeom>
        </p:spPr>
      </p:pic>
      <p:pic>
        <p:nvPicPr>
          <p:cNvPr id="15" name="Рисунок 14" descr="загруженное (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96150" y="0"/>
            <a:ext cx="1847850" cy="2466975"/>
          </a:xfrm>
          <a:prstGeom prst="rect">
            <a:avLst/>
          </a:prstGeom>
        </p:spPr>
      </p:pic>
      <p:pic>
        <p:nvPicPr>
          <p:cNvPr id="16" name="Рисунок 15" descr="220px-Jean_Chretien_201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868" y="3505200"/>
            <a:ext cx="2794000" cy="3352800"/>
          </a:xfrm>
          <a:prstGeom prst="rect">
            <a:avLst/>
          </a:prstGeom>
        </p:spPr>
      </p:pic>
      <p:pic>
        <p:nvPicPr>
          <p:cNvPr id="17" name="Рисунок 16" descr="428px-Mulroney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14546" y="4572008"/>
            <a:ext cx="1378039" cy="1928611"/>
          </a:xfrm>
          <a:prstGeom prst="rect">
            <a:avLst/>
          </a:prstGeom>
        </p:spPr>
      </p:pic>
      <p:pic>
        <p:nvPicPr>
          <p:cNvPr id="18" name="Рисунок 17" descr="stephen-harper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76975" y="2571750"/>
            <a:ext cx="2867025" cy="42862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00089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500" b="1" dirty="0" smtClean="0"/>
              <a:t>Вільям Лайон Маккензі Кінг</a:t>
            </a:r>
            <a:r>
              <a:rPr lang="vi-VN" sz="1500" dirty="0" smtClean="0"/>
              <a:t> </a:t>
            </a:r>
            <a:r>
              <a:rPr lang="ru-RU" sz="1500" dirty="0" smtClean="0">
                <a:latin typeface="Calibri" pitchFamily="34" charset="0"/>
              </a:rPr>
              <a:t/>
            </a:r>
            <a:br>
              <a:rPr lang="ru-RU" sz="1500" dirty="0" smtClean="0">
                <a:latin typeface="Calibri" pitchFamily="34" charset="0"/>
              </a:rPr>
            </a:br>
            <a:r>
              <a:rPr lang="ru-RU" sz="1500" dirty="0" smtClean="0">
                <a:latin typeface="Calibri" pitchFamily="34" charset="0"/>
              </a:rPr>
              <a:t>(</a:t>
            </a:r>
            <a:r>
              <a:rPr lang="en-US" sz="1500" dirty="0" smtClean="0">
                <a:latin typeface="Calibri" pitchFamily="34" charset="0"/>
              </a:rPr>
              <a:t>*1</a:t>
            </a:r>
            <a:r>
              <a:rPr lang="ru-RU" sz="1500" dirty="0" smtClean="0">
                <a:latin typeface="Calibri" pitchFamily="34" charset="0"/>
              </a:rPr>
              <a:t>7 </a:t>
            </a:r>
            <a:r>
              <a:rPr lang="ru-RU" sz="1500" dirty="0" err="1" smtClean="0">
                <a:latin typeface="Calibri" pitchFamily="34" charset="0"/>
              </a:rPr>
              <a:t>грудня</a:t>
            </a:r>
            <a:r>
              <a:rPr lang="vi-VN" sz="1500" dirty="0" smtClean="0"/>
              <a:t> 1874, Берлін нині, Кітченер, Онтаріо  — † 22 липня 1950, Графство Райт, Квебек) — десятий прем'єр-міністр Канади, перебував на посаді протягом 21 року — найдовше в історії не тільки Канади, але й Британської співдружності. У пресі та літературі відомий під своїм повним ім'ям, або просто як</a:t>
            </a:r>
            <a:r>
              <a:rPr lang="ru-RU" sz="1500" dirty="0" smtClean="0">
                <a:latin typeface="Calibri" pitchFamily="34" charset="0"/>
              </a:rPr>
              <a:t> </a:t>
            </a:r>
            <a:r>
              <a:rPr lang="vi-VN" sz="1500" b="1" dirty="0" smtClean="0"/>
              <a:t>Маккензі Кінг</a:t>
            </a:r>
            <a:r>
              <a:rPr lang="vi-VN" sz="1500" dirty="0" smtClean="0"/>
              <a:t>. За фахом адвокат та економіст. У різні часи працював викладачем, консультантом, державним службовцем,журналістом. Вважається одним з видатних прем'єр-міністрів країни.</a:t>
            </a:r>
            <a:endParaRPr lang="ru-RU" sz="1500" dirty="0">
              <a:latin typeface="Calibri" pitchFamily="34" charset="0"/>
            </a:endParaRPr>
          </a:p>
        </p:txBody>
      </p:sp>
      <p:pic>
        <p:nvPicPr>
          <p:cNvPr id="4" name="Рисунок 3" descr="загруженно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3" y="0"/>
            <a:ext cx="2143108" cy="25717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500306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1908 року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Кінг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був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обраний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до парламенту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Ліберальної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партії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Канади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був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перший '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міністр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праці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'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Канади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прийняв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закони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"Про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промислові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суперечки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слідство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"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"Про контроль над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монополіями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«.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Проте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програв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посаду в 1911 на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федеральних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виборах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Вільфреда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Лор'є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пішов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відставку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посади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Прем'єр-міністра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Канади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1919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році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 ,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Кінг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очолив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цю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політичну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силу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Ліберальної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партії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Канади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1921 року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Ліберали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перемогли на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федеральних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виборах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Кинг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обійняв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посаду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прем'єр-міністра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Канади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Серед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вагомих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досягнень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Кінга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посаді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глави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уряду -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створення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Канадської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корпорації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радіопередач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у 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1936 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році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'Транс-Канада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Авіалінії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'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нині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'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Айр-Канада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' у 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1937 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році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'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Національної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Ради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фільмів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Канади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' у 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1937 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році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перетворював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'Банк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Канади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'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із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приватної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компанії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до державного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підприємства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році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 1937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1942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році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поширював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огляд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'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Національної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Ради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Досліджень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ядерної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фізики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досліджень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будував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розвивав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комерційну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ядерну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енергетику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5010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Луї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Стефан Сен-Лоран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(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хрещений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як </a:t>
            </a:r>
            <a:r>
              <a:rPr lang="ru-RU" sz="1500" i="1" dirty="0" err="1" smtClean="0">
                <a:latin typeface="Arial" pitchFamily="34" charset="0"/>
                <a:cs typeface="Arial" pitchFamily="34" charset="0"/>
              </a:rPr>
              <a:t>Луї-Етьєнн</a:t>
            </a:r>
            <a:r>
              <a:rPr lang="ru-RU" sz="1500" i="1" dirty="0" smtClean="0">
                <a:latin typeface="Arial" pitchFamily="34" charset="0"/>
                <a:cs typeface="Arial" pitchFamily="34" charset="0"/>
              </a:rPr>
              <a:t>,) 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лютого 1882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Комптон, Квебек - 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25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липня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 1973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 м. Квебек, Квебек) - адвокат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12-й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прем'єр-міністр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Канади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14422"/>
            <a:ext cx="664370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В 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1942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Сен-Лоран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був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обраний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до парламенту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Ліберальної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партії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Канади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був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міністром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юстиції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міністром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закордонних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справ в 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1944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 В 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1945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представляв Канаду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під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час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конференції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в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Думбартон-Окс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ООН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в Сан-Франциско, брав участь 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розробці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Статуту ООН.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В 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1948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зайняв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пост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прем'єр-міністра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 В 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1949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Ліберальна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партія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чолі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із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Сен-Лораном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перемогла на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федеральних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виборах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Підтримував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створення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НАТО в 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1949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1949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році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приєднав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Канади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Ньюфаундленд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Лабрадор.</a:t>
            </a:r>
          </a:p>
          <a:p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Побудував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Трансканадское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шосе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1949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році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Підтримував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позицію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ООН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під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час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Корейської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війни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Побудував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Канал Святого </a:t>
            </a:r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Лаврентія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в 1954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Побудував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Трансканадскій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трубопровід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в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1954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році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через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провінції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Альберта, Саскачеван,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Манітоба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Онтаріо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Квебек.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Дипломатична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допомога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в 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1956 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під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час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Суецької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кризи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Рада Консулов ​​</a:t>
            </a:r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Канади</a:t>
            </a:r>
            <a:endParaRPr lang="en-US" sz="15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Збільшення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соціальних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витрат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Зрівняльний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рахунок</a:t>
            </a:r>
            <a:r>
              <a:rPr lang="en-US" sz="1500" u="sng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система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перерозподілу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багатства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між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бідними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багатими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провінцій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Канади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загруженное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357166"/>
            <a:ext cx="2643174" cy="328614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35834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500" b="1" dirty="0" smtClean="0"/>
              <a:t>Джон Джордж Діфенбейкер</a:t>
            </a:r>
            <a:r>
              <a:rPr lang="vi-VN" sz="1500" dirty="0" smtClean="0"/>
              <a:t> (</a:t>
            </a:r>
            <a:r>
              <a:rPr lang="en-US" sz="1500" b="1" dirty="0" smtClean="0"/>
              <a:t>18 </a:t>
            </a:r>
            <a:r>
              <a:rPr lang="vi-VN" sz="1500" b="1" dirty="0" smtClean="0"/>
              <a:t>вересня 1895</a:t>
            </a:r>
            <a:r>
              <a:rPr lang="vi-VN" sz="1500" dirty="0" smtClean="0"/>
              <a:t>, Ньюстадт, Онтаріо — †</a:t>
            </a:r>
            <a:r>
              <a:rPr lang="vi-VN" sz="1500" b="1" dirty="0" smtClean="0"/>
              <a:t>16 </a:t>
            </a:r>
            <a:r>
              <a:rPr lang="ru-RU" sz="1500" b="1" dirty="0" smtClean="0"/>
              <a:t> </a:t>
            </a:r>
            <a:r>
              <a:rPr lang="vi-VN" sz="1500" b="1" dirty="0" smtClean="0"/>
              <a:t>серпня 1979</a:t>
            </a:r>
            <a:r>
              <a:rPr lang="vi-VN" sz="1500" dirty="0" smtClean="0"/>
              <a:t>,Оттава, Онтаріо) — адвокат, у </a:t>
            </a:r>
            <a:r>
              <a:rPr lang="vi-VN" sz="1500" b="1" dirty="0" smtClean="0"/>
              <a:t>1929</a:t>
            </a:r>
            <a:r>
              <a:rPr lang="vi-VN" sz="1500" dirty="0" smtClean="0"/>
              <a:t> — призначений королівським радником. Лідер Консервативної партії Саскачевану (</a:t>
            </a:r>
            <a:r>
              <a:rPr lang="vi-VN" sz="1500" b="1" dirty="0" smtClean="0"/>
              <a:t>1936–1940</a:t>
            </a:r>
            <a:r>
              <a:rPr lang="vi-VN" sz="1500" dirty="0" smtClean="0"/>
              <a:t>), у </a:t>
            </a:r>
            <a:r>
              <a:rPr lang="vi-VN" sz="1500" b="1" dirty="0" smtClean="0"/>
              <a:t>1940 </a:t>
            </a:r>
            <a:r>
              <a:rPr lang="vi-VN" sz="1500" dirty="0" smtClean="0"/>
              <a:t>— обраний депутатом </a:t>
            </a:r>
            <a:r>
              <a:rPr lang="vi-VN" sz="1500" u="sng" dirty="0" smtClean="0"/>
              <a:t>Консервативної партії </a:t>
            </a:r>
            <a:r>
              <a:rPr lang="vi-VN" sz="1500" dirty="0" smtClean="0"/>
              <a:t>канадського Парламенту, з</a:t>
            </a:r>
            <a:r>
              <a:rPr lang="vi-VN" sz="1500" b="1" dirty="0" smtClean="0"/>
              <a:t> 1956</a:t>
            </a:r>
            <a:r>
              <a:rPr lang="vi-VN" sz="1500" dirty="0" smtClean="0"/>
              <a:t> — її лідером. </a:t>
            </a:r>
            <a:r>
              <a:rPr lang="vi-VN" sz="1500" u="sng" dirty="0" smtClean="0"/>
              <a:t>13-й прем'єр-міністр</a:t>
            </a:r>
            <a:r>
              <a:rPr lang="ru-RU" sz="1500" u="sng" dirty="0" smtClean="0"/>
              <a:t> </a:t>
            </a:r>
            <a:r>
              <a:rPr lang="vi-VN" sz="1500" u="sng" dirty="0" smtClean="0"/>
              <a:t>Канади </a:t>
            </a:r>
            <a:r>
              <a:rPr lang="vi-VN" sz="1500" dirty="0" smtClean="0"/>
              <a:t>(</a:t>
            </a:r>
            <a:r>
              <a:rPr lang="vi-VN" sz="1500" b="1" dirty="0" smtClean="0"/>
              <a:t>1957–1963</a:t>
            </a:r>
            <a:r>
              <a:rPr lang="vi-VN" sz="1500" dirty="0" smtClean="0"/>
              <a:t>); з </a:t>
            </a:r>
            <a:r>
              <a:rPr lang="vi-VN" sz="1500" b="1" dirty="0" smtClean="0"/>
              <a:t>1969</a:t>
            </a:r>
            <a:r>
              <a:rPr lang="vi-VN" sz="1500" dirty="0" smtClean="0"/>
              <a:t> — канцлер Саскачеванського університету.</a:t>
            </a:r>
            <a:endParaRPr lang="ru-RU" sz="1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714488"/>
            <a:ext cx="671514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1940 року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Діфенбейкер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був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обраний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до парламенту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Консерватививної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партії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Канади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тричі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був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суперником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керівництва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партії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конвенціях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1942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1948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а в 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1956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очолив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її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В 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1957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коли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консерватори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перемогли на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федеральних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виборах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сформували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уряд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меншості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Діфенбайкер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обійняв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посаду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прем'єр-міністра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Канади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 </a:t>
            </a:r>
            <a:br>
              <a:rPr lang="ru-RU" sz="1500" dirty="0" smtClean="0">
                <a:latin typeface="Arial" pitchFamily="34" charset="0"/>
                <a:cs typeface="Arial" pitchFamily="34" charset="0"/>
              </a:rPr>
            </a:b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1958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партія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Діфенбейкера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перемогла на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федеральних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виборах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сформував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уряд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більшості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Під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час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правління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своєї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адміністрації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Діфенбейкер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анулював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«Проект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Авро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sz="1500" i="1" dirty="0" smtClean="0">
                <a:latin typeface="Arial" pitchFamily="34" charset="0"/>
                <a:cs typeface="Arial" pitchFamily="34" charset="0"/>
              </a:rPr>
              <a:t>CF-105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Канада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Арров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закупив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військові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літаки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американського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виробництва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було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суперечливим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рішенням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історії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Канади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Серед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вагомих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досягнень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Діфенбейкера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посаді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голови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уряду: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Канадський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білль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про права»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Королівська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рада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охорони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здоров‘я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»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«Закон про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реабілітацію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розвиток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сільського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господарства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»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Економічна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рада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Канади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»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500" b="1" dirty="0" smtClean="0">
                <a:latin typeface="Arial" pitchFamily="34" charset="0"/>
                <a:cs typeface="Arial" pitchFamily="34" charset="0"/>
              </a:rPr>
              <a:t>1963 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року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Діфенбейкер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програв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федеральні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вибори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Лестеру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Боулсу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Пірсону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представнику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Ліберальної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партії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Канади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sz="1500" dirty="0" smtClean="0">
                <a:latin typeface="Arial" pitchFamily="34" charset="0"/>
                <a:cs typeface="Arial" pitchFamily="34" charset="0"/>
              </a:rPr>
            </a:br>
            <a:r>
              <a:rPr lang="ru-RU" sz="15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липні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1962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VII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конгрес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українців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Канади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ухвалив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нагородити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медаллю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Т.Шевченка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прем’єр-міністра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Канади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Д.Діфенбейкера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за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сприяння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при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встановленні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пам’ятника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Т.Шевченку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Вінніпезі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iefmontre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2500306"/>
            <a:ext cx="2428860" cy="3786214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00496" y="764024"/>
            <a:ext cx="464347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500" b="1" dirty="0" smtClean="0"/>
              <a:t>П'єр Еліот Трюдо</a:t>
            </a:r>
            <a:r>
              <a:rPr lang="vi-VN" sz="1500" dirty="0" smtClean="0"/>
              <a:t> (</a:t>
            </a:r>
            <a:r>
              <a:rPr lang="en-US" sz="1500" b="1" dirty="0" smtClean="0"/>
              <a:t>18 </a:t>
            </a:r>
            <a:r>
              <a:rPr lang="vi-VN" sz="1500" b="1" dirty="0" smtClean="0"/>
              <a:t>жовтня 1919</a:t>
            </a:r>
            <a:r>
              <a:rPr lang="vi-VN" sz="1500" dirty="0" smtClean="0"/>
              <a:t>, Монреаль — †</a:t>
            </a:r>
            <a:r>
              <a:rPr lang="vi-VN" sz="1500" b="1" dirty="0" smtClean="0"/>
              <a:t>28 вересня 2000</a:t>
            </a:r>
            <a:r>
              <a:rPr lang="vi-VN" sz="1500" dirty="0" smtClean="0"/>
              <a:t>, Монреаль) — </a:t>
            </a:r>
            <a:r>
              <a:rPr lang="vi-VN" sz="1500" u="sng" dirty="0" smtClean="0"/>
              <a:t>прем'єр-міністр</a:t>
            </a:r>
            <a:r>
              <a:rPr lang="ru-RU" sz="1500" u="sng" dirty="0" smtClean="0"/>
              <a:t> </a:t>
            </a:r>
            <a:r>
              <a:rPr lang="vi-VN" sz="1500" u="sng" dirty="0" smtClean="0"/>
              <a:t>Канади</a:t>
            </a:r>
            <a:r>
              <a:rPr lang="vi-VN" sz="1500" dirty="0" smtClean="0"/>
              <a:t> з </a:t>
            </a:r>
            <a:r>
              <a:rPr lang="vi-VN" sz="1500" b="1" dirty="0" smtClean="0"/>
              <a:t>20 квітня 1968 </a:t>
            </a:r>
            <a:r>
              <a:rPr lang="vi-VN" sz="1500" dirty="0" smtClean="0"/>
              <a:t>до </a:t>
            </a:r>
            <a:r>
              <a:rPr lang="vi-VN" sz="1500" b="1" dirty="0" smtClean="0"/>
              <a:t>3 червня 1979 </a:t>
            </a:r>
            <a:r>
              <a:rPr lang="vi-VN" sz="1500" dirty="0" smtClean="0"/>
              <a:t>і з </a:t>
            </a:r>
            <a:r>
              <a:rPr lang="vi-VN" sz="1500" b="1" dirty="0" smtClean="0"/>
              <a:t>3 березня 1980 </a:t>
            </a:r>
            <a:r>
              <a:rPr lang="vi-VN" sz="1500" dirty="0" smtClean="0"/>
              <a:t>до </a:t>
            </a:r>
            <a:r>
              <a:rPr lang="vi-VN" sz="1500" b="1" dirty="0" smtClean="0"/>
              <a:t>30 червня 1984</a:t>
            </a:r>
            <a:r>
              <a:rPr lang="vi-VN" sz="1500" dirty="0" smtClean="0"/>
              <a:t>. Раніше — </a:t>
            </a:r>
            <a:r>
              <a:rPr lang="vi-VN" sz="1500" u="sng" dirty="0" smtClean="0"/>
              <a:t>лідер Ліберальної партії Канади</a:t>
            </a:r>
            <a:r>
              <a:rPr lang="vi-VN" sz="1500" dirty="0" smtClean="0"/>
              <a:t>.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/>
            </a:r>
            <a:br>
              <a:rPr lang="ru-RU" sz="1500" dirty="0" smtClean="0"/>
            </a:br>
            <a:endParaRPr lang="vi-VN" sz="1500" dirty="0" smtClean="0"/>
          </a:p>
          <a:p>
            <a:r>
              <a:rPr lang="vi-VN" sz="1500" dirty="0" smtClean="0"/>
              <a:t>П'єр Трюдо вважається «батьком» сучасної Канади — зокрема її двомовності, безкоштовної системи медичного забезпечення та політики мультикультуралізму. Корінний квебекуа, він одначе активно боровся проти квебекського сепаратизму: його рішуча позиція з цього питання — це один із чинників, що сприяв поразці сувереністів під час референдуму </a:t>
            </a:r>
            <a:r>
              <a:rPr lang="vi-VN" sz="1500" b="1" dirty="0" smtClean="0"/>
              <a:t>1980 року </a:t>
            </a:r>
            <a:r>
              <a:rPr lang="vi-VN" sz="1500" dirty="0" smtClean="0"/>
              <a:t>щодо суверенітету Квебеку.</a:t>
            </a:r>
          </a:p>
          <a:p>
            <a:r>
              <a:rPr lang="vi-VN" sz="1500" dirty="0" smtClean="0"/>
              <a:t>Посмертні дослідження архіву політика вказують на те, що у своїй молодості він був не лише квебекським націоналістом та сувереністом, а навіть брав участь у підпільній групі, яка готувала повстання з метою перетворення провінції Квебекн а франкомовну католицьку державу. </a:t>
            </a:r>
            <a:endParaRPr lang="en-US" sz="1500" dirty="0"/>
          </a:p>
        </p:txBody>
      </p:sp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00174"/>
            <a:ext cx="3643338" cy="5000636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71546"/>
            <a:ext cx="66437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500" b="1" dirty="0" smtClean="0"/>
              <a:t>Рене Леве́к</a:t>
            </a:r>
            <a:r>
              <a:rPr lang="vi-VN" sz="1500" dirty="0" smtClean="0"/>
              <a:t> (</a:t>
            </a:r>
            <a:r>
              <a:rPr lang="en-US" sz="1500" dirty="0" smtClean="0"/>
              <a:t> </a:t>
            </a:r>
            <a:r>
              <a:rPr lang="en-US" sz="1500" b="1" dirty="0" smtClean="0"/>
              <a:t>24 </a:t>
            </a:r>
            <a:r>
              <a:rPr lang="vi-VN" sz="1500" b="1" dirty="0" smtClean="0"/>
              <a:t>серпня 1922</a:t>
            </a:r>
            <a:r>
              <a:rPr lang="vi-VN" sz="1500" dirty="0" smtClean="0"/>
              <a:t>, Кемпбелтон, Нью-Брансвік — † </a:t>
            </a:r>
            <a:r>
              <a:rPr lang="vi-VN" sz="1500" b="1" dirty="0" smtClean="0"/>
              <a:t>1</a:t>
            </a:r>
            <a:r>
              <a:rPr lang="ru-RU" sz="1500" b="1" dirty="0" smtClean="0"/>
              <a:t> </a:t>
            </a:r>
            <a:r>
              <a:rPr lang="vi-VN" sz="1500" b="1" dirty="0" smtClean="0"/>
              <a:t>листопада</a:t>
            </a:r>
            <a:r>
              <a:rPr lang="ru-RU" sz="1500" b="1" dirty="0" smtClean="0"/>
              <a:t> </a:t>
            </a:r>
            <a:r>
              <a:rPr lang="vi-VN" sz="1500" b="1" dirty="0" smtClean="0"/>
              <a:t>1987</a:t>
            </a:r>
            <a:r>
              <a:rPr lang="vi-VN" sz="1500" dirty="0" smtClean="0"/>
              <a:t>, Вердун, Квебек) — видатний квебекський політик і журналіст, прем'єр-міністр Квебеку (</a:t>
            </a:r>
            <a:r>
              <a:rPr lang="vi-VN" sz="1500" b="1" dirty="0" smtClean="0"/>
              <a:t>1976-1985</a:t>
            </a:r>
            <a:r>
              <a:rPr lang="vi-VN" sz="1500" dirty="0" smtClean="0"/>
              <a:t>), лідер та один із засновників </a:t>
            </a:r>
            <a:r>
              <a:rPr lang="vi-VN" sz="1500" u="sng" dirty="0" smtClean="0"/>
              <a:t>Квебекської партії</a:t>
            </a:r>
            <a:endParaRPr lang="en-US" sz="1500" u="sng" dirty="0" smtClean="0"/>
          </a:p>
          <a:p>
            <a:r>
              <a:rPr lang="vi-VN" sz="1500" dirty="0" smtClean="0"/>
              <a:t>Стояв на позиціях державного суверенітету Квебеку: за роки його правління була прийнята Хартія французької мови та проведено перший референдум щодо державного суверенітету Квебеку (за суверенітет проголосувало 40% громадян провінції).</a:t>
            </a:r>
            <a:endParaRPr lang="vi-VN" sz="1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143248"/>
            <a:ext cx="65722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Працював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радіожурналістом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: у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1940-х роках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—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військовий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кореспондент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армії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США;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війни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—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журналіст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франкомовному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"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Радіо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Канада".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Член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Ліберальної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партії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 Квебеку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1960 року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Обраний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депутатом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квебекського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парламенту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округу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Монреаль-Лорьє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у 1960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та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1962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роках;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переобраний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1966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 У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1960-1966 роках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—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міністр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уряді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Жана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Лесажа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Депутат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безпартійний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1967 року.</a:t>
            </a:r>
          </a:p>
          <a:p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14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жовтня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1967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року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виступив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із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рядів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Ліберальної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партії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 листопада 1967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заснував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Рух за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суверенітет-ассоціацію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sz="1500" dirty="0" smtClean="0">
                <a:latin typeface="Arial" pitchFamily="34" charset="0"/>
                <a:cs typeface="Arial" pitchFamily="34" charset="0"/>
              </a:rPr>
            </a:b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14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жовтня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1968 президент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новоутвореної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Квебекської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партії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ru-RU" sz="1500" u="sng" dirty="0" smtClean="0">
                <a:latin typeface="Arial" pitchFamily="34" charset="0"/>
                <a:cs typeface="Arial" pitchFamily="34" charset="0"/>
              </a:rPr>
            </a:b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Продовжує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журналістську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роботу.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Обраний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у 1976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депутатом </a:t>
            </a:r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Квебекської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партії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округу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Тайон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переобраний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у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1981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 З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25 листопада 1976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року по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жовтня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1985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—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прем'єр-міністр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Квебеку.</a:t>
            </a:r>
          </a:p>
          <a:p>
            <a:r>
              <a:rPr lang="ru-RU" sz="1500" b="1" dirty="0" smtClean="0">
                <a:latin typeface="Arial" pitchFamily="34" charset="0"/>
                <a:cs typeface="Arial" pitchFamily="34" charset="0"/>
              </a:rPr>
              <a:t>20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червня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1985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року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залишає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посаду президента </a:t>
            </a:r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Квебекської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партії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повертається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журналізму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0"/>
            <a:ext cx="4457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прем'єр-міністр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Квебеку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загруженное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1214422"/>
            <a:ext cx="2714612" cy="414340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85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500" b="1" dirty="0" smtClean="0"/>
              <a:t>Мартін Браян Малруні</a:t>
            </a:r>
            <a:r>
              <a:rPr lang="vi-VN" sz="1500" dirty="0" smtClean="0"/>
              <a:t> </a:t>
            </a:r>
            <a:r>
              <a:rPr lang="en-US" sz="1500" dirty="0" smtClean="0"/>
              <a:t>*</a:t>
            </a:r>
            <a:r>
              <a:rPr lang="en-US" sz="1500" b="1" dirty="0" smtClean="0"/>
              <a:t> 20 </a:t>
            </a:r>
            <a:r>
              <a:rPr lang="vi-VN" sz="1500" b="1" dirty="0" smtClean="0"/>
              <a:t>березня</a:t>
            </a:r>
            <a:r>
              <a:rPr lang="ru-RU" sz="1500" b="1" dirty="0" smtClean="0"/>
              <a:t>,</a:t>
            </a:r>
            <a:r>
              <a:rPr lang="vi-VN" sz="1500" b="1" dirty="0" smtClean="0"/>
              <a:t> 1939</a:t>
            </a:r>
            <a:r>
              <a:rPr lang="vi-VN" sz="1500" dirty="0" smtClean="0"/>
              <a:t> Бей-Комо, Квебек) — адвокат</a:t>
            </a:r>
            <a:r>
              <a:rPr lang="ru-RU" sz="1500" dirty="0" smtClean="0"/>
              <a:t>,</a:t>
            </a:r>
            <a:r>
              <a:rPr lang="vi-VN" sz="1500" dirty="0" smtClean="0"/>
              <a:t> бізнесмен, 18-й прем'єр-міністр Канади.</a:t>
            </a:r>
            <a:endParaRPr lang="ru-RU" sz="1500" dirty="0"/>
          </a:p>
        </p:txBody>
      </p:sp>
      <p:pic>
        <p:nvPicPr>
          <p:cNvPr id="4" name="Рисунок 3" descr="428px-Mulron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0"/>
            <a:ext cx="2357422" cy="38576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500042"/>
            <a:ext cx="68580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/>
              <a:t>Два рази </a:t>
            </a:r>
            <a:r>
              <a:rPr lang="ru-RU" sz="1500" dirty="0" err="1" smtClean="0"/>
              <a:t>Малруні</a:t>
            </a:r>
            <a:r>
              <a:rPr lang="ru-RU" sz="1500" dirty="0" smtClean="0"/>
              <a:t> </a:t>
            </a:r>
            <a:r>
              <a:rPr lang="ru-RU" sz="1500" dirty="0" err="1" smtClean="0"/>
              <a:t>був</a:t>
            </a:r>
            <a:r>
              <a:rPr lang="ru-RU" sz="1500" dirty="0" smtClean="0"/>
              <a:t> </a:t>
            </a:r>
            <a:r>
              <a:rPr lang="ru-RU" sz="1500" dirty="0" err="1" smtClean="0"/>
              <a:t>суперником</a:t>
            </a:r>
            <a:r>
              <a:rPr lang="ru-RU" sz="1500" dirty="0" smtClean="0"/>
              <a:t> </a:t>
            </a:r>
            <a:r>
              <a:rPr lang="ru-RU" sz="1500" dirty="0" err="1" smtClean="0"/>
              <a:t>керівництво</a:t>
            </a:r>
            <a:r>
              <a:rPr lang="ru-RU" sz="1500" dirty="0" smtClean="0"/>
              <a:t> </a:t>
            </a:r>
            <a:r>
              <a:rPr lang="ru-RU" sz="1500" dirty="0" err="1" smtClean="0"/>
              <a:t>конвенціі</a:t>
            </a:r>
            <a:r>
              <a:rPr lang="ru-RU" sz="1500" dirty="0" smtClean="0"/>
              <a:t> </a:t>
            </a:r>
            <a:r>
              <a:rPr lang="ru-RU" sz="1500" b="1" dirty="0" smtClean="0"/>
              <a:t>1974</a:t>
            </a:r>
            <a:r>
              <a:rPr lang="ru-RU" sz="1500" dirty="0" smtClean="0"/>
              <a:t>, </a:t>
            </a:r>
            <a:r>
              <a:rPr lang="ru-RU" sz="1500" b="1" dirty="0" smtClean="0"/>
              <a:t>1983</a:t>
            </a:r>
            <a:r>
              <a:rPr lang="ru-RU" sz="1500" dirty="0" smtClean="0"/>
              <a:t> </a:t>
            </a:r>
            <a:r>
              <a:rPr lang="ru-RU" sz="1500" dirty="0" err="1" smtClean="0"/>
              <a:t>і</a:t>
            </a:r>
            <a:r>
              <a:rPr lang="ru-RU" sz="1500" dirty="0" smtClean="0"/>
              <a:t> в </a:t>
            </a:r>
            <a:r>
              <a:rPr lang="ru-RU" sz="1500" dirty="0" err="1" smtClean="0"/>
              <a:t>році</a:t>
            </a:r>
            <a:r>
              <a:rPr lang="ru-RU" sz="1500" dirty="0" smtClean="0"/>
              <a:t> </a:t>
            </a:r>
            <a:r>
              <a:rPr lang="ru-RU" sz="1500" b="1" dirty="0" smtClean="0"/>
              <a:t>1983</a:t>
            </a:r>
            <a:r>
              <a:rPr lang="ru-RU" sz="1500" dirty="0" smtClean="0"/>
              <a:t> </a:t>
            </a:r>
            <a:r>
              <a:rPr lang="ru-RU" sz="1500" dirty="0" err="1" smtClean="0"/>
              <a:t>Малруні</a:t>
            </a:r>
            <a:r>
              <a:rPr lang="ru-RU" sz="1500" dirty="0" smtClean="0"/>
              <a:t> </a:t>
            </a:r>
            <a:r>
              <a:rPr lang="ru-RU" sz="1500" dirty="0" err="1" smtClean="0"/>
              <a:t>очолив</a:t>
            </a:r>
            <a:r>
              <a:rPr lang="ru-RU" sz="1500" dirty="0" smtClean="0"/>
              <a:t> </a:t>
            </a:r>
            <a:r>
              <a:rPr lang="ru-RU" sz="1500" dirty="0" err="1" smtClean="0"/>
              <a:t>цю</a:t>
            </a:r>
            <a:r>
              <a:rPr lang="ru-RU" sz="1500" dirty="0" smtClean="0"/>
              <a:t> </a:t>
            </a:r>
            <a:r>
              <a:rPr lang="ru-RU" sz="1500" dirty="0" err="1" smtClean="0"/>
              <a:t>політичну</a:t>
            </a:r>
            <a:r>
              <a:rPr lang="ru-RU" sz="1500" dirty="0" smtClean="0"/>
              <a:t> силу Консервативна </a:t>
            </a:r>
            <a:r>
              <a:rPr lang="ru-RU" sz="1500" dirty="0" err="1" smtClean="0"/>
              <a:t>партія</a:t>
            </a:r>
            <a:r>
              <a:rPr lang="ru-RU" sz="1500" dirty="0" smtClean="0"/>
              <a:t> </a:t>
            </a:r>
            <a:r>
              <a:rPr lang="ru-RU" sz="1500" dirty="0" err="1" smtClean="0"/>
              <a:t>Канади</a:t>
            </a:r>
            <a:r>
              <a:rPr lang="ru-RU" sz="1500" dirty="0" smtClean="0"/>
              <a:t>. Доки</a:t>
            </a:r>
            <a:r>
              <a:rPr lang="ru-RU" sz="1500" b="1" dirty="0" smtClean="0"/>
              <a:t> 1983</a:t>
            </a:r>
            <a:r>
              <a:rPr lang="ru-RU" sz="1500" dirty="0" smtClean="0"/>
              <a:t> </a:t>
            </a:r>
            <a:r>
              <a:rPr lang="ru-RU" sz="1500" dirty="0" err="1" smtClean="0"/>
              <a:t>Малруні</a:t>
            </a:r>
            <a:r>
              <a:rPr lang="ru-RU" sz="1500" dirty="0" smtClean="0"/>
              <a:t> </a:t>
            </a:r>
            <a:r>
              <a:rPr lang="ru-RU" sz="1500" dirty="0" err="1" smtClean="0"/>
              <a:t>був</a:t>
            </a:r>
            <a:r>
              <a:rPr lang="ru-RU" sz="1500" dirty="0" smtClean="0"/>
              <a:t> адвокатом </a:t>
            </a:r>
            <a:r>
              <a:rPr lang="ru-RU" sz="1500" dirty="0" err="1" smtClean="0"/>
              <a:t>і</a:t>
            </a:r>
            <a:r>
              <a:rPr lang="ru-RU" sz="1500" dirty="0" smtClean="0"/>
              <a:t> Президент </a:t>
            </a:r>
            <a:r>
              <a:rPr lang="ru-RU" sz="1500" dirty="0" err="1" smtClean="0"/>
              <a:t>компанії</a:t>
            </a:r>
            <a:r>
              <a:rPr lang="ru-RU" sz="1500" dirty="0" smtClean="0"/>
              <a:t> </a:t>
            </a:r>
            <a:r>
              <a:rPr lang="en-US" sz="1500" u="sng" dirty="0" smtClean="0"/>
              <a:t>Iron Ore Company of Canada</a:t>
            </a:r>
            <a:r>
              <a:rPr lang="en-US" sz="1500" dirty="0" smtClean="0"/>
              <a:t>, </a:t>
            </a:r>
            <a:r>
              <a:rPr lang="en-US" sz="1500" b="1" dirty="0" smtClean="0"/>
              <a:t>1983</a:t>
            </a:r>
            <a:r>
              <a:rPr lang="en-US" sz="1500" dirty="0" smtClean="0"/>
              <a:t> </a:t>
            </a:r>
            <a:r>
              <a:rPr lang="ru-RU" sz="1500" dirty="0" smtClean="0"/>
              <a:t>року </a:t>
            </a:r>
            <a:r>
              <a:rPr lang="ru-RU" sz="1500" dirty="0" err="1" smtClean="0"/>
              <a:t>Малруні</a:t>
            </a:r>
            <a:r>
              <a:rPr lang="ru-RU" sz="1500" dirty="0" smtClean="0"/>
              <a:t> </a:t>
            </a:r>
            <a:r>
              <a:rPr lang="ru-RU" sz="1500" dirty="0" err="1" smtClean="0"/>
              <a:t>був</a:t>
            </a:r>
            <a:r>
              <a:rPr lang="ru-RU" sz="1500" dirty="0" smtClean="0"/>
              <a:t> </a:t>
            </a:r>
            <a:r>
              <a:rPr lang="ru-RU" sz="1500" dirty="0" err="1" smtClean="0"/>
              <a:t>обраний</a:t>
            </a:r>
            <a:r>
              <a:rPr lang="ru-RU" sz="1500" dirty="0" smtClean="0"/>
              <a:t> до парламенту на </a:t>
            </a:r>
            <a:r>
              <a:rPr lang="ru-RU" sz="1500" dirty="0" err="1" smtClean="0"/>
              <a:t>першому</a:t>
            </a:r>
            <a:r>
              <a:rPr lang="ru-RU" sz="1500" dirty="0" smtClean="0"/>
              <a:t> </a:t>
            </a:r>
            <a:r>
              <a:rPr lang="ru-RU" sz="1500" dirty="0" err="1" smtClean="0"/>
              <a:t>разі</a:t>
            </a:r>
            <a:r>
              <a:rPr lang="ru-RU" sz="1500" dirty="0" smtClean="0"/>
              <a:t>.</a:t>
            </a:r>
          </a:p>
          <a:p>
            <a:r>
              <a:rPr lang="ru-RU" sz="1500" dirty="0" err="1" smtClean="0"/>
              <a:t>Адміністрації</a:t>
            </a:r>
            <a:r>
              <a:rPr lang="ru-RU" sz="1500" dirty="0" smtClean="0"/>
              <a:t> </a:t>
            </a:r>
            <a:r>
              <a:rPr lang="ru-RU" sz="1500" dirty="0" err="1" smtClean="0"/>
              <a:t>Малруні</a:t>
            </a:r>
            <a:r>
              <a:rPr lang="ru-RU" sz="1500" dirty="0" smtClean="0"/>
              <a:t> р. </a:t>
            </a:r>
            <a:r>
              <a:rPr lang="ru-RU" sz="1500" b="1" dirty="0" smtClean="0"/>
              <a:t>1984</a:t>
            </a:r>
            <a:r>
              <a:rPr lang="ru-RU" sz="1500" dirty="0" smtClean="0"/>
              <a:t> </a:t>
            </a:r>
            <a:r>
              <a:rPr lang="ru-RU" sz="1500" dirty="0" err="1" smtClean="0"/>
              <a:t>анулював</a:t>
            </a:r>
            <a:r>
              <a:rPr lang="ru-RU" sz="1500" dirty="0" smtClean="0"/>
              <a:t> '</a:t>
            </a:r>
            <a:r>
              <a:rPr lang="ru-RU" sz="1500" dirty="0" err="1" smtClean="0"/>
              <a:t>Народно-енергіна</a:t>
            </a:r>
            <a:r>
              <a:rPr lang="ru-RU" sz="1500" dirty="0" smtClean="0"/>
              <a:t> </a:t>
            </a:r>
            <a:r>
              <a:rPr lang="ru-RU" sz="1500" dirty="0" err="1" smtClean="0"/>
              <a:t>програма</a:t>
            </a:r>
            <a:r>
              <a:rPr lang="ru-RU" sz="1500" dirty="0" smtClean="0"/>
              <a:t>' (в р. 1986— </a:t>
            </a:r>
            <a:r>
              <a:rPr lang="ru-RU" sz="1500" dirty="0" err="1" smtClean="0"/>
              <a:t>Програма</a:t>
            </a:r>
            <a:r>
              <a:rPr lang="ru-RU" sz="1500" dirty="0" smtClean="0"/>
              <a:t> </a:t>
            </a:r>
            <a:r>
              <a:rPr lang="ru-RU" sz="1500" dirty="0" err="1" smtClean="0"/>
              <a:t>адміністрації</a:t>
            </a:r>
            <a:r>
              <a:rPr lang="ru-RU" sz="1500" dirty="0" smtClean="0"/>
              <a:t> </a:t>
            </a:r>
            <a:r>
              <a:rPr lang="ru-RU" sz="1500" dirty="0" err="1" smtClean="0"/>
              <a:t>П'єр</a:t>
            </a:r>
            <a:r>
              <a:rPr lang="ru-RU" sz="1500" dirty="0" smtClean="0"/>
              <a:t> </a:t>
            </a:r>
            <a:r>
              <a:rPr lang="ru-RU" sz="1500" dirty="0" err="1" smtClean="0"/>
              <a:t>Трюдо</a:t>
            </a:r>
            <a:r>
              <a:rPr lang="ru-RU" sz="1500" dirty="0" smtClean="0"/>
              <a:t> </a:t>
            </a:r>
            <a:r>
              <a:rPr lang="ru-RU" sz="1500" dirty="0" err="1" smtClean="0"/>
              <a:t>субсидувати</a:t>
            </a:r>
            <a:r>
              <a:rPr lang="ru-RU" sz="1500" dirty="0" smtClean="0"/>
              <a:t> прейскурант </a:t>
            </a:r>
            <a:r>
              <a:rPr lang="ru-RU" sz="1500" dirty="0" err="1" smtClean="0"/>
              <a:t>нафта</a:t>
            </a:r>
            <a:r>
              <a:rPr lang="ru-RU" sz="1500" dirty="0" smtClean="0"/>
              <a:t>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нафтагаз</a:t>
            </a:r>
            <a:r>
              <a:rPr lang="ru-RU" sz="1500" dirty="0" smtClean="0"/>
              <a:t> в </a:t>
            </a:r>
            <a:r>
              <a:rPr lang="ru-RU" sz="1500" dirty="0" err="1" smtClean="0"/>
              <a:t>Канаді</a:t>
            </a:r>
            <a:r>
              <a:rPr lang="ru-RU" sz="1500" dirty="0" smtClean="0"/>
              <a:t> </a:t>
            </a:r>
            <a:r>
              <a:rPr lang="ru-RU" sz="1500" dirty="0" err="1" smtClean="0"/>
              <a:t>під</a:t>
            </a:r>
            <a:r>
              <a:rPr lang="ru-RU" sz="1500" dirty="0" smtClean="0"/>
              <a:t> </a:t>
            </a:r>
            <a:r>
              <a:rPr lang="ru-RU" sz="1500" dirty="0" err="1" smtClean="0"/>
              <a:t>світом</a:t>
            </a:r>
            <a:r>
              <a:rPr lang="ru-RU" sz="1500" dirty="0" smtClean="0"/>
              <a:t> </a:t>
            </a:r>
            <a:r>
              <a:rPr lang="ru-RU" sz="1500" dirty="0" err="1" smtClean="0"/>
              <a:t>ціним</a:t>
            </a:r>
            <a:r>
              <a:rPr lang="ru-RU" sz="1500" dirty="0" smtClean="0"/>
              <a:t>. Так само мета </a:t>
            </a:r>
            <a:r>
              <a:rPr lang="ru-RU" sz="1500" dirty="0" err="1" smtClean="0"/>
              <a:t>програми</a:t>
            </a:r>
            <a:r>
              <a:rPr lang="ru-RU" sz="1500" dirty="0" smtClean="0"/>
              <a:t> </a:t>
            </a:r>
            <a:r>
              <a:rPr lang="ru-RU" sz="1500" dirty="0" err="1" smtClean="0"/>
              <a:t>націоналізував</a:t>
            </a:r>
            <a:r>
              <a:rPr lang="ru-RU" sz="1500" dirty="0" smtClean="0"/>
              <a:t> 50 </a:t>
            </a:r>
            <a:r>
              <a:rPr lang="ru-RU" sz="1500" dirty="0" err="1" smtClean="0"/>
              <a:t>відсотів</a:t>
            </a:r>
            <a:r>
              <a:rPr lang="ru-RU" sz="1500" dirty="0" smtClean="0"/>
              <a:t> </a:t>
            </a:r>
            <a:r>
              <a:rPr lang="ru-RU" sz="1500" dirty="0" err="1" smtClean="0"/>
              <a:t>компанії</a:t>
            </a:r>
            <a:r>
              <a:rPr lang="ru-RU" sz="1500" dirty="0" smtClean="0"/>
              <a:t> </a:t>
            </a:r>
            <a:r>
              <a:rPr lang="ru-RU" sz="1500" dirty="0" err="1" smtClean="0"/>
              <a:t>нафти</a:t>
            </a:r>
            <a:r>
              <a:rPr lang="ru-RU" sz="1500" dirty="0" smtClean="0"/>
              <a:t>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нафтагаза</a:t>
            </a:r>
            <a:r>
              <a:rPr lang="ru-RU" sz="1500" dirty="0" smtClean="0"/>
              <a:t> в </a:t>
            </a:r>
            <a:r>
              <a:rPr lang="ru-RU" sz="1500" dirty="0" err="1" smtClean="0"/>
              <a:t>Канаді</a:t>
            </a:r>
            <a:r>
              <a:rPr lang="ru-RU" sz="1500" dirty="0" smtClean="0"/>
              <a:t> через </a:t>
            </a:r>
            <a:r>
              <a:rPr lang="ru-RU" sz="1500" dirty="0" err="1" smtClean="0"/>
              <a:t>компанії</a:t>
            </a:r>
            <a:r>
              <a:rPr lang="ru-RU" sz="1500" dirty="0" smtClean="0"/>
              <a:t> '</a:t>
            </a:r>
            <a:r>
              <a:rPr lang="ru-RU" sz="1500" dirty="0" err="1" smtClean="0"/>
              <a:t>Петро-Канади</a:t>
            </a:r>
            <a:r>
              <a:rPr lang="ru-RU" sz="1500" dirty="0" smtClean="0"/>
              <a:t>'</a:t>
            </a:r>
            <a:r>
              <a:rPr lang="en-US" sz="1500" dirty="0" smtClean="0"/>
              <a:t>. </a:t>
            </a:r>
            <a:r>
              <a:rPr lang="ru-RU" sz="1500" dirty="0" err="1" smtClean="0"/>
              <a:t>Було</a:t>
            </a:r>
            <a:r>
              <a:rPr lang="ru-RU" sz="1500" dirty="0" smtClean="0"/>
              <a:t> непопулярна в </a:t>
            </a:r>
            <a:r>
              <a:rPr lang="ru-RU" sz="1500" dirty="0" err="1" smtClean="0"/>
              <a:t>Альберті</a:t>
            </a:r>
            <a:r>
              <a:rPr lang="ru-RU" sz="1500" dirty="0" smtClean="0"/>
              <a:t>, тому </a:t>
            </a:r>
            <a:r>
              <a:rPr lang="ru-RU" sz="1500" dirty="0" err="1" smtClean="0"/>
              <a:t>що</a:t>
            </a:r>
            <a:r>
              <a:rPr lang="ru-RU" sz="1500" dirty="0" smtClean="0"/>
              <a:t> Альберта одержала меньше </a:t>
            </a:r>
            <a:r>
              <a:rPr lang="ru-RU" sz="1500" dirty="0" err="1" smtClean="0"/>
              <a:t>податки</a:t>
            </a:r>
            <a:r>
              <a:rPr lang="ru-RU" sz="1500" dirty="0" smtClean="0"/>
              <a:t> </a:t>
            </a:r>
            <a:r>
              <a:rPr lang="ru-RU" sz="1500" dirty="0" err="1" smtClean="0"/>
              <a:t>під</a:t>
            </a:r>
            <a:r>
              <a:rPr lang="ru-RU" sz="1500" dirty="0" smtClean="0"/>
              <a:t> прогарами. </a:t>
            </a:r>
            <a:r>
              <a:rPr lang="en-US" sz="1500" dirty="0" smtClean="0"/>
              <a:t>B </a:t>
            </a:r>
            <a:r>
              <a:rPr lang="en-US" sz="1500" b="1" dirty="0" smtClean="0"/>
              <a:t>1986</a:t>
            </a:r>
            <a:r>
              <a:rPr lang="en-US" sz="1500" dirty="0" smtClean="0"/>
              <a:t> </a:t>
            </a:r>
            <a:r>
              <a:rPr lang="ru-RU" sz="1500" dirty="0" err="1" smtClean="0"/>
              <a:t>правління</a:t>
            </a:r>
            <a:r>
              <a:rPr lang="ru-RU" sz="1500" dirty="0" smtClean="0"/>
              <a:t> </a:t>
            </a:r>
            <a:r>
              <a:rPr lang="ru-RU" sz="1500" dirty="0" err="1" smtClean="0"/>
              <a:t>ухвала</a:t>
            </a:r>
            <a:r>
              <a:rPr lang="ru-RU" sz="1500" dirty="0" smtClean="0"/>
              <a:t> </a:t>
            </a:r>
            <a:r>
              <a:rPr lang="ru-RU" sz="1500" dirty="0" err="1" smtClean="0"/>
              <a:t>поточний</a:t>
            </a:r>
            <a:r>
              <a:rPr lang="ru-RU" sz="1500" dirty="0" smtClean="0"/>
              <a:t> ремонт контракт </a:t>
            </a:r>
            <a:r>
              <a:rPr lang="ru-RU" sz="1500" dirty="0" err="1" smtClean="0"/>
              <a:t>військового-літаків</a:t>
            </a:r>
            <a:r>
              <a:rPr lang="ru-RU" sz="1500" dirty="0" smtClean="0"/>
              <a:t> '</a:t>
            </a:r>
            <a:r>
              <a:rPr lang="en-US" sz="1500" dirty="0" smtClean="0"/>
              <a:t>CF-18 </a:t>
            </a:r>
            <a:r>
              <a:rPr lang="ru-RU" sz="1500" dirty="0" err="1" smtClean="0"/>
              <a:t>Горнет</a:t>
            </a:r>
            <a:r>
              <a:rPr lang="en-US" sz="1500" dirty="0" smtClean="0"/>
              <a:t> — </a:t>
            </a:r>
            <a:r>
              <a:rPr lang="ru-RU" sz="1500" dirty="0" err="1" smtClean="0"/>
              <a:t>від</a:t>
            </a:r>
            <a:r>
              <a:rPr lang="ru-RU" sz="1500" dirty="0" smtClean="0"/>
              <a:t> </a:t>
            </a:r>
            <a:r>
              <a:rPr lang="ru-RU" sz="1500" dirty="0" err="1" smtClean="0"/>
              <a:t>Манітоба</a:t>
            </a:r>
            <a:r>
              <a:rPr lang="ru-RU" sz="1500" dirty="0" smtClean="0"/>
              <a:t> до Квебек — </a:t>
            </a:r>
            <a:r>
              <a:rPr lang="ru-RU" sz="1500" dirty="0" err="1" smtClean="0"/>
              <a:t>спірний</a:t>
            </a:r>
            <a:r>
              <a:rPr lang="ru-RU" sz="1500" dirty="0" smtClean="0"/>
              <a:t> </a:t>
            </a:r>
            <a:r>
              <a:rPr lang="ru-RU" sz="1500" dirty="0" err="1" smtClean="0"/>
              <a:t>вирішення</a:t>
            </a:r>
            <a:r>
              <a:rPr lang="ru-RU" sz="1500" dirty="0" smtClean="0"/>
              <a:t> </a:t>
            </a:r>
            <a:r>
              <a:rPr lang="ru-RU" sz="1500" dirty="0" err="1" smtClean="0"/>
              <a:t>історій</a:t>
            </a:r>
            <a:r>
              <a:rPr lang="ru-RU" sz="1500" dirty="0" smtClean="0"/>
              <a:t> </a:t>
            </a:r>
            <a:r>
              <a:rPr lang="ru-RU" sz="1500" dirty="0" err="1" smtClean="0"/>
              <a:t>Канади</a:t>
            </a:r>
            <a:r>
              <a:rPr lang="ru-RU" sz="1500" dirty="0" smtClean="0"/>
              <a:t> тому </a:t>
            </a:r>
            <a:r>
              <a:rPr lang="ru-RU" sz="1500" dirty="0" err="1" smtClean="0"/>
              <a:t>що</a:t>
            </a:r>
            <a:r>
              <a:rPr lang="ru-RU" sz="1500" dirty="0" smtClean="0"/>
              <a:t> </a:t>
            </a:r>
            <a:r>
              <a:rPr lang="ru-RU" sz="1500" dirty="0" err="1" smtClean="0"/>
              <a:t>пропозиція</a:t>
            </a:r>
            <a:r>
              <a:rPr lang="ru-RU" sz="1500" dirty="0" smtClean="0"/>
              <a:t> </a:t>
            </a:r>
            <a:r>
              <a:rPr lang="ru-RU" sz="1500" dirty="0" err="1" smtClean="0"/>
              <a:t>Манітоби</a:t>
            </a:r>
            <a:r>
              <a:rPr lang="ru-RU" sz="1500" dirty="0" smtClean="0"/>
              <a:t> </a:t>
            </a:r>
            <a:r>
              <a:rPr lang="ru-RU" sz="1500" dirty="0" err="1" smtClean="0"/>
              <a:t>було</a:t>
            </a:r>
            <a:r>
              <a:rPr lang="ru-RU" sz="1500" dirty="0" smtClean="0"/>
              <a:t> </a:t>
            </a:r>
            <a:r>
              <a:rPr lang="ru-RU" sz="1500" dirty="0" err="1" smtClean="0"/>
              <a:t>дешевіше</a:t>
            </a:r>
            <a:r>
              <a:rPr lang="ru-RU" sz="1500" dirty="0" smtClean="0"/>
              <a:t>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найкраще</a:t>
            </a:r>
            <a:r>
              <a:rPr lang="ru-RU" sz="1500" dirty="0" smtClean="0"/>
              <a:t>.</a:t>
            </a:r>
          </a:p>
          <a:p>
            <a:r>
              <a:rPr lang="ru-RU" sz="1500" dirty="0" err="1" smtClean="0"/>
              <a:t>Політика</a:t>
            </a:r>
            <a:r>
              <a:rPr lang="ru-RU" sz="1500" dirty="0" smtClean="0"/>
              <a:t> </a:t>
            </a:r>
            <a:r>
              <a:rPr lang="ru-RU" sz="1500" dirty="0" err="1" smtClean="0"/>
              <a:t>правління</a:t>
            </a:r>
            <a:r>
              <a:rPr lang="ru-RU" sz="1500" dirty="0" smtClean="0"/>
              <a:t> на </a:t>
            </a:r>
            <a:r>
              <a:rPr lang="ru-RU" sz="1500" dirty="0" err="1" smtClean="0"/>
              <a:t>користь</a:t>
            </a:r>
            <a:r>
              <a:rPr lang="ru-RU" sz="1500" dirty="0" smtClean="0"/>
              <a:t> </a:t>
            </a:r>
            <a:r>
              <a:rPr lang="ru-RU" sz="1500" dirty="0" err="1" smtClean="0"/>
              <a:t>приватизації</a:t>
            </a:r>
            <a:r>
              <a:rPr lang="ru-RU" sz="1500" dirty="0" smtClean="0"/>
              <a:t>. На початки </a:t>
            </a:r>
            <a:r>
              <a:rPr lang="ru-RU" sz="1500" b="1" dirty="0" smtClean="0"/>
              <a:t>1984</a:t>
            </a:r>
            <a:r>
              <a:rPr lang="ru-RU" sz="1500" dirty="0" smtClean="0"/>
              <a:t> 61 </a:t>
            </a:r>
            <a:r>
              <a:rPr lang="ru-RU" sz="1500" dirty="0" err="1" smtClean="0"/>
              <a:t>різних</a:t>
            </a:r>
            <a:r>
              <a:rPr lang="ru-RU" sz="1500" dirty="0" smtClean="0"/>
              <a:t> </a:t>
            </a:r>
            <a:r>
              <a:rPr lang="ru-RU" sz="1500" dirty="0" err="1" smtClean="0"/>
              <a:t>Королівських</a:t>
            </a:r>
            <a:r>
              <a:rPr lang="ru-RU" sz="1500" dirty="0" smtClean="0"/>
              <a:t> </a:t>
            </a:r>
            <a:r>
              <a:rPr lang="ru-RU" sz="1500" dirty="0" err="1" smtClean="0"/>
              <a:t>Корпорацій</a:t>
            </a:r>
            <a:r>
              <a:rPr lang="ru-RU" sz="1500" dirty="0" smtClean="0"/>
              <a:t> (</a:t>
            </a:r>
            <a:r>
              <a:rPr lang="ru-RU" sz="1500" dirty="0" err="1" smtClean="0"/>
              <a:t>Державне</a:t>
            </a:r>
            <a:r>
              <a:rPr lang="ru-RU" sz="1500" dirty="0" smtClean="0"/>
              <a:t> </a:t>
            </a:r>
            <a:r>
              <a:rPr lang="ru-RU" sz="1500" dirty="0" err="1" smtClean="0"/>
              <a:t>підприємство</a:t>
            </a:r>
            <a:r>
              <a:rPr lang="ru-RU" sz="1500" dirty="0" smtClean="0"/>
              <a:t>) в </a:t>
            </a:r>
            <a:r>
              <a:rPr lang="ru-RU" sz="1500" dirty="0" err="1" smtClean="0"/>
              <a:t>Канаді</a:t>
            </a:r>
            <a:r>
              <a:rPr lang="ru-RU" sz="1500" dirty="0" smtClean="0"/>
              <a:t>. </a:t>
            </a:r>
            <a:r>
              <a:rPr lang="ru-RU" sz="1500" dirty="0" err="1" smtClean="0"/>
              <a:t>Між</a:t>
            </a:r>
            <a:r>
              <a:rPr lang="ru-RU" sz="1500" dirty="0" smtClean="0"/>
              <a:t> </a:t>
            </a:r>
            <a:r>
              <a:rPr lang="ru-RU" sz="1500" b="1" dirty="0" smtClean="0"/>
              <a:t>1984</a:t>
            </a:r>
            <a:r>
              <a:rPr lang="ru-RU" sz="1500" dirty="0" smtClean="0"/>
              <a:t> до </a:t>
            </a:r>
            <a:r>
              <a:rPr lang="ru-RU" sz="1500" b="1" dirty="0" smtClean="0"/>
              <a:t>1989 </a:t>
            </a:r>
            <a:r>
              <a:rPr lang="ru-RU" sz="1500" dirty="0" err="1" smtClean="0"/>
              <a:t>правління</a:t>
            </a:r>
            <a:r>
              <a:rPr lang="ru-RU" sz="1500" dirty="0" smtClean="0"/>
              <a:t> продавали 23 </a:t>
            </a:r>
            <a:r>
              <a:rPr lang="ru-RU" sz="1500" dirty="0" err="1" smtClean="0"/>
              <a:t>Королівських</a:t>
            </a:r>
            <a:r>
              <a:rPr lang="ru-RU" sz="1500" dirty="0" smtClean="0"/>
              <a:t> </a:t>
            </a:r>
            <a:r>
              <a:rPr lang="ru-RU" sz="1500" dirty="0" err="1" smtClean="0"/>
              <a:t>Корпорацій</a:t>
            </a:r>
            <a:r>
              <a:rPr lang="ru-RU" sz="1500" dirty="0" smtClean="0"/>
              <a:t>. В </a:t>
            </a:r>
            <a:r>
              <a:rPr lang="ru-RU" sz="1500" dirty="0" err="1" smtClean="0"/>
              <a:t>році</a:t>
            </a:r>
            <a:r>
              <a:rPr lang="ru-RU" sz="1500" dirty="0" smtClean="0"/>
              <a:t> </a:t>
            </a:r>
            <a:r>
              <a:rPr lang="ru-RU" sz="1500" b="1" dirty="0" smtClean="0"/>
              <a:t>1989</a:t>
            </a:r>
            <a:r>
              <a:rPr lang="ru-RU" sz="1500" dirty="0" smtClean="0"/>
              <a:t> </a:t>
            </a:r>
            <a:r>
              <a:rPr lang="ru-RU" sz="1500" dirty="0" err="1" smtClean="0"/>
              <a:t>правління</a:t>
            </a:r>
            <a:r>
              <a:rPr lang="ru-RU" sz="1500" dirty="0" smtClean="0"/>
              <a:t> продавали </a:t>
            </a:r>
            <a:r>
              <a:rPr lang="ru-RU" sz="1500" dirty="0" err="1" smtClean="0"/>
              <a:t>усі</a:t>
            </a:r>
            <a:r>
              <a:rPr lang="ru-RU" sz="1500" dirty="0" smtClean="0"/>
              <a:t> '</a:t>
            </a:r>
            <a:r>
              <a:rPr lang="ru-RU" sz="1500" dirty="0" err="1" smtClean="0"/>
              <a:t>Айр-Канада</a:t>
            </a:r>
            <a:r>
              <a:rPr lang="ru-RU" sz="1500" dirty="0" smtClean="0"/>
              <a:t>' </a:t>
            </a:r>
            <a:endParaRPr lang="en-US" sz="15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226510"/>
            <a:ext cx="91440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/>
              <a:t>В </a:t>
            </a:r>
            <a:r>
              <a:rPr lang="ru-RU" sz="1500" b="1" dirty="0" smtClean="0"/>
              <a:t>1988</a:t>
            </a:r>
            <a:r>
              <a:rPr lang="ru-RU" sz="1500" dirty="0" smtClean="0"/>
              <a:t> </a:t>
            </a:r>
            <a:r>
              <a:rPr lang="ru-RU" sz="1500" dirty="0" err="1" smtClean="0"/>
              <a:t>правління</a:t>
            </a:r>
            <a:r>
              <a:rPr lang="ru-RU" sz="1500" dirty="0" smtClean="0"/>
              <a:t> </a:t>
            </a:r>
            <a:r>
              <a:rPr lang="ru-RU" sz="1500" dirty="0" err="1" smtClean="0"/>
              <a:t>перепрошував</a:t>
            </a:r>
            <a:r>
              <a:rPr lang="ru-RU" sz="1500" dirty="0" smtClean="0"/>
              <a:t> </a:t>
            </a:r>
            <a:r>
              <a:rPr lang="ru-RU" sz="1500" dirty="0" err="1" smtClean="0"/>
              <a:t>і</a:t>
            </a:r>
            <a:r>
              <a:rPr lang="ru-RU" sz="1500" dirty="0" smtClean="0"/>
              <a:t> давили $300 </a:t>
            </a:r>
            <a:r>
              <a:rPr lang="ru-RU" sz="1500" dirty="0" err="1" smtClean="0"/>
              <a:t>мільйонів</a:t>
            </a:r>
            <a:r>
              <a:rPr lang="ru-RU" sz="1500" dirty="0" smtClean="0"/>
              <a:t> </a:t>
            </a:r>
            <a:r>
              <a:rPr lang="ru-RU" sz="1500" dirty="0" err="1" smtClean="0"/>
              <a:t>компенсації</a:t>
            </a:r>
            <a:r>
              <a:rPr lang="ru-RU" sz="1500" dirty="0" smtClean="0"/>
              <a:t> </a:t>
            </a:r>
            <a:r>
              <a:rPr lang="ru-RU" sz="1500" dirty="0" err="1" smtClean="0"/>
              <a:t>японсько-канадськами</a:t>
            </a:r>
            <a:r>
              <a:rPr lang="ru-RU" sz="1500" dirty="0" smtClean="0"/>
              <a:t> </a:t>
            </a:r>
            <a:r>
              <a:rPr lang="ru-RU" sz="1500" dirty="0" err="1" smtClean="0"/>
              <a:t>сімей</a:t>
            </a:r>
            <a:r>
              <a:rPr lang="ru-RU" sz="1500" dirty="0" smtClean="0"/>
              <a:t> в </a:t>
            </a:r>
            <a:r>
              <a:rPr lang="ru-RU" sz="1500" dirty="0" err="1" smtClean="0"/>
              <a:t>якими</a:t>
            </a:r>
            <a:r>
              <a:rPr lang="ru-RU" sz="1500" dirty="0" smtClean="0"/>
              <a:t> </a:t>
            </a:r>
            <a:r>
              <a:rPr lang="ru-RU" sz="1500" dirty="0" err="1" smtClean="0"/>
              <a:t>інтернували</a:t>
            </a:r>
            <a:r>
              <a:rPr lang="ru-RU" sz="1500" dirty="0" smtClean="0"/>
              <a:t> </a:t>
            </a:r>
            <a:r>
              <a:rPr lang="ru-RU" sz="1500" dirty="0" err="1" smtClean="0"/>
              <a:t>і</a:t>
            </a:r>
            <a:r>
              <a:rPr lang="ru-RU" sz="1500" dirty="0" smtClean="0"/>
              <a:t> тратили </a:t>
            </a:r>
            <a:r>
              <a:rPr lang="ru-RU" sz="1500" dirty="0" err="1" smtClean="0"/>
              <a:t>власности</a:t>
            </a:r>
            <a:r>
              <a:rPr lang="ru-RU" sz="1500" dirty="0" smtClean="0"/>
              <a:t> в </a:t>
            </a:r>
            <a:r>
              <a:rPr lang="ru-RU" sz="1500" dirty="0" err="1" smtClean="0"/>
              <a:t>Канаді</a:t>
            </a:r>
            <a:r>
              <a:rPr lang="ru-RU" sz="1500" dirty="0" smtClean="0"/>
              <a:t> </a:t>
            </a:r>
            <a:r>
              <a:rPr lang="ru-RU" sz="1500" dirty="0" err="1" smtClean="0"/>
              <a:t>під</a:t>
            </a:r>
            <a:r>
              <a:rPr lang="ru-RU" sz="1500" dirty="0" smtClean="0"/>
              <a:t> час </a:t>
            </a:r>
            <a:r>
              <a:rPr lang="ru-RU" sz="1500" dirty="0" err="1" smtClean="0"/>
              <a:t>Другої</a:t>
            </a:r>
            <a:r>
              <a:rPr lang="ru-RU" sz="1500" dirty="0" smtClean="0"/>
              <a:t> </a:t>
            </a:r>
            <a:r>
              <a:rPr lang="ru-RU" sz="1500" dirty="0" err="1" smtClean="0"/>
              <a:t>світови</a:t>
            </a:r>
            <a:r>
              <a:rPr lang="ru-RU" sz="1500" dirty="0" smtClean="0"/>
              <a:t> </a:t>
            </a:r>
            <a:r>
              <a:rPr lang="ru-RU" sz="1500" dirty="0" err="1" smtClean="0"/>
              <a:t>війни</a:t>
            </a:r>
            <a:r>
              <a:rPr lang="ru-RU" sz="1500" dirty="0" smtClean="0"/>
              <a:t>.</a:t>
            </a:r>
          </a:p>
          <a:p>
            <a:r>
              <a:rPr lang="ru-RU" sz="1500" dirty="0" err="1" smtClean="0"/>
              <a:t>Адміністрація</a:t>
            </a:r>
            <a:r>
              <a:rPr lang="ru-RU" sz="1500" dirty="0" smtClean="0"/>
              <a:t> </a:t>
            </a:r>
            <a:r>
              <a:rPr lang="ru-RU" sz="1500" dirty="0" err="1" smtClean="0"/>
              <a:t>Малруні</a:t>
            </a:r>
            <a:r>
              <a:rPr lang="ru-RU" sz="1500" dirty="0" smtClean="0"/>
              <a:t> в </a:t>
            </a:r>
            <a:r>
              <a:rPr lang="ru-RU" sz="1500" b="1" dirty="0" smtClean="0"/>
              <a:t>1989</a:t>
            </a:r>
            <a:r>
              <a:rPr lang="ru-RU" sz="1500" dirty="0" smtClean="0"/>
              <a:t> видала закон '</a:t>
            </a:r>
            <a:r>
              <a:rPr lang="ru-RU" sz="1500" dirty="0" err="1" smtClean="0"/>
              <a:t>Канадський</a:t>
            </a:r>
            <a:r>
              <a:rPr lang="ru-RU" sz="1500" dirty="0" smtClean="0"/>
              <a:t> </a:t>
            </a:r>
            <a:r>
              <a:rPr lang="ru-RU" sz="1500" dirty="0" err="1" smtClean="0"/>
              <a:t>податок</a:t>
            </a:r>
            <a:r>
              <a:rPr lang="ru-RU" sz="1500" dirty="0" smtClean="0"/>
              <a:t> про </a:t>
            </a:r>
            <a:r>
              <a:rPr lang="ru-RU" sz="1500" dirty="0" err="1" smtClean="0"/>
              <a:t>продуктів</a:t>
            </a:r>
            <a:r>
              <a:rPr lang="ru-RU" sz="1500" dirty="0" smtClean="0"/>
              <a:t>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служб'непопулярний</a:t>
            </a:r>
            <a:r>
              <a:rPr lang="ru-RU" sz="1500" dirty="0" smtClean="0"/>
              <a:t> </a:t>
            </a:r>
            <a:r>
              <a:rPr lang="ru-RU" sz="1500" dirty="0" err="1" smtClean="0"/>
              <a:t>податок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</a:t>
            </a:r>
            <a:r>
              <a:rPr lang="ru-RU" sz="1500" dirty="0" err="1" smtClean="0"/>
              <a:t>обігу</a:t>
            </a:r>
            <a:r>
              <a:rPr lang="ru-RU" sz="1500" dirty="0" smtClean="0"/>
              <a:t> </a:t>
            </a:r>
            <a:r>
              <a:rPr lang="ru-RU" sz="1500" dirty="0" err="1" smtClean="0"/>
              <a:t>замінити</a:t>
            </a:r>
            <a:r>
              <a:rPr lang="ru-RU" sz="1500" dirty="0" smtClean="0"/>
              <a:t> </a:t>
            </a:r>
            <a:r>
              <a:rPr lang="ru-RU" sz="1500" dirty="0" err="1" smtClean="0"/>
              <a:t>податки</a:t>
            </a:r>
            <a:r>
              <a:rPr lang="ru-RU" sz="1500" dirty="0" smtClean="0"/>
              <a:t> </a:t>
            </a:r>
            <a:r>
              <a:rPr lang="ru-RU" sz="1500" dirty="0" err="1" smtClean="0"/>
              <a:t>виробництво</a:t>
            </a:r>
            <a:r>
              <a:rPr lang="ru-RU" sz="1500" dirty="0" smtClean="0"/>
              <a:t>. У </a:t>
            </a:r>
            <a:r>
              <a:rPr lang="ru-RU" sz="1500" dirty="0" err="1" smtClean="0"/>
              <a:t>результаті</a:t>
            </a:r>
            <a:r>
              <a:rPr lang="ru-RU" sz="1500" dirty="0" smtClean="0"/>
              <a:t> </a:t>
            </a:r>
            <a:r>
              <a:rPr lang="ru-RU" sz="1500" dirty="0" err="1" smtClean="0"/>
              <a:t>переговорів</a:t>
            </a:r>
            <a:r>
              <a:rPr lang="ru-RU" sz="1500" dirty="0" smtClean="0"/>
              <a:t> </a:t>
            </a:r>
            <a:r>
              <a:rPr lang="ru-RU" sz="1500" dirty="0" err="1" smtClean="0"/>
              <a:t>адміністрації</a:t>
            </a:r>
            <a:r>
              <a:rPr lang="ru-RU" sz="1500" dirty="0" smtClean="0"/>
              <a:t> </a:t>
            </a:r>
            <a:r>
              <a:rPr lang="ru-RU" sz="1500" dirty="0" err="1" smtClean="0"/>
              <a:t>Малруні</a:t>
            </a:r>
            <a:r>
              <a:rPr lang="ru-RU" sz="1500" dirty="0" smtClean="0"/>
              <a:t> в </a:t>
            </a:r>
            <a:r>
              <a:rPr lang="ru-RU" sz="1500" dirty="0" err="1" smtClean="0"/>
              <a:t>році</a:t>
            </a:r>
            <a:r>
              <a:rPr lang="ru-RU" sz="1500" dirty="0" smtClean="0"/>
              <a:t> </a:t>
            </a:r>
            <a:r>
              <a:rPr lang="ru-RU" sz="1500" b="1" dirty="0" smtClean="0"/>
              <a:t>1988</a:t>
            </a:r>
            <a:r>
              <a:rPr lang="ru-RU" sz="1500" dirty="0" smtClean="0"/>
              <a:t> </a:t>
            </a:r>
            <a:r>
              <a:rPr lang="ru-RU" sz="1500" dirty="0" err="1" smtClean="0"/>
              <a:t>видавав</a:t>
            </a:r>
            <a:r>
              <a:rPr lang="ru-RU" sz="1500" dirty="0" smtClean="0"/>
              <a:t> 'Канада — США угода про </a:t>
            </a:r>
            <a:r>
              <a:rPr lang="ru-RU" sz="1500" dirty="0" err="1" smtClean="0"/>
              <a:t>вільного</a:t>
            </a:r>
            <a:r>
              <a:rPr lang="ru-RU" sz="1500" dirty="0" smtClean="0"/>
              <a:t> </a:t>
            </a:r>
            <a:r>
              <a:rPr lang="ru-RU" sz="1500" dirty="0" err="1" smtClean="0"/>
              <a:t>торгівля</a:t>
            </a:r>
            <a:r>
              <a:rPr lang="ru-RU" sz="1500" dirty="0" smtClean="0"/>
              <a:t>'</a:t>
            </a:r>
            <a:endParaRPr lang="en-US" sz="1500" dirty="0" smtClean="0"/>
          </a:p>
          <a:p>
            <a:r>
              <a:rPr lang="en-US" sz="1500" b="1" dirty="0" smtClean="0"/>
              <a:t>1987</a:t>
            </a:r>
            <a:r>
              <a:rPr lang="en-US" sz="1500" dirty="0" smtClean="0"/>
              <a:t> </a:t>
            </a:r>
            <a:r>
              <a:rPr lang="ru-RU" sz="1500" dirty="0" smtClean="0"/>
              <a:t>року </a:t>
            </a:r>
            <a:r>
              <a:rPr lang="ru-RU" sz="1500" dirty="0" err="1" smtClean="0"/>
              <a:t>Малруні</a:t>
            </a:r>
            <a:r>
              <a:rPr lang="ru-RU" sz="1500" dirty="0" smtClean="0"/>
              <a:t>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всі</a:t>
            </a:r>
            <a:r>
              <a:rPr lang="ru-RU" sz="1500" dirty="0" smtClean="0"/>
              <a:t> </a:t>
            </a:r>
            <a:r>
              <a:rPr lang="ru-RU" sz="1500" dirty="0" err="1" smtClean="0"/>
              <a:t>прем'єр-міністри</a:t>
            </a:r>
            <a:r>
              <a:rPr lang="ru-RU" sz="1500" dirty="0" smtClean="0"/>
              <a:t> </a:t>
            </a:r>
            <a:r>
              <a:rPr lang="ru-RU" sz="1500" dirty="0" err="1" smtClean="0"/>
              <a:t>Канади</a:t>
            </a:r>
            <a:r>
              <a:rPr lang="ru-RU" sz="1500" dirty="0" smtClean="0"/>
              <a:t> </a:t>
            </a:r>
            <a:r>
              <a:rPr lang="ru-RU" sz="1500" dirty="0" err="1" smtClean="0"/>
              <a:t>включує</a:t>
            </a:r>
            <a:r>
              <a:rPr lang="ru-RU" sz="1500" dirty="0" smtClean="0"/>
              <a:t> </a:t>
            </a:r>
            <a:r>
              <a:rPr lang="ru-RU" sz="1500" dirty="0" err="1" smtClean="0"/>
              <a:t>прем'єр-міністр</a:t>
            </a:r>
            <a:r>
              <a:rPr lang="ru-RU" sz="1500" dirty="0" smtClean="0"/>
              <a:t> Квебек 'Роберт </a:t>
            </a:r>
            <a:r>
              <a:rPr lang="ru-RU" sz="1500" dirty="0" err="1" smtClean="0"/>
              <a:t>Бураса</a:t>
            </a:r>
            <a:r>
              <a:rPr lang="en-US" sz="1500" dirty="0" smtClean="0"/>
              <a:t> </a:t>
            </a:r>
            <a:r>
              <a:rPr lang="ru-RU" sz="1500" dirty="0" err="1" smtClean="0"/>
              <a:t>видавав</a:t>
            </a:r>
            <a:r>
              <a:rPr lang="ru-RU" sz="1500" dirty="0" smtClean="0"/>
              <a:t> 'Озеро </a:t>
            </a:r>
            <a:r>
              <a:rPr lang="ru-RU" sz="1500" dirty="0" err="1" smtClean="0"/>
              <a:t>Міч</a:t>
            </a:r>
            <a:r>
              <a:rPr lang="ru-RU" sz="1500" dirty="0" smtClean="0"/>
              <a:t> Угода'</a:t>
            </a:r>
            <a:r>
              <a:rPr lang="en-US" sz="1500" dirty="0" smtClean="0"/>
              <a:t> — </a:t>
            </a:r>
            <a:r>
              <a:rPr lang="ru-RU" sz="1500" dirty="0" err="1" smtClean="0"/>
              <a:t>виправлення</a:t>
            </a:r>
            <a:r>
              <a:rPr lang="ru-RU" sz="1500" dirty="0" smtClean="0"/>
              <a:t> до </a:t>
            </a:r>
            <a:r>
              <a:rPr lang="ru-RU" sz="1500" b="1" dirty="0" smtClean="0"/>
              <a:t>1982</a:t>
            </a:r>
            <a:r>
              <a:rPr lang="ru-RU" sz="1500" dirty="0" smtClean="0"/>
              <a:t> </a:t>
            </a:r>
            <a:r>
              <a:rPr lang="ru-RU" sz="1500" dirty="0" err="1" smtClean="0"/>
              <a:t>Канадського</a:t>
            </a:r>
            <a:r>
              <a:rPr lang="ru-RU" sz="1500" dirty="0" smtClean="0"/>
              <a:t> </a:t>
            </a:r>
            <a:r>
              <a:rPr lang="ru-RU" sz="1500" dirty="0" err="1" smtClean="0"/>
              <a:t>Конституції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метою </a:t>
            </a:r>
            <a:r>
              <a:rPr lang="ru-RU" sz="1500" dirty="0" err="1" smtClean="0"/>
              <a:t>переконувати</a:t>
            </a:r>
            <a:r>
              <a:rPr lang="ru-RU" sz="1500" dirty="0" smtClean="0"/>
              <a:t> </a:t>
            </a:r>
            <a:r>
              <a:rPr lang="ru-RU" sz="1500" dirty="0" err="1" smtClean="0"/>
              <a:t>провинції</a:t>
            </a:r>
            <a:r>
              <a:rPr lang="ru-RU" sz="1500" dirty="0" smtClean="0"/>
              <a:t> Квебек </a:t>
            </a:r>
            <a:r>
              <a:rPr lang="ru-RU" sz="1500" dirty="0" err="1" smtClean="0"/>
              <a:t>підписати</a:t>
            </a:r>
            <a:r>
              <a:rPr lang="ru-RU" sz="1500" dirty="0" smtClean="0"/>
              <a:t> </a:t>
            </a:r>
            <a:r>
              <a:rPr lang="ru-RU" sz="1500" b="1" dirty="0" smtClean="0"/>
              <a:t>1982</a:t>
            </a:r>
            <a:r>
              <a:rPr lang="ru-RU" sz="1500" dirty="0" smtClean="0"/>
              <a:t> </a:t>
            </a:r>
            <a:r>
              <a:rPr lang="ru-RU" sz="1500" dirty="0" err="1" smtClean="0"/>
              <a:t>конституція</a:t>
            </a:r>
            <a:r>
              <a:rPr lang="ru-RU" sz="1500" dirty="0" smtClean="0"/>
              <a:t>. В </a:t>
            </a:r>
            <a:r>
              <a:rPr lang="ru-RU" sz="1500" b="1" dirty="0" smtClean="0"/>
              <a:t>1992</a:t>
            </a:r>
            <a:r>
              <a:rPr lang="ru-RU" sz="1500" dirty="0" smtClean="0"/>
              <a:t> '</a:t>
            </a:r>
            <a:r>
              <a:rPr lang="ru-RU" sz="1500" dirty="0" err="1" smtClean="0"/>
              <a:t>Шарлотон</a:t>
            </a:r>
            <a:r>
              <a:rPr lang="ru-RU" sz="1500" dirty="0" smtClean="0"/>
              <a:t> Угода' </a:t>
            </a:r>
            <a:r>
              <a:rPr lang="ru-RU" sz="1500" dirty="0" err="1" smtClean="0"/>
              <a:t>або</a:t>
            </a:r>
            <a:r>
              <a:rPr lang="ru-RU" sz="1500" dirty="0" smtClean="0"/>
              <a:t> </a:t>
            </a:r>
            <a:r>
              <a:rPr lang="ru-RU" sz="1500" dirty="0" err="1" smtClean="0"/>
              <a:t>виправлення</a:t>
            </a:r>
            <a:r>
              <a:rPr lang="ru-RU" sz="1500" dirty="0" smtClean="0"/>
              <a:t> до </a:t>
            </a:r>
            <a:r>
              <a:rPr lang="ru-RU" sz="1500" b="1" dirty="0" smtClean="0"/>
              <a:t>1982</a:t>
            </a:r>
            <a:r>
              <a:rPr lang="ru-RU" sz="1500" dirty="0" smtClean="0"/>
              <a:t> </a:t>
            </a:r>
            <a:r>
              <a:rPr lang="ru-RU" sz="1500" dirty="0" err="1" smtClean="0"/>
              <a:t>Канадського</a:t>
            </a:r>
            <a:r>
              <a:rPr lang="ru-RU" sz="1500" dirty="0" smtClean="0"/>
              <a:t> </a:t>
            </a:r>
            <a:r>
              <a:rPr lang="ru-RU" sz="1500" dirty="0" err="1" smtClean="0"/>
              <a:t>Конституції</a:t>
            </a:r>
            <a:r>
              <a:rPr lang="ru-RU" sz="1500" dirty="0" smtClean="0"/>
              <a:t> </a:t>
            </a:r>
            <a:r>
              <a:rPr lang="ru-RU" sz="1500" dirty="0" err="1" smtClean="0"/>
              <a:t>після</a:t>
            </a:r>
            <a:r>
              <a:rPr lang="ru-RU" sz="1500" dirty="0" smtClean="0"/>
              <a:t> </a:t>
            </a:r>
            <a:r>
              <a:rPr lang="ru-RU" sz="1500" dirty="0" err="1" smtClean="0"/>
              <a:t>публічних</a:t>
            </a:r>
            <a:r>
              <a:rPr lang="ru-RU" sz="1500" dirty="0" smtClean="0"/>
              <a:t> </a:t>
            </a:r>
            <a:r>
              <a:rPr lang="ru-RU" sz="1500" dirty="0" err="1" smtClean="0"/>
              <a:t>консультації</a:t>
            </a:r>
            <a:r>
              <a:rPr lang="ru-RU" sz="1500" dirty="0" smtClean="0"/>
              <a:t> </a:t>
            </a:r>
            <a:r>
              <a:rPr lang="ru-RU" sz="1500" dirty="0" err="1" smtClean="0"/>
              <a:t>було</a:t>
            </a:r>
            <a:r>
              <a:rPr lang="ru-RU" sz="1500" dirty="0" smtClean="0"/>
              <a:t> голосили в </a:t>
            </a:r>
            <a:r>
              <a:rPr lang="ru-RU" sz="1500" dirty="0" err="1" smtClean="0"/>
              <a:t>референдумі</a:t>
            </a:r>
            <a:r>
              <a:rPr lang="ru-RU" sz="1500" dirty="0" smtClean="0"/>
              <a:t> </a:t>
            </a:r>
            <a:r>
              <a:rPr lang="ru-RU" sz="1500" b="1" dirty="0" smtClean="0"/>
              <a:t>26 </a:t>
            </a:r>
            <a:r>
              <a:rPr lang="ru-RU" sz="1500" b="1" dirty="0" err="1" smtClean="0"/>
              <a:t>жовтні</a:t>
            </a:r>
            <a:r>
              <a:rPr lang="ru-RU" sz="1500" b="1" dirty="0" smtClean="0"/>
              <a:t> 1992</a:t>
            </a:r>
            <a:r>
              <a:rPr lang="ru-RU" sz="1500" dirty="0" smtClean="0"/>
              <a:t>. </a:t>
            </a:r>
            <a:r>
              <a:rPr lang="ru-RU" sz="1500" dirty="0" err="1" smtClean="0"/>
              <a:t>Виправлення</a:t>
            </a:r>
            <a:r>
              <a:rPr lang="ru-RU" sz="1500" dirty="0" smtClean="0"/>
              <a:t> не </a:t>
            </a:r>
            <a:r>
              <a:rPr lang="ru-RU" sz="1500" dirty="0" err="1" smtClean="0"/>
              <a:t>був</a:t>
            </a:r>
            <a:r>
              <a:rPr lang="ru-RU" sz="1500" dirty="0" smtClean="0"/>
              <a:t> </a:t>
            </a:r>
            <a:r>
              <a:rPr lang="ru-RU" sz="1500" dirty="0" err="1" smtClean="0"/>
              <a:t>успішний</a:t>
            </a:r>
            <a:r>
              <a:rPr lang="ru-RU" sz="1500" dirty="0" smtClean="0"/>
              <a:t>.</a:t>
            </a:r>
          </a:p>
          <a:p>
            <a:r>
              <a:rPr lang="ru-RU" sz="1500" dirty="0" err="1" smtClean="0"/>
              <a:t>Адміністрації</a:t>
            </a:r>
            <a:r>
              <a:rPr lang="ru-RU" sz="1500" dirty="0" smtClean="0"/>
              <a:t> </a:t>
            </a:r>
            <a:r>
              <a:rPr lang="ru-RU" sz="1500" dirty="0" err="1" smtClean="0"/>
              <a:t>Малруні</a:t>
            </a:r>
            <a:r>
              <a:rPr lang="ru-RU" sz="1500" dirty="0" smtClean="0"/>
              <a:t> в </a:t>
            </a:r>
            <a:r>
              <a:rPr lang="ru-RU" sz="1500" b="1" dirty="0" smtClean="0"/>
              <a:t>1993</a:t>
            </a:r>
            <a:r>
              <a:rPr lang="ru-RU" sz="1500" dirty="0" smtClean="0"/>
              <a:t> тратили </a:t>
            </a:r>
            <a:r>
              <a:rPr lang="ru-RU" sz="1500" dirty="0" err="1" smtClean="0"/>
              <a:t>публічних</a:t>
            </a:r>
            <a:r>
              <a:rPr lang="ru-RU" sz="1500" dirty="0" smtClean="0"/>
              <a:t> </a:t>
            </a:r>
            <a:r>
              <a:rPr lang="ru-RU" sz="1500" dirty="0" err="1" smtClean="0"/>
              <a:t>підтримности</a:t>
            </a:r>
            <a:r>
              <a:rPr lang="ru-RU" sz="1500" dirty="0" smtClean="0"/>
              <a:t>. </a:t>
            </a:r>
            <a:r>
              <a:rPr lang="ru-RU" sz="1500" dirty="0" err="1" smtClean="0"/>
              <a:t>Малруні</a:t>
            </a:r>
            <a:r>
              <a:rPr lang="ru-RU" sz="1500" dirty="0" smtClean="0"/>
              <a:t> </a:t>
            </a:r>
            <a:r>
              <a:rPr lang="ru-RU" sz="1500" dirty="0" err="1" smtClean="0"/>
              <a:t>пішов</a:t>
            </a:r>
            <a:r>
              <a:rPr lang="ru-RU" sz="1500" dirty="0" smtClean="0"/>
              <a:t> у </a:t>
            </a:r>
            <a:r>
              <a:rPr lang="ru-RU" sz="1500" dirty="0" err="1" smtClean="0"/>
              <a:t>відставку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посади </a:t>
            </a:r>
            <a:r>
              <a:rPr lang="ru-RU" sz="1500" dirty="0" err="1" smtClean="0"/>
              <a:t>Прем'єр-міністра</a:t>
            </a:r>
            <a:r>
              <a:rPr lang="ru-RU" sz="1500" dirty="0" smtClean="0"/>
              <a:t> </a:t>
            </a:r>
            <a:r>
              <a:rPr lang="ru-RU" sz="1500" dirty="0" err="1" smtClean="0"/>
              <a:t>Канади</a:t>
            </a:r>
            <a:r>
              <a:rPr lang="ru-RU" sz="1500" dirty="0" smtClean="0"/>
              <a:t> в </a:t>
            </a:r>
            <a:r>
              <a:rPr lang="ru-RU" sz="1500" dirty="0" err="1" smtClean="0"/>
              <a:t>році</a:t>
            </a:r>
            <a:r>
              <a:rPr lang="ru-RU" sz="1500" dirty="0" smtClean="0"/>
              <a:t> </a:t>
            </a:r>
            <a:r>
              <a:rPr lang="ru-RU" sz="1500" b="1" dirty="0" smtClean="0"/>
              <a:t>1993</a:t>
            </a:r>
            <a:r>
              <a:rPr lang="ru-RU" sz="1500" dirty="0" smtClean="0"/>
              <a:t> до </a:t>
            </a:r>
            <a:r>
              <a:rPr lang="ru-RU" sz="1500" dirty="0" err="1" smtClean="0"/>
              <a:t>Кім</a:t>
            </a:r>
            <a:r>
              <a:rPr lang="ru-RU" sz="1500" dirty="0" smtClean="0"/>
              <a:t> </a:t>
            </a:r>
            <a:r>
              <a:rPr lang="ru-RU" sz="1500" dirty="0" err="1" smtClean="0"/>
              <a:t>Кемпбелл</a:t>
            </a:r>
            <a:r>
              <a:rPr lang="ru-RU" sz="1500" dirty="0" smtClean="0"/>
              <a:t>.</a:t>
            </a:r>
            <a:endParaRPr lang="ru-RU" sz="15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KimCampbe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643142" cy="292893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14612" y="357166"/>
            <a:ext cx="642938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500" b="1" dirty="0" smtClean="0"/>
              <a:t>Авріл Федра Даглас «Кім» Кемпбелл</a:t>
            </a:r>
            <a:r>
              <a:rPr lang="vi-VN" sz="1500" dirty="0" smtClean="0"/>
              <a:t> </a:t>
            </a:r>
            <a:r>
              <a:rPr lang="en-US" sz="1500" b="1" dirty="0" smtClean="0"/>
              <a:t>*10 </a:t>
            </a:r>
            <a:r>
              <a:rPr lang="vi-VN" sz="1500" b="1" dirty="0" smtClean="0"/>
              <a:t>березня 1947</a:t>
            </a:r>
            <a:r>
              <a:rPr lang="vi-VN" sz="1500" dirty="0" smtClean="0"/>
              <a:t>, Порт-Альберні,Британська Колумбія</a:t>
            </a:r>
            <a:r>
              <a:rPr lang="en-US" sz="1500" dirty="0" smtClean="0"/>
              <a:t> — </a:t>
            </a:r>
            <a:r>
              <a:rPr lang="en-US" sz="1500" u="sng" dirty="0" smtClean="0"/>
              <a:t>19-</a:t>
            </a:r>
            <a:r>
              <a:rPr lang="vi-VN" sz="1500" u="sng" dirty="0" smtClean="0"/>
              <a:t>й Прем'єр-міністр Канади</a:t>
            </a:r>
            <a:r>
              <a:rPr lang="vi-VN" sz="1500" dirty="0" smtClean="0"/>
              <a:t>, перша жінка на цій посаді. За фахом адвокат.</a:t>
            </a:r>
            <a:endParaRPr lang="ru-RU" sz="15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7166"/>
            <a:ext cx="8786874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err="1" smtClean="0"/>
              <a:t>Державний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устрій</a:t>
            </a:r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i="1" u="sng" dirty="0" smtClean="0"/>
              <a:t>Форма </a:t>
            </a:r>
            <a:r>
              <a:rPr lang="ru-RU" i="1" u="sng" dirty="0" err="1" smtClean="0"/>
              <a:t>правління</a:t>
            </a:r>
            <a:r>
              <a:rPr lang="ru-RU" dirty="0" smtClean="0"/>
              <a:t>: </a:t>
            </a:r>
            <a:r>
              <a:rPr lang="ru-RU" dirty="0" err="1" smtClean="0"/>
              <a:t>конституційна</a:t>
            </a:r>
            <a:r>
              <a:rPr lang="ru-RU" dirty="0" smtClean="0"/>
              <a:t> </a:t>
            </a:r>
            <a:r>
              <a:rPr lang="ru-RU" dirty="0" err="1" smtClean="0"/>
              <a:t>монархія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u="sng" dirty="0" smtClean="0"/>
              <a:t>Склад </a:t>
            </a:r>
            <a:r>
              <a:rPr lang="ru-RU" i="1" u="sng" dirty="0" err="1" smtClean="0"/>
              <a:t>держави</a:t>
            </a:r>
            <a:r>
              <a:rPr lang="ru-RU" dirty="0" smtClean="0"/>
              <a:t>: десять </a:t>
            </a:r>
            <a:r>
              <a:rPr lang="ru-RU" dirty="0" err="1"/>
              <a:t>провінцій</a:t>
            </a:r>
            <a:r>
              <a:rPr lang="ru-RU" dirty="0"/>
              <a:t> та </a:t>
            </a:r>
            <a:r>
              <a:rPr lang="ru-RU" dirty="0" smtClean="0"/>
              <a:t>три </a:t>
            </a:r>
            <a:r>
              <a:rPr lang="ru-RU" dirty="0" err="1" smtClean="0"/>
              <a:t>території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u="sng" dirty="0" smtClean="0"/>
              <a:t>Глава  </a:t>
            </a:r>
            <a:r>
              <a:rPr lang="ru-RU" i="1" u="sng" dirty="0" err="1" smtClean="0"/>
              <a:t>держави</a:t>
            </a:r>
            <a:r>
              <a:rPr lang="ru-RU" dirty="0" smtClean="0"/>
              <a:t>: король, </a:t>
            </a:r>
            <a:r>
              <a:rPr lang="ru-RU" dirty="0" err="1" smtClean="0"/>
              <a:t>або</a:t>
            </a:r>
            <a:r>
              <a:rPr lang="ru-RU" dirty="0" smtClean="0"/>
              <a:t> королева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/>
              <a:t>Б</a:t>
            </a:r>
            <a:r>
              <a:rPr lang="ru-RU" dirty="0" err="1" smtClean="0"/>
              <a:t>ританії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u="sng" dirty="0" err="1" smtClean="0"/>
              <a:t>Законодавча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влада</a:t>
            </a:r>
            <a:r>
              <a:rPr lang="ru-RU" dirty="0" smtClean="0"/>
              <a:t>: парламент,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палати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   громад </a:t>
            </a:r>
            <a:r>
              <a:rPr lang="ru-RU" dirty="0" err="1"/>
              <a:t>і</a:t>
            </a:r>
            <a:r>
              <a:rPr lang="ru-RU" dirty="0"/>
              <a:t> сенату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u="sng" dirty="0" err="1" smtClean="0"/>
              <a:t>Виконавча</a:t>
            </a:r>
            <a:r>
              <a:rPr lang="ru-RU" i="1" u="sng" dirty="0" smtClean="0"/>
              <a:t> </a:t>
            </a:r>
            <a:r>
              <a:rPr lang="ru-RU" i="1" u="sng" dirty="0" err="1"/>
              <a:t>влада</a:t>
            </a:r>
            <a:r>
              <a:rPr lang="ru-RU" i="1" u="sng" dirty="0"/>
              <a:t> </a:t>
            </a:r>
            <a:r>
              <a:rPr lang="ru-RU" dirty="0" smtClean="0"/>
              <a:t>: </a:t>
            </a:r>
            <a:r>
              <a:rPr lang="ru-RU" dirty="0"/>
              <a:t>уряд на </a:t>
            </a:r>
            <a:r>
              <a:rPr lang="ru-RU" dirty="0" err="1"/>
              <a:t>чолі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прем'єр-міністром</a:t>
            </a:r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u="sng" dirty="0" smtClean="0"/>
              <a:t>Тип уряду</a:t>
            </a:r>
            <a:r>
              <a:rPr lang="ru-RU" dirty="0" smtClean="0"/>
              <a:t>:  </a:t>
            </a:r>
            <a:r>
              <a:rPr lang="ru-RU" dirty="0" err="1" smtClean="0"/>
              <a:t>парламентська</a:t>
            </a:r>
            <a:r>
              <a:rPr lang="ru-RU" dirty="0" smtClean="0"/>
              <a:t> </a:t>
            </a:r>
            <a:r>
              <a:rPr lang="ru-RU" dirty="0" err="1" smtClean="0"/>
              <a:t>демократія</a:t>
            </a: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u="sng" dirty="0" err="1" smtClean="0"/>
              <a:t>Офіційні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мови</a:t>
            </a:r>
            <a:r>
              <a:rPr lang="ru-RU" dirty="0" smtClean="0"/>
              <a:t>:  </a:t>
            </a:r>
            <a:r>
              <a:rPr lang="ru-RU" dirty="0" err="1" smtClean="0"/>
              <a:t>англійська</a:t>
            </a:r>
            <a:r>
              <a:rPr lang="ru-RU" dirty="0" smtClean="0"/>
              <a:t> та </a:t>
            </a:r>
            <a:r>
              <a:rPr lang="ru-RU" dirty="0" err="1" smtClean="0"/>
              <a:t>французька</a:t>
            </a:r>
            <a:endParaRPr lang="ru-RU" dirty="0" smtClean="0"/>
          </a:p>
          <a:p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 err="1" smtClean="0"/>
              <a:t>Площа</a:t>
            </a:r>
            <a:r>
              <a:rPr lang="ru-RU" i="1" u="sng" dirty="0" smtClean="0"/>
              <a:t>: </a:t>
            </a:r>
            <a:r>
              <a:rPr lang="ru-RU" dirty="0" smtClean="0"/>
              <a:t>9 984 670 км² </a:t>
            </a: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 err="1" smtClean="0"/>
              <a:t>Столиця</a:t>
            </a:r>
            <a:r>
              <a:rPr lang="ru-RU" dirty="0" smtClean="0"/>
              <a:t>: Оттава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u="sng" dirty="0" err="1" smtClean="0"/>
              <a:t>Найбільше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місто</a:t>
            </a:r>
            <a:r>
              <a:rPr lang="ru-RU" dirty="0" smtClean="0"/>
              <a:t>: Торонто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u="sng" dirty="0" err="1" smtClean="0"/>
              <a:t>Населення</a:t>
            </a:r>
            <a:r>
              <a:rPr lang="ru-RU" dirty="0" smtClean="0"/>
              <a:t>: (на 2012 </a:t>
            </a:r>
            <a:r>
              <a:rPr lang="ru-RU" dirty="0" err="1" smtClean="0"/>
              <a:t>рік</a:t>
            </a:r>
            <a:r>
              <a:rPr lang="ru-RU" dirty="0" smtClean="0"/>
              <a:t>) 34 798 000 </a:t>
            </a:r>
            <a:r>
              <a:rPr lang="ru-RU" dirty="0" err="1" smtClean="0"/>
              <a:t>мешканців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3.13070847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-285776"/>
            <a:ext cx="2500299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71670" y="-477054"/>
            <a:ext cx="39639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/>
          </a:p>
          <a:p>
            <a:r>
              <a:rPr lang="ru-RU" sz="2800" b="1" dirty="0" smtClean="0"/>
              <a:t>Канада </a:t>
            </a:r>
            <a:r>
              <a:rPr lang="ru-RU" dirty="0" smtClean="0"/>
              <a:t>- </a:t>
            </a:r>
            <a:r>
              <a:rPr lang="ru-RU" sz="2000" dirty="0" err="1" smtClean="0"/>
              <a:t>федеративна</a:t>
            </a:r>
            <a:r>
              <a:rPr lang="ru-RU" sz="2000" dirty="0" smtClean="0"/>
              <a:t> держава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3.33333E-6 0.5460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20px-Jean_Chretien_2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0"/>
            <a:ext cx="2143108" cy="22859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70008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500" b="1" dirty="0" smtClean="0"/>
              <a:t>Жозеф Жак Жан Кретьєн</a:t>
            </a:r>
            <a:r>
              <a:rPr lang="ru-RU" sz="1500" dirty="0" smtClean="0"/>
              <a:t> </a:t>
            </a:r>
            <a:r>
              <a:rPr lang="en-US" sz="1500" dirty="0" smtClean="0"/>
              <a:t>*</a:t>
            </a:r>
            <a:r>
              <a:rPr lang="en-US" sz="1500" b="1" dirty="0" smtClean="0"/>
              <a:t>11 </a:t>
            </a:r>
            <a:r>
              <a:rPr lang="vi-VN" sz="1500" b="1" dirty="0" smtClean="0"/>
              <a:t>січня</a:t>
            </a:r>
            <a:r>
              <a:rPr lang="ru-RU" sz="1500" b="1" dirty="0" smtClean="0"/>
              <a:t> </a:t>
            </a:r>
            <a:r>
              <a:rPr lang="vi-VN" sz="1500" b="1" dirty="0" smtClean="0"/>
              <a:t>1934</a:t>
            </a:r>
            <a:r>
              <a:rPr lang="vi-VN" sz="1500" dirty="0" smtClean="0"/>
              <a:t>, Шавініган, Квебек  — адвокат і </a:t>
            </a:r>
            <a:r>
              <a:rPr lang="vi-VN" sz="1500" u="sng" dirty="0" smtClean="0"/>
              <a:t>20-й Прем'єр-міністр Канади.</a:t>
            </a:r>
            <a:endParaRPr lang="ru-RU" sz="1500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71480"/>
            <a:ext cx="9358346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1962 року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Жана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Кретьєна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обрано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всеканадського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Парламенту як депутата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sz="1500" dirty="0" smtClean="0">
                <a:latin typeface="Arial" pitchFamily="34" charset="0"/>
                <a:cs typeface="Arial" pitchFamily="34" charset="0"/>
              </a:rPr>
            </a:b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Ліберальної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партії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Канади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Кретьєн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працював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Кабінеті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Пірсона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1965 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молодшим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міністром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Прем'єр-міністра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1966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молодшим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міністром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міністра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фінансів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1968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міністром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народного доходу (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податків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Кретьєн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працював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Кабінеті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П'єра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Трюдо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1968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міністром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народного доходу (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податків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1968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до 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1974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міністром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відповідальним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за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індіанські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справи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розвиток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канадської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Півночі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1974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до 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1976 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президентом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Державної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скарбниці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1976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до 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1979 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Міністром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фінансів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1980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Міністром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юстиції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1982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Міністром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енергії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гірничих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справ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ресурсів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Кретьєн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активно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боровся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проти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квебекського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сепаратизму: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рішуча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позиція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цього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питання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—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чинник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сприяючий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поразці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сувереністів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під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час референдуму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1980 року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щодо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суверенітету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Квебеку.</a:t>
            </a:r>
          </a:p>
          <a:p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того як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Прем'єр-міністр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Канади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П'єр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Трюдо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пішов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відставку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році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1984 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Кретьєн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став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суперником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Джона Тернера на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керівника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Ліберальної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партії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— та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програв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йому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З'їзді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Ліберальної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партії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у 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1984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Кабінеті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Джона Тернера став Заступником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Прем'єр-міністра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' у 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1984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році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1986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Кретьєн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пішов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відставку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: став членом Рада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директорів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всеканадської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Пауер-Корпорейшн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Банку «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Торонто-Домініон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ВАТ «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Брік-Вергаус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»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Кретьєн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повернувся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велику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політику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став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лідером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Ліберальної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партії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Канади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її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З'їзду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у 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1990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році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1993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Ліберальна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партія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перемогла на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федеральних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виборах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створила уряд, —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Кретьєн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зайняв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посаду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прем'єр-міністра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Канади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 На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федеральних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виборах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1997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2000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років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партія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Кретьєна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знову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здобула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більшість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голосів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формувала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уряд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Канади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році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1995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уряд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Кретьєна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переміг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квебекських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сувереністів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у другому референдум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щодо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суверенітету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Квебеку</a:t>
            </a:r>
            <a:r>
              <a:rPr lang="ru-RU" sz="1500" dirty="0" smtClean="0"/>
              <a:t>.</a:t>
            </a:r>
            <a:endParaRPr lang="ru-RU" sz="15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10" y="0"/>
            <a:ext cx="750099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500" b="1" dirty="0" smtClean="0"/>
              <a:t>Сті́вен Джо́зеф Га́рпер</a:t>
            </a:r>
            <a:r>
              <a:rPr lang="vi-VN" sz="1500" dirty="0" smtClean="0"/>
              <a:t> </a:t>
            </a:r>
            <a:r>
              <a:rPr lang="ru-RU" sz="1500" dirty="0" smtClean="0"/>
              <a:t>(</a:t>
            </a:r>
            <a:r>
              <a:rPr lang="en-US" sz="1500" dirty="0" smtClean="0"/>
              <a:t>*</a:t>
            </a:r>
            <a:r>
              <a:rPr lang="en-US" sz="1500" b="1" dirty="0" smtClean="0"/>
              <a:t>30 </a:t>
            </a:r>
            <a:r>
              <a:rPr lang="vi-VN" sz="1500" b="1" dirty="0" smtClean="0"/>
              <a:t>квітня, 1959</a:t>
            </a:r>
            <a:r>
              <a:rPr lang="vi-VN" sz="1500" dirty="0" smtClean="0"/>
              <a:t>) — </a:t>
            </a:r>
            <a:r>
              <a:rPr lang="vi-VN" sz="1500" u="sng" dirty="0" smtClean="0"/>
              <a:t>22-й прем'єр-міністр Канади</a:t>
            </a:r>
            <a:r>
              <a:rPr lang="vi-VN" sz="1500" dirty="0" smtClean="0"/>
              <a:t> і лідер </a:t>
            </a:r>
            <a:r>
              <a:rPr lang="vi-VN" sz="1500" u="sng" dirty="0" smtClean="0"/>
              <a:t>Консервативної партії Кан</a:t>
            </a:r>
            <a:r>
              <a:rPr lang="vi-VN" sz="1500" dirty="0" smtClean="0"/>
              <a:t>ади</a:t>
            </a:r>
            <a:r>
              <a:rPr lang="ru-RU" sz="1500" dirty="0" smtClean="0"/>
              <a:t>.</a:t>
            </a:r>
            <a:r>
              <a:rPr lang="vi-VN" sz="1500" dirty="0" smtClean="0"/>
              <a:t> Вперше був призначений прем'єр-міністром країни після перемоги у виборах в січні</a:t>
            </a:r>
            <a:r>
              <a:rPr lang="vi-VN" sz="1500" b="1" dirty="0" smtClean="0"/>
              <a:t> 2006</a:t>
            </a:r>
            <a:r>
              <a:rPr lang="ru-RU" sz="1500" b="1" dirty="0" smtClean="0"/>
              <a:t> </a:t>
            </a:r>
            <a:r>
              <a:rPr lang="vi-VN" sz="1500" dirty="0" smtClean="0"/>
              <a:t>року.</a:t>
            </a:r>
            <a:endParaRPr lang="ru-RU" sz="1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764024"/>
            <a:ext cx="742952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Під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впливом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контроверсійної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енергетичної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політики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прем'єр-міністра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П'єра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Трюдо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Гарпер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відійшов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Ліберальної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партії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почав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працювати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у 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1985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р.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помічником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депутата парламенту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Прогресивно-Консервативної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партії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 За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рекомендації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депутата,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зустрівся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засновникомРеформістської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партії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Канади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Престоном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Меннінґом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почав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співпрацювати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цій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новоствореній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партії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 В 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1988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році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балотувався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місце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в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Палаті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Громад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Канадського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парламенту,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але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програв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своєму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супернику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не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був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вибраний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 Свою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політичну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діяльність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продовжив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якості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помічника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єдиного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депутата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Реформістської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партії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—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Дебори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Ґрей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Пізніше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вдруге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балотувався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депутатське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місце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нарешті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у 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1993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році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потрапив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до парламенту.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парламенті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відзначився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своїми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послідовно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консервативними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поглядами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політикою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яка в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деяких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випадках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була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радикальнішою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послідовною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консервативним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принципам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ніж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політика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партії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Суперечки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розбіжності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керівництвом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партії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призвели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до того,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у 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1996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році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відмовився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брати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участь 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наступних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виборах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тому ж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році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був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обраний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головою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недержавної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політичної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організації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— </a:t>
            </a:r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Національна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Громадська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Коаліція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Тим часом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Реформістська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партія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Канади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була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реформована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в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Канадський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Альянс в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 2000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році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через два роки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висунув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свою кандидатуру на посаду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голови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партії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20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березня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 2002 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р.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було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обрано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лідером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Канадського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149840"/>
            <a:ext cx="91440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Альянсу.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Інший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член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партії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поступився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своїм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місцем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парламенті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щоб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Гарпер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зміг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взяти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участь 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перевиборах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потрапити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до парламенту, як голова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партії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 В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травні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2002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року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було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обрано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депутатське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місце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став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лідером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Офіційної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Опозиції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канадському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парламенті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Намагаючись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поєднати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розпорошені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консервативні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сили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країні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спромігся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об'єднати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Прогресивно-Консервативну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партію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Канадським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Альянсом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створити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грудні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2003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року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нову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Консервативну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партію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Канади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 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20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березня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 2004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року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було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обрано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лідером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новоствореної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партії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виборів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2004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року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продовжив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працювати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парламенті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якості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лідера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Офіційної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Опозиції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500" dirty="0"/>
          </a:p>
        </p:txBody>
      </p:sp>
      <p:pic>
        <p:nvPicPr>
          <p:cNvPr id="5" name="Рисунок 4" descr="stephen-har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14480" cy="51435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8715404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позачергових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парламентських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виборах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2006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року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Стівен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Гарпер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Консервативна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партія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завдала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значної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поразки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Ліберальній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партії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Канади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в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зв'язку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низкою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корупційних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скандалів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проти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неї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отримав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більшість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парламенті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країни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. 6 лютого 2006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р.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склав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присягу як 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22 </a:t>
            </a:r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прем'єр-міністр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Канади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 На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цій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посаді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найбільшим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досягненням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було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визнання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Квебеку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окремим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народом в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складі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Канади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22 листопада 2006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року. В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зовнішній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політиці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підтримував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дружні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зв'язки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Сполученими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Штатами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зокрема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Джорджом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Бушем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зовнішньо-політичні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ініціативи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йшли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здебільшого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фарватері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американської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політики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Це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стосувалося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підтримки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військової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операції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у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Афганістані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та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підтримки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Ізраїлю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війні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Ліваном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липні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2006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р.</a:t>
            </a:r>
          </a:p>
          <a:p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Протягом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2006-2008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років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Консервативна </a:t>
            </a:r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партія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Канади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очолювана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Гарпером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формувала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уряд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країни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однак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не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змогла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отримати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абсолютну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більшість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у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Палаті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громад. Критики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відмічають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неможливість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чи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небажання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Гарпера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співпрацювати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опозицією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призвело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дострокових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виборів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у 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2008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році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парламентської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кризи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у тому ж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році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викликаної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вотумом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недовіри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яке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опозиційні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партії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мали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намір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прийняти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лише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через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місяць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позачергових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виборів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Під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загрозою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падіння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уряду та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усунення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влади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боку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опозиційної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коаліції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листопаді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2008 р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Стівен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Гарпер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звернувся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до генерал-губернатора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Канади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Мікаель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Жан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проханням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відкласти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вотум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недовіри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урядові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січня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2009 року.</a:t>
            </a:r>
          </a:p>
          <a:p>
            <a:r>
              <a:rPr lang="ru-RU" sz="1500" b="1" dirty="0" smtClean="0">
                <a:latin typeface="Arial" pitchFamily="34" charset="0"/>
                <a:cs typeface="Arial" pitchFamily="34" charset="0"/>
              </a:rPr>
              <a:t>25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березня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2011 року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нижня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палата громад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Канади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висловила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вотум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недовіри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уряду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Гарпера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(за — 156,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проти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— 145).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Таке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рішення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стало результатом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розслідування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про те,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чому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уряд не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надав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достатньої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інформації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витрати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такі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програми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як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закупівля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65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винищувачів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F-35,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скорочення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корпоративних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податків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витрати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програми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зміцнення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правопорядку. 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резолюції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палати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громад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зазначено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: «Палата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згодна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виводами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комітету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процедурних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питань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щодо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того,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нинішній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уряд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виявив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неповагу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до парламенту,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є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безпрецедентним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канадській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політичній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історії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палата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втратила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довіру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до уряду».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Натомість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Гарпер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звернувся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до генерал-губернатора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проханням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розпустити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парламент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призначити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дату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нових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виборів.Його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прохання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було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задоволено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26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березня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дату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нових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виборів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було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призначено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травня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2011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488" y="0"/>
            <a:ext cx="3049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Релігія в Канаді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Рисунок 6" descr="39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1000108"/>
            <a:ext cx="5500694" cy="4929222"/>
          </a:xfrm>
          <a:prstGeom prst="rect">
            <a:avLst/>
          </a:prstGeom>
        </p:spPr>
      </p:pic>
      <p:pic>
        <p:nvPicPr>
          <p:cNvPr id="8" name="Рисунок 7" descr="Church_Of_The_Holy_Protection,_Toron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714356"/>
            <a:ext cx="5143500" cy="5715040"/>
          </a:xfrm>
          <a:prstGeom prst="rect">
            <a:avLst/>
          </a:prstGeom>
        </p:spPr>
      </p:pic>
      <p:pic>
        <p:nvPicPr>
          <p:cNvPr id="9" name="Рисунок 8" descr="Churchill_Catholic_Cathedral_1999-07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0" y="1643050"/>
            <a:ext cx="5224100" cy="353433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2844" y="785794"/>
            <a:ext cx="8501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канадців</a:t>
            </a:r>
            <a:r>
              <a:rPr lang="ru-RU" dirty="0" smtClean="0"/>
              <a:t> — </a:t>
            </a:r>
            <a:r>
              <a:rPr lang="ru-RU" u="sng" dirty="0" err="1" smtClean="0"/>
              <a:t>християни</a:t>
            </a:r>
            <a:r>
              <a:rPr lang="ru-RU" dirty="0" smtClean="0"/>
              <a:t>. Станом на </a:t>
            </a:r>
            <a:r>
              <a:rPr lang="ru-RU" b="1" dirty="0" smtClean="0"/>
              <a:t>1991</a:t>
            </a:r>
            <a:r>
              <a:rPr lang="ru-RU" dirty="0" smtClean="0"/>
              <a:t> </a:t>
            </a:r>
            <a:r>
              <a:rPr lang="ru-RU" dirty="0" err="1" smtClean="0"/>
              <a:t>рік</a:t>
            </a:r>
            <a:r>
              <a:rPr lang="ru-RU" dirty="0" smtClean="0"/>
              <a:t>, </a:t>
            </a:r>
            <a:r>
              <a:rPr lang="ru-RU" dirty="0" err="1" smtClean="0"/>
              <a:t>більшість</a:t>
            </a:r>
            <a:r>
              <a:rPr lang="ru-RU" dirty="0" smtClean="0"/>
              <a:t> належала </a:t>
            </a:r>
            <a:r>
              <a:rPr lang="ru-RU" u="sng" dirty="0" smtClean="0"/>
              <a:t>до </a:t>
            </a:r>
            <a:r>
              <a:rPr lang="ru-RU" u="sng" dirty="0" err="1" smtClean="0"/>
              <a:t>римсько-католицької</a:t>
            </a:r>
            <a:r>
              <a:rPr lang="ru-RU" u="sng" dirty="0" smtClean="0"/>
              <a:t> церкви</a:t>
            </a:r>
            <a:r>
              <a:rPr lang="ru-RU" dirty="0" smtClean="0"/>
              <a:t> (45,2 % </a:t>
            </a:r>
            <a:r>
              <a:rPr lang="ru-RU" dirty="0" err="1" smtClean="0"/>
              <a:t>населення</a:t>
            </a:r>
            <a:r>
              <a:rPr lang="ru-RU" dirty="0" smtClean="0"/>
              <a:t>), за ними — </a:t>
            </a:r>
            <a:r>
              <a:rPr lang="ru-RU" u="sng" dirty="0" err="1" smtClean="0"/>
              <a:t>кальвіністи</a:t>
            </a:r>
            <a:r>
              <a:rPr lang="ru-RU" dirty="0" smtClean="0"/>
              <a:t> та, </a:t>
            </a:r>
            <a:r>
              <a:rPr lang="ru-RU" dirty="0" err="1" smtClean="0"/>
              <a:t>маючі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собою </a:t>
            </a:r>
            <a:r>
              <a:rPr lang="ru-RU" dirty="0" err="1" smtClean="0"/>
              <a:t>канонічне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, </a:t>
            </a:r>
            <a:r>
              <a:rPr lang="ru-RU" u="sng" dirty="0" err="1" smtClean="0"/>
              <a:t>англіканська</a:t>
            </a:r>
            <a:r>
              <a:rPr lang="ru-RU" u="sng" dirty="0" smtClean="0"/>
              <a:t> та </a:t>
            </a:r>
            <a:r>
              <a:rPr lang="ru-RU" u="sng" dirty="0" err="1" smtClean="0"/>
              <a:t>лютеранська</a:t>
            </a:r>
            <a:r>
              <a:rPr lang="ru-RU" u="sng" dirty="0" smtClean="0"/>
              <a:t> церкви</a:t>
            </a:r>
            <a:r>
              <a:rPr lang="ru-RU" dirty="0" smtClean="0"/>
              <a:t>. </a:t>
            </a:r>
            <a:r>
              <a:rPr lang="ru-RU" dirty="0" err="1" smtClean="0"/>
              <a:t>Представлені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релігії</a:t>
            </a:r>
            <a:r>
              <a:rPr lang="ru-RU" dirty="0" smtClean="0"/>
              <a:t>: </a:t>
            </a:r>
            <a:r>
              <a:rPr lang="ru-RU" u="sng" dirty="0" err="1" smtClean="0"/>
              <a:t>індуїзм</a:t>
            </a:r>
            <a:r>
              <a:rPr lang="ru-RU" u="sng" dirty="0" smtClean="0"/>
              <a:t>, </a:t>
            </a:r>
            <a:r>
              <a:rPr lang="ru-RU" u="sng" dirty="0" err="1" smtClean="0"/>
              <a:t>іслам</a:t>
            </a:r>
            <a:r>
              <a:rPr lang="ru-RU" u="sng" dirty="0" smtClean="0"/>
              <a:t>, </a:t>
            </a:r>
            <a:r>
              <a:rPr lang="ru-RU" u="sng" dirty="0" err="1" smtClean="0"/>
              <a:t>сикхізм</a:t>
            </a:r>
            <a:r>
              <a:rPr lang="ru-RU" u="sng" dirty="0" smtClean="0"/>
              <a:t> та буддизм</a:t>
            </a:r>
            <a:r>
              <a:rPr lang="ru-RU" dirty="0" smtClean="0"/>
              <a:t>. </a:t>
            </a:r>
            <a:r>
              <a:rPr lang="ru-RU" dirty="0" err="1" smtClean="0"/>
              <a:t>Близько</a:t>
            </a:r>
            <a:r>
              <a:rPr lang="ru-RU" dirty="0" smtClean="0"/>
              <a:t> 3,4 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 заявили,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взагалі</a:t>
            </a:r>
            <a:r>
              <a:rPr lang="ru-RU" dirty="0" smtClean="0"/>
              <a:t> не </a:t>
            </a:r>
            <a:r>
              <a:rPr lang="ru-RU" dirty="0" err="1" smtClean="0"/>
              <a:t>сповідають</a:t>
            </a:r>
            <a:r>
              <a:rPr lang="ru-RU" dirty="0" smtClean="0"/>
              <a:t> </a:t>
            </a:r>
            <a:r>
              <a:rPr lang="ru-RU" dirty="0" err="1" smtClean="0"/>
              <a:t>жодної</a:t>
            </a:r>
            <a:r>
              <a:rPr lang="ru-RU" dirty="0" smtClean="0"/>
              <a:t> </a:t>
            </a:r>
            <a:r>
              <a:rPr lang="ru-RU" dirty="0" err="1" smtClean="0"/>
              <a:t>релігії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50109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/>
              <a:t>			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Канади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У </a:t>
            </a:r>
            <a:r>
              <a:rPr lang="ru-RU" sz="1500" dirty="0" err="1" smtClean="0"/>
              <a:t>Канаді</a:t>
            </a:r>
            <a:r>
              <a:rPr lang="ru-RU" sz="1500" dirty="0" smtClean="0"/>
              <a:t> </a:t>
            </a:r>
            <a:r>
              <a:rPr lang="ru-RU" sz="1500" dirty="0" err="1" smtClean="0"/>
              <a:t>є</a:t>
            </a:r>
            <a:r>
              <a:rPr lang="ru-RU" sz="1500" dirty="0" smtClean="0"/>
              <a:t> </a:t>
            </a:r>
            <a:r>
              <a:rPr lang="ru-RU" sz="1500" dirty="0" err="1" smtClean="0"/>
              <a:t>розвинена</a:t>
            </a:r>
            <a:r>
              <a:rPr lang="ru-RU" sz="1500" dirty="0" smtClean="0"/>
              <a:t> </a:t>
            </a:r>
            <a:r>
              <a:rPr lang="ru-RU" sz="1500" dirty="0" err="1" smtClean="0"/>
              <a:t>ринкова</a:t>
            </a:r>
            <a:r>
              <a:rPr lang="ru-RU" sz="1500" dirty="0" smtClean="0"/>
              <a:t> </a:t>
            </a:r>
            <a:r>
              <a:rPr lang="ru-RU" sz="1500" dirty="0" err="1" smtClean="0"/>
              <a:t>економіка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</a:t>
            </a:r>
            <a:r>
              <a:rPr lang="ru-RU" sz="1500" dirty="0" err="1" smtClean="0"/>
              <a:t>дещо</a:t>
            </a:r>
            <a:r>
              <a:rPr lang="ru-RU" sz="1500" dirty="0" smtClean="0"/>
              <a:t> </a:t>
            </a:r>
            <a:r>
              <a:rPr lang="ru-RU" sz="1500" dirty="0" err="1" smtClean="0"/>
              <a:t>більшим</a:t>
            </a:r>
            <a:r>
              <a:rPr lang="ru-RU" sz="1500" dirty="0" smtClean="0"/>
              <a:t> </a:t>
            </a:r>
            <a:r>
              <a:rPr lang="ru-RU" sz="1500" dirty="0" err="1" smtClean="0"/>
              <a:t>урядовим</a:t>
            </a:r>
            <a:r>
              <a:rPr lang="ru-RU" sz="1500" dirty="0" smtClean="0"/>
              <a:t> </a:t>
            </a:r>
            <a:r>
              <a:rPr lang="ru-RU" sz="1500" dirty="0" err="1" smtClean="0"/>
              <a:t>регулюванням</a:t>
            </a:r>
            <a:r>
              <a:rPr lang="ru-RU" sz="1500" dirty="0" smtClean="0"/>
              <a:t> </a:t>
            </a:r>
            <a:r>
              <a:rPr lang="ru-RU" sz="1500" dirty="0" err="1" smtClean="0"/>
              <a:t>ніж</a:t>
            </a:r>
            <a:r>
              <a:rPr lang="ru-RU" sz="1500" dirty="0" smtClean="0"/>
              <a:t> у США, </a:t>
            </a:r>
            <a:r>
              <a:rPr lang="ru-RU" sz="1500" dirty="0" err="1" smtClean="0"/>
              <a:t>проте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</a:t>
            </a:r>
            <a:r>
              <a:rPr lang="ru-RU" sz="1500" dirty="0" err="1" smtClean="0"/>
              <a:t>набагато</a:t>
            </a:r>
            <a:r>
              <a:rPr lang="ru-RU" sz="1500" dirty="0" smtClean="0"/>
              <a:t> </a:t>
            </a:r>
            <a:r>
              <a:rPr lang="ru-RU" sz="1500" dirty="0" err="1" smtClean="0"/>
              <a:t>меншим</a:t>
            </a:r>
            <a:r>
              <a:rPr lang="ru-RU" sz="1500" dirty="0" smtClean="0"/>
              <a:t> </a:t>
            </a:r>
            <a:r>
              <a:rPr lang="ru-RU" sz="1500" dirty="0" err="1" smtClean="0"/>
              <a:t>ніж</a:t>
            </a:r>
            <a:r>
              <a:rPr lang="ru-RU" sz="1500" dirty="0" smtClean="0"/>
              <a:t> у </a:t>
            </a:r>
            <a:r>
              <a:rPr lang="ru-RU" sz="1500" dirty="0" err="1" smtClean="0"/>
              <a:t>деяких</a:t>
            </a:r>
            <a:r>
              <a:rPr lang="ru-RU" sz="1500" dirty="0" smtClean="0"/>
              <a:t> </a:t>
            </a:r>
            <a:r>
              <a:rPr lang="ru-RU" sz="1500" dirty="0" err="1" smtClean="0"/>
              <a:t>європейських</a:t>
            </a:r>
            <a:r>
              <a:rPr lang="ru-RU" sz="1500" dirty="0" smtClean="0"/>
              <a:t> </a:t>
            </a:r>
            <a:r>
              <a:rPr lang="ru-RU" sz="1500" dirty="0" err="1" smtClean="0"/>
              <a:t>країнах</a:t>
            </a:r>
            <a:r>
              <a:rPr lang="ru-RU" sz="1500" dirty="0" smtClean="0"/>
              <a:t>. Канада — член </a:t>
            </a:r>
            <a:r>
              <a:rPr lang="ru-RU" sz="1500" u="sng" dirty="0" err="1" smtClean="0"/>
              <a:t>Організації</a:t>
            </a:r>
            <a:r>
              <a:rPr lang="ru-RU" sz="1500" u="sng" dirty="0" smtClean="0"/>
              <a:t> </a:t>
            </a:r>
            <a:r>
              <a:rPr lang="ru-RU" sz="1500" u="sng" dirty="0" err="1" smtClean="0"/>
              <a:t>економічної</a:t>
            </a:r>
            <a:r>
              <a:rPr lang="ru-RU" sz="1500" u="sng" dirty="0" smtClean="0"/>
              <a:t> </a:t>
            </a:r>
            <a:r>
              <a:rPr lang="ru-RU" sz="1500" u="sng" dirty="0" err="1" smtClean="0"/>
              <a:t>співпраці</a:t>
            </a:r>
            <a:r>
              <a:rPr lang="ru-RU" sz="1500" u="sng" dirty="0" smtClean="0"/>
              <a:t> </a:t>
            </a:r>
            <a:r>
              <a:rPr lang="ru-RU" sz="1500" u="sng" dirty="0" err="1" smtClean="0"/>
              <a:t>і</a:t>
            </a:r>
            <a:r>
              <a:rPr lang="ru-RU" sz="1500" u="sng" dirty="0" smtClean="0"/>
              <a:t> </a:t>
            </a:r>
            <a:r>
              <a:rPr lang="ru-RU" sz="1500" u="sng" dirty="0" err="1" smtClean="0"/>
              <a:t>розвитку</a:t>
            </a:r>
            <a:r>
              <a:rPr lang="ru-RU" sz="1500" dirty="0" smtClean="0"/>
              <a:t> </a:t>
            </a:r>
            <a:r>
              <a:rPr lang="ru-RU" sz="1500" dirty="0" err="1" smtClean="0"/>
              <a:t>і</a:t>
            </a:r>
            <a:r>
              <a:rPr lang="ru-RU" sz="1500" dirty="0" smtClean="0"/>
              <a:t> </a:t>
            </a:r>
            <a:r>
              <a:rPr lang="ru-RU" sz="1500" b="1" dirty="0" err="1" smtClean="0"/>
              <a:t>Великої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Вісімки</a:t>
            </a:r>
            <a:r>
              <a:rPr lang="ru-RU" sz="1500" dirty="0" smtClean="0"/>
              <a:t>. За </a:t>
            </a:r>
            <a:r>
              <a:rPr lang="ru-RU" sz="1500" dirty="0" err="1" smtClean="0"/>
              <a:t>минуле</a:t>
            </a:r>
            <a:r>
              <a:rPr lang="ru-RU" sz="1500" dirty="0" smtClean="0"/>
              <a:t> </a:t>
            </a:r>
            <a:r>
              <a:rPr lang="ru-RU" sz="1500" dirty="0" err="1" smtClean="0"/>
              <a:t>десятиріччя</a:t>
            </a:r>
            <a:r>
              <a:rPr lang="ru-RU" sz="1500" dirty="0" smtClean="0"/>
              <a:t>, </a:t>
            </a:r>
            <a:r>
              <a:rPr lang="ru-RU" sz="1500" dirty="0" err="1" smtClean="0"/>
              <a:t>після</a:t>
            </a:r>
            <a:r>
              <a:rPr lang="ru-RU" sz="1500" dirty="0" smtClean="0"/>
              <a:t> </a:t>
            </a:r>
            <a:r>
              <a:rPr lang="ru-RU" sz="1500" dirty="0" err="1" smtClean="0"/>
              <a:t>періоду</a:t>
            </a:r>
            <a:r>
              <a:rPr lang="ru-RU" sz="1500" dirty="0" smtClean="0"/>
              <a:t> </a:t>
            </a:r>
            <a:r>
              <a:rPr lang="ru-RU" sz="1500" dirty="0" err="1" smtClean="0"/>
              <a:t>деякого</a:t>
            </a:r>
            <a:r>
              <a:rPr lang="ru-RU" sz="1500" dirty="0" smtClean="0"/>
              <a:t> спаду, </a:t>
            </a:r>
            <a:r>
              <a:rPr lang="ru-RU" sz="1500" dirty="0" err="1" smtClean="0"/>
              <a:t>економіка</a:t>
            </a:r>
            <a:r>
              <a:rPr lang="ru-RU" sz="1500" dirty="0" smtClean="0"/>
              <a:t> </a:t>
            </a:r>
            <a:r>
              <a:rPr lang="ru-RU" sz="1500" dirty="0" err="1" smtClean="0"/>
              <a:t>країни</a:t>
            </a:r>
            <a:r>
              <a:rPr lang="ru-RU" sz="1500" dirty="0" smtClean="0"/>
              <a:t> </a:t>
            </a:r>
            <a:r>
              <a:rPr lang="ru-RU" sz="1500" dirty="0" err="1" smtClean="0"/>
              <a:t>зростає</a:t>
            </a:r>
            <a:r>
              <a:rPr lang="ru-RU" sz="1500" dirty="0" smtClean="0"/>
              <a:t> </a:t>
            </a:r>
            <a:r>
              <a:rPr lang="ru-RU" sz="1500" dirty="0" err="1" smtClean="0"/>
              <a:t>швидкими</a:t>
            </a:r>
            <a:r>
              <a:rPr lang="ru-RU" sz="1500" dirty="0" smtClean="0"/>
              <a:t> темпами та </a:t>
            </a:r>
            <a:r>
              <a:rPr lang="ru-RU" sz="1500" dirty="0" err="1" smtClean="0"/>
              <a:t>з</a:t>
            </a:r>
            <a:r>
              <a:rPr lang="ru-RU" sz="1500" dirty="0" smtClean="0"/>
              <a:t> </a:t>
            </a:r>
            <a:r>
              <a:rPr lang="ru-RU" sz="1500" dirty="0" err="1" smtClean="0"/>
              <a:t>низьким</a:t>
            </a:r>
            <a:r>
              <a:rPr lang="ru-RU" sz="1500" dirty="0" smtClean="0"/>
              <a:t> </a:t>
            </a:r>
            <a:r>
              <a:rPr lang="ru-RU" sz="1500" dirty="0" err="1" smtClean="0"/>
              <a:t>рівнем</a:t>
            </a:r>
            <a:r>
              <a:rPr lang="ru-RU" sz="1500" dirty="0" smtClean="0"/>
              <a:t> </a:t>
            </a:r>
            <a:r>
              <a:rPr lang="ru-RU" sz="1500" dirty="0" err="1" smtClean="0"/>
              <a:t>безробіття</a:t>
            </a:r>
            <a:r>
              <a:rPr lang="ru-RU" sz="1500" dirty="0" smtClean="0"/>
              <a:t> </a:t>
            </a:r>
            <a:r>
              <a:rPr lang="ru-RU" sz="1500" dirty="0" err="1" smtClean="0"/>
              <a:t>і</a:t>
            </a:r>
            <a:r>
              <a:rPr lang="ru-RU" sz="1500" dirty="0" smtClean="0"/>
              <a:t> великими </a:t>
            </a:r>
            <a:r>
              <a:rPr lang="ru-RU" sz="1500" dirty="0" err="1" smtClean="0"/>
              <a:t>урядовими</a:t>
            </a:r>
            <a:r>
              <a:rPr lang="ru-RU" sz="1500" dirty="0" smtClean="0"/>
              <a:t> </a:t>
            </a:r>
            <a:r>
              <a:rPr lang="ru-RU" sz="1500" dirty="0" err="1" smtClean="0"/>
              <a:t>надлишками</a:t>
            </a:r>
            <a:r>
              <a:rPr lang="ru-RU" sz="1500" dirty="0" smtClean="0"/>
              <a:t> в федеральному </a:t>
            </a:r>
            <a:r>
              <a:rPr lang="ru-RU" sz="1500" dirty="0" err="1" smtClean="0"/>
              <a:t>бюджеті</a:t>
            </a:r>
            <a:r>
              <a:rPr lang="ru-RU" sz="1500" dirty="0" smtClean="0"/>
              <a:t>. На </a:t>
            </a:r>
            <a:r>
              <a:rPr lang="ru-RU" sz="1500" dirty="0" err="1" smtClean="0"/>
              <a:t>жовтень</a:t>
            </a:r>
            <a:r>
              <a:rPr lang="ru-RU" sz="1500" dirty="0" smtClean="0"/>
              <a:t> </a:t>
            </a:r>
            <a:r>
              <a:rPr lang="ru-RU" sz="1500" b="1" dirty="0" smtClean="0"/>
              <a:t>2006 р. </a:t>
            </a:r>
            <a:r>
              <a:rPr lang="ru-RU" sz="1500" dirty="0" err="1" smtClean="0"/>
              <a:t>рівень</a:t>
            </a:r>
            <a:r>
              <a:rPr lang="ru-RU" sz="1500" dirty="0" smtClean="0"/>
              <a:t> </a:t>
            </a:r>
            <a:r>
              <a:rPr lang="ru-RU" sz="1500" dirty="0" err="1" smtClean="0"/>
              <a:t>безробіття</a:t>
            </a:r>
            <a:r>
              <a:rPr lang="ru-RU" sz="1500" dirty="0" smtClean="0"/>
              <a:t> в </a:t>
            </a:r>
            <a:r>
              <a:rPr lang="ru-RU" sz="1500" dirty="0" err="1" smtClean="0"/>
              <a:t>країні</a:t>
            </a:r>
            <a:r>
              <a:rPr lang="ru-RU" sz="1500" dirty="0" smtClean="0"/>
              <a:t> становив </a:t>
            </a:r>
            <a:r>
              <a:rPr lang="ru-RU" sz="1500" u="sng" dirty="0" smtClean="0"/>
              <a:t>6.3 % </a:t>
            </a:r>
            <a:r>
              <a:rPr lang="ru-RU" sz="1500" dirty="0" err="1" smtClean="0"/>
              <a:t>працездатного</a:t>
            </a:r>
            <a:r>
              <a:rPr lang="ru-RU" sz="1500" dirty="0" smtClean="0"/>
              <a:t> </a:t>
            </a:r>
            <a:r>
              <a:rPr lang="ru-RU" sz="1500" dirty="0" err="1" smtClean="0"/>
              <a:t>населення</a:t>
            </a:r>
            <a:r>
              <a:rPr lang="ru-RU" sz="1500" dirty="0" smtClean="0"/>
              <a:t>, </a:t>
            </a:r>
            <a:r>
              <a:rPr lang="ru-RU" sz="1500" dirty="0" err="1" smtClean="0"/>
              <a:t>що</a:t>
            </a:r>
            <a:r>
              <a:rPr lang="ru-RU" sz="1500" dirty="0" smtClean="0"/>
              <a:t> </a:t>
            </a:r>
            <a:r>
              <a:rPr lang="ru-RU" sz="1500" dirty="0" err="1" smtClean="0"/>
              <a:t>є</a:t>
            </a:r>
            <a:r>
              <a:rPr lang="ru-RU" sz="1500" dirty="0" smtClean="0"/>
              <a:t> </a:t>
            </a:r>
            <a:r>
              <a:rPr lang="ru-RU" sz="1500" dirty="0" err="1" smtClean="0"/>
              <a:t>найнижчим</a:t>
            </a:r>
            <a:r>
              <a:rPr lang="ru-RU" sz="1500" dirty="0" smtClean="0"/>
              <a:t> за </a:t>
            </a:r>
            <a:r>
              <a:rPr lang="ru-RU" sz="1500" dirty="0" err="1" smtClean="0"/>
              <a:t>останні</a:t>
            </a:r>
            <a:r>
              <a:rPr lang="ru-RU" sz="1500" dirty="0" smtClean="0"/>
              <a:t> </a:t>
            </a:r>
            <a:r>
              <a:rPr lang="ru-RU" sz="1500" b="1" i="1" dirty="0" smtClean="0"/>
              <a:t>30 </a:t>
            </a:r>
            <a:r>
              <a:rPr lang="ru-RU" sz="1500" b="1" i="1" dirty="0" err="1" smtClean="0"/>
              <a:t>років</a:t>
            </a:r>
            <a:r>
              <a:rPr lang="ru-RU" sz="1500" dirty="0" smtClean="0"/>
              <a:t>. </a:t>
            </a:r>
            <a:r>
              <a:rPr lang="ru-RU" sz="1500" dirty="0" err="1" smtClean="0"/>
              <a:t>Рівні</a:t>
            </a:r>
            <a:r>
              <a:rPr lang="ru-RU" sz="1500" dirty="0" smtClean="0"/>
              <a:t> </a:t>
            </a:r>
            <a:r>
              <a:rPr lang="ru-RU" sz="1500" dirty="0" err="1" smtClean="0"/>
              <a:t>безробіття</a:t>
            </a:r>
            <a:r>
              <a:rPr lang="ru-RU" sz="1500" dirty="0" smtClean="0"/>
              <a:t> </a:t>
            </a:r>
            <a:r>
              <a:rPr lang="ru-RU" sz="1500" dirty="0" err="1" smtClean="0"/>
              <a:t>серед</a:t>
            </a:r>
            <a:r>
              <a:rPr lang="ru-RU" sz="1500" dirty="0" smtClean="0"/>
              <a:t> </a:t>
            </a:r>
            <a:r>
              <a:rPr lang="ru-RU" sz="1500" dirty="0" err="1" smtClean="0"/>
              <a:t>провінцій</a:t>
            </a:r>
            <a:r>
              <a:rPr lang="ru-RU" sz="1500" dirty="0" smtClean="0"/>
              <a:t> </a:t>
            </a:r>
            <a:r>
              <a:rPr lang="ru-RU" sz="1500" dirty="0" err="1" smtClean="0"/>
              <a:t>коливаються</a:t>
            </a:r>
            <a:r>
              <a:rPr lang="ru-RU" sz="1500" dirty="0" smtClean="0"/>
              <a:t> </a:t>
            </a:r>
            <a:r>
              <a:rPr lang="ru-RU" sz="1500" dirty="0" err="1" smtClean="0"/>
              <a:t>від</a:t>
            </a:r>
            <a:r>
              <a:rPr lang="ru-RU" sz="1500" dirty="0" smtClean="0"/>
              <a:t> </a:t>
            </a:r>
            <a:r>
              <a:rPr lang="ru-RU" sz="1500" dirty="0" err="1" smtClean="0"/>
              <a:t>найнижчого</a:t>
            </a:r>
            <a:r>
              <a:rPr lang="ru-RU" sz="1500" dirty="0" smtClean="0"/>
              <a:t> в </a:t>
            </a:r>
            <a:r>
              <a:rPr lang="ru-RU" sz="1500" dirty="0" err="1" smtClean="0"/>
              <a:t>Альберті</a:t>
            </a:r>
            <a:r>
              <a:rPr lang="ru-RU" sz="1500" dirty="0" smtClean="0"/>
              <a:t> — </a:t>
            </a:r>
            <a:r>
              <a:rPr lang="ru-RU" sz="1500" u="sng" dirty="0" smtClean="0"/>
              <a:t>3.6 % </a:t>
            </a:r>
            <a:r>
              <a:rPr lang="ru-RU" sz="1500" dirty="0" smtClean="0"/>
              <a:t>до </a:t>
            </a:r>
            <a:r>
              <a:rPr lang="ru-RU" sz="1500" dirty="0" err="1" smtClean="0"/>
              <a:t>найвищого</a:t>
            </a:r>
            <a:r>
              <a:rPr lang="ru-RU" sz="1500" dirty="0" smtClean="0"/>
              <a:t> в </a:t>
            </a:r>
            <a:r>
              <a:rPr lang="ru-RU" sz="1500" dirty="0" err="1" smtClean="0"/>
              <a:t>Ньюфаундленді</a:t>
            </a:r>
            <a:r>
              <a:rPr lang="ru-RU" sz="1500" dirty="0" smtClean="0"/>
              <a:t> </a:t>
            </a:r>
            <a:r>
              <a:rPr lang="ru-RU" sz="1500" dirty="0" err="1" smtClean="0"/>
              <a:t>і</a:t>
            </a:r>
            <a:r>
              <a:rPr lang="ru-RU" sz="1500" dirty="0" smtClean="0"/>
              <a:t> </a:t>
            </a:r>
            <a:r>
              <a:rPr lang="ru-RU" sz="1500" dirty="0" err="1" smtClean="0"/>
              <a:t>Лабрадорі</a:t>
            </a:r>
            <a:r>
              <a:rPr lang="ru-RU" sz="1500" dirty="0" smtClean="0"/>
              <a:t> — </a:t>
            </a:r>
            <a:r>
              <a:rPr lang="ru-RU" sz="1500" u="sng" dirty="0" smtClean="0"/>
              <a:t>14.6 %.</a:t>
            </a:r>
          </a:p>
          <a:p>
            <a:r>
              <a:rPr lang="ru-RU" sz="1500" dirty="0" smtClean="0"/>
              <a:t>Канада — одна </a:t>
            </a:r>
            <a:r>
              <a:rPr lang="ru-RU" sz="1500" dirty="0" err="1" smtClean="0"/>
              <a:t>з</a:t>
            </a:r>
            <a:r>
              <a:rPr lang="ru-RU" sz="1500" dirty="0" smtClean="0"/>
              <a:t> </a:t>
            </a:r>
            <a:r>
              <a:rPr lang="ru-RU" sz="1500" dirty="0" err="1" smtClean="0"/>
              <a:t>небагатьох</a:t>
            </a:r>
            <a:r>
              <a:rPr lang="ru-RU" sz="1500" dirty="0" smtClean="0"/>
              <a:t> </a:t>
            </a:r>
            <a:r>
              <a:rPr lang="ru-RU" sz="1500" dirty="0" err="1" smtClean="0"/>
              <a:t>країн-експортерів</a:t>
            </a:r>
            <a:r>
              <a:rPr lang="ru-RU" sz="1500" dirty="0" smtClean="0"/>
              <a:t> </a:t>
            </a:r>
            <a:r>
              <a:rPr lang="ru-RU" sz="1500" dirty="0" err="1" smtClean="0"/>
              <a:t>енергоносіїв</a:t>
            </a:r>
            <a:r>
              <a:rPr lang="ru-RU" sz="1500" dirty="0" smtClean="0"/>
              <a:t> у </a:t>
            </a:r>
            <a:r>
              <a:rPr lang="ru-RU" sz="1500" dirty="0" err="1" smtClean="0"/>
              <a:t>світі</a:t>
            </a:r>
            <a:r>
              <a:rPr lang="ru-RU" sz="1500" dirty="0" smtClean="0"/>
              <a:t>: </a:t>
            </a:r>
            <a:r>
              <a:rPr lang="ru-RU" sz="1500" dirty="0" err="1" smtClean="0"/>
              <a:t>великі</a:t>
            </a:r>
            <a:r>
              <a:rPr lang="ru-RU" sz="1500" dirty="0" smtClean="0"/>
              <a:t> </a:t>
            </a:r>
            <a:r>
              <a:rPr lang="ru-RU" sz="1500" dirty="0" err="1" smtClean="0"/>
              <a:t>поклади</a:t>
            </a:r>
            <a:r>
              <a:rPr lang="ru-RU" sz="1500" dirty="0" smtClean="0"/>
              <a:t> природного газу </a:t>
            </a:r>
            <a:r>
              <a:rPr lang="ru-RU" sz="1500" dirty="0" err="1" smtClean="0"/>
              <a:t>знаходяться</a:t>
            </a:r>
            <a:r>
              <a:rPr lang="ru-RU" sz="1500" dirty="0" smtClean="0"/>
              <a:t> на </a:t>
            </a:r>
            <a:r>
              <a:rPr lang="ru-RU" sz="1500" dirty="0" err="1" smtClean="0"/>
              <a:t>східному</a:t>
            </a:r>
            <a:r>
              <a:rPr lang="ru-RU" sz="1500" dirty="0" smtClean="0"/>
              <a:t> </a:t>
            </a:r>
            <a:r>
              <a:rPr lang="ru-RU" sz="1500" dirty="0" err="1" smtClean="0"/>
              <a:t>узбережжі</a:t>
            </a:r>
            <a:r>
              <a:rPr lang="ru-RU" sz="1500" dirty="0" smtClean="0"/>
              <a:t>, а </a:t>
            </a:r>
            <a:r>
              <a:rPr lang="ru-RU" sz="1500" dirty="0" err="1" smtClean="0"/>
              <a:t>нафти</a:t>
            </a:r>
            <a:r>
              <a:rPr lang="ru-RU" sz="1500" dirty="0" smtClean="0"/>
              <a:t> — в </a:t>
            </a:r>
            <a:r>
              <a:rPr lang="ru-RU" sz="1500" dirty="0" err="1" smtClean="0"/>
              <a:t>Альберті</a:t>
            </a:r>
            <a:r>
              <a:rPr lang="ru-RU" sz="1500" dirty="0" smtClean="0"/>
              <a:t>. Є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великі</a:t>
            </a:r>
            <a:r>
              <a:rPr lang="ru-RU" sz="1500" dirty="0" smtClean="0"/>
              <a:t> </a:t>
            </a:r>
            <a:r>
              <a:rPr lang="ru-RU" sz="1500" dirty="0" err="1" smtClean="0"/>
              <a:t>поклади</a:t>
            </a:r>
            <a:r>
              <a:rPr lang="ru-RU" sz="1500" dirty="0" smtClean="0"/>
              <a:t> </a:t>
            </a:r>
            <a:r>
              <a:rPr lang="ru-RU" sz="1500" dirty="0" err="1" smtClean="0"/>
              <a:t>нафтових</a:t>
            </a:r>
            <a:r>
              <a:rPr lang="ru-RU" sz="1500" dirty="0" smtClean="0"/>
              <a:t> </a:t>
            </a:r>
            <a:r>
              <a:rPr lang="ru-RU" sz="1500" dirty="0" err="1" smtClean="0"/>
              <a:t>пісків</a:t>
            </a:r>
            <a:r>
              <a:rPr lang="ru-RU" sz="1500" dirty="0" smtClean="0"/>
              <a:t> </a:t>
            </a:r>
            <a:r>
              <a:rPr lang="ru-RU" sz="1500" u="sng" dirty="0" err="1" smtClean="0"/>
              <a:t>Атабаски</a:t>
            </a:r>
            <a:r>
              <a:rPr lang="ru-RU" sz="1500" dirty="0" smtClean="0"/>
              <a:t> — друге </a:t>
            </a:r>
            <a:r>
              <a:rPr lang="ru-RU" sz="1500" dirty="0" err="1" smtClean="0"/>
              <a:t>після</a:t>
            </a:r>
            <a:r>
              <a:rPr lang="ru-RU" sz="1500" dirty="0" smtClean="0"/>
              <a:t> </a:t>
            </a:r>
            <a:r>
              <a:rPr lang="ru-RU" sz="1500" dirty="0" err="1" smtClean="0"/>
              <a:t>Саудівської</a:t>
            </a:r>
            <a:r>
              <a:rPr lang="ru-RU" sz="1500" dirty="0" smtClean="0"/>
              <a:t> </a:t>
            </a:r>
            <a:r>
              <a:rPr lang="ru-RU" sz="1500" dirty="0" err="1" smtClean="0"/>
              <a:t>Аравії</a:t>
            </a:r>
            <a:r>
              <a:rPr lang="ru-RU" sz="1500" dirty="0" smtClean="0"/>
              <a:t> </a:t>
            </a:r>
            <a:r>
              <a:rPr lang="ru-RU" sz="1500" dirty="0" err="1" smtClean="0"/>
              <a:t>родовище</a:t>
            </a:r>
            <a:r>
              <a:rPr lang="ru-RU" sz="1500" dirty="0" smtClean="0"/>
              <a:t> </a:t>
            </a:r>
            <a:r>
              <a:rPr lang="ru-RU" sz="1500" dirty="0" err="1" smtClean="0"/>
              <a:t>нафти</a:t>
            </a:r>
            <a:r>
              <a:rPr lang="ru-RU" sz="1500" dirty="0" smtClean="0"/>
              <a:t> у </a:t>
            </a:r>
            <a:r>
              <a:rPr lang="ru-RU" sz="1500" dirty="0" err="1" smtClean="0"/>
              <a:t>світі</a:t>
            </a:r>
            <a:r>
              <a:rPr lang="ru-RU" sz="1500" dirty="0" smtClean="0"/>
              <a:t>. У </a:t>
            </a:r>
            <a:r>
              <a:rPr lang="ru-RU" sz="1500" dirty="0" err="1" smtClean="0"/>
              <a:t>Квебеці</a:t>
            </a:r>
            <a:r>
              <a:rPr lang="ru-RU" sz="1500" dirty="0" smtClean="0"/>
              <a:t>, </a:t>
            </a:r>
            <a:r>
              <a:rPr lang="ru-RU" sz="1500" dirty="0" err="1" smtClean="0"/>
              <a:t>Британській</a:t>
            </a:r>
            <a:r>
              <a:rPr lang="ru-RU" sz="1500" dirty="0" smtClean="0"/>
              <a:t> </a:t>
            </a:r>
            <a:r>
              <a:rPr lang="ru-RU" sz="1500" dirty="0" err="1" smtClean="0"/>
              <a:t>Колумбії</a:t>
            </a:r>
            <a:r>
              <a:rPr lang="ru-RU" sz="1500" dirty="0" smtClean="0"/>
              <a:t>, </a:t>
            </a:r>
            <a:r>
              <a:rPr lang="ru-RU" sz="1500" dirty="0" err="1" smtClean="0"/>
              <a:t>Ньюфаундленді</a:t>
            </a:r>
            <a:r>
              <a:rPr lang="ru-RU" sz="1500" dirty="0" smtClean="0"/>
              <a:t> </a:t>
            </a:r>
            <a:r>
              <a:rPr lang="ru-RU" sz="1500" dirty="0" err="1" smtClean="0"/>
              <a:t>і</a:t>
            </a:r>
            <a:r>
              <a:rPr lang="ru-RU" sz="1500" dirty="0" smtClean="0"/>
              <a:t> </a:t>
            </a:r>
            <a:r>
              <a:rPr lang="ru-RU" sz="1500" dirty="0" err="1" smtClean="0"/>
              <a:t>Лабрадорі</a:t>
            </a:r>
            <a:r>
              <a:rPr lang="ru-RU" sz="1500" dirty="0" smtClean="0"/>
              <a:t>, </a:t>
            </a:r>
            <a:r>
              <a:rPr lang="ru-RU" sz="1500" dirty="0" err="1" smtClean="0"/>
              <a:t>Онтаріо</a:t>
            </a:r>
            <a:r>
              <a:rPr lang="ru-RU" sz="1500" dirty="0" smtClean="0"/>
              <a:t> </a:t>
            </a:r>
            <a:r>
              <a:rPr lang="ru-RU" sz="1500" dirty="0" err="1" smtClean="0"/>
              <a:t>і</a:t>
            </a:r>
            <a:r>
              <a:rPr lang="ru-RU" sz="1500" dirty="0" smtClean="0"/>
              <a:t> </a:t>
            </a:r>
            <a:r>
              <a:rPr lang="ru-RU" sz="1500" dirty="0" err="1" smtClean="0"/>
              <a:t>Манітобі</a:t>
            </a:r>
            <a:r>
              <a:rPr lang="ru-RU" sz="1500" dirty="0" smtClean="0"/>
              <a:t> </a:t>
            </a:r>
            <a:r>
              <a:rPr lang="ru-RU" sz="1500" dirty="0" err="1" smtClean="0"/>
              <a:t>гідроелектроенергія</a:t>
            </a:r>
            <a:r>
              <a:rPr lang="ru-RU" sz="1500" dirty="0" smtClean="0"/>
              <a:t> </a:t>
            </a:r>
            <a:r>
              <a:rPr lang="ru-RU" sz="1500" dirty="0" err="1" smtClean="0"/>
              <a:t>найпоширеніша</a:t>
            </a:r>
            <a:r>
              <a:rPr lang="ru-RU" sz="1500" dirty="0" smtClean="0"/>
              <a:t>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найдешевша</a:t>
            </a:r>
            <a:r>
              <a:rPr lang="ru-RU" sz="1500" dirty="0" smtClean="0"/>
              <a:t>.</a:t>
            </a:r>
          </a:p>
          <a:p>
            <a:r>
              <a:rPr lang="ru-RU" sz="1500" dirty="0" smtClean="0"/>
              <a:t>Канада — одна </a:t>
            </a:r>
            <a:r>
              <a:rPr lang="ru-RU" sz="1500" dirty="0" err="1" smtClean="0"/>
              <a:t>з</a:t>
            </a:r>
            <a:r>
              <a:rPr lang="ru-RU" sz="1500" dirty="0" smtClean="0"/>
              <a:t> </a:t>
            </a:r>
            <a:r>
              <a:rPr lang="ru-RU" sz="1500" dirty="0" err="1" smtClean="0"/>
              <a:t>найбільших</a:t>
            </a:r>
            <a:r>
              <a:rPr lang="ru-RU" sz="1500" dirty="0" smtClean="0"/>
              <a:t> у </a:t>
            </a:r>
            <a:r>
              <a:rPr lang="ru-RU" sz="1500" dirty="0" err="1" smtClean="0"/>
              <a:t>світі</a:t>
            </a:r>
            <a:r>
              <a:rPr lang="ru-RU" sz="1500" dirty="0" smtClean="0"/>
              <a:t> </a:t>
            </a:r>
            <a:r>
              <a:rPr lang="ru-RU" sz="1500" dirty="0" err="1" smtClean="0"/>
              <a:t>виробників</a:t>
            </a:r>
            <a:r>
              <a:rPr lang="ru-RU" sz="1500" dirty="0" smtClean="0"/>
              <a:t> </a:t>
            </a:r>
            <a:r>
              <a:rPr lang="ru-RU" sz="1500" dirty="0" err="1" smtClean="0"/>
              <a:t>сільськогосподарської</a:t>
            </a:r>
            <a:r>
              <a:rPr lang="ru-RU" sz="1500" dirty="0" smtClean="0"/>
              <a:t> </a:t>
            </a:r>
            <a:r>
              <a:rPr lang="ru-RU" sz="1500" dirty="0" err="1" smtClean="0"/>
              <a:t>продукції</a:t>
            </a:r>
            <a:r>
              <a:rPr lang="ru-RU" sz="1500" dirty="0" smtClean="0"/>
              <a:t>. </a:t>
            </a:r>
            <a:r>
              <a:rPr lang="ru-RU" sz="1500" dirty="0" err="1" smtClean="0"/>
              <a:t>Канадські</a:t>
            </a:r>
            <a:r>
              <a:rPr lang="ru-RU" sz="1500" dirty="0" smtClean="0"/>
              <a:t> </a:t>
            </a:r>
            <a:r>
              <a:rPr lang="ru-RU" sz="1500" dirty="0" err="1" smtClean="0"/>
              <a:t>прерії</a:t>
            </a:r>
            <a:r>
              <a:rPr lang="ru-RU" sz="1500" dirty="0" smtClean="0"/>
              <a:t>, </a:t>
            </a:r>
            <a:r>
              <a:rPr lang="ru-RU" sz="1500" dirty="0" err="1" smtClean="0"/>
              <a:t>розбудовані</a:t>
            </a:r>
            <a:r>
              <a:rPr lang="ru-RU" sz="1500" dirty="0" smtClean="0"/>
              <a:t> </a:t>
            </a:r>
            <a:r>
              <a:rPr lang="ru-RU" sz="1500" dirty="0" err="1" smtClean="0"/>
              <a:t>значною</a:t>
            </a:r>
            <a:r>
              <a:rPr lang="ru-RU" sz="1500" dirty="0" smtClean="0"/>
              <a:t> </a:t>
            </a:r>
            <a:r>
              <a:rPr lang="ru-RU" sz="1500" dirty="0" err="1" smtClean="0"/>
              <a:t>мірою</a:t>
            </a:r>
            <a:r>
              <a:rPr lang="ru-RU" sz="1500" dirty="0" smtClean="0"/>
              <a:t> </a:t>
            </a:r>
            <a:r>
              <a:rPr lang="ru-RU" sz="1500" dirty="0" err="1" smtClean="0"/>
              <a:t>завдяки</a:t>
            </a:r>
            <a:r>
              <a:rPr lang="ru-RU" sz="1500" dirty="0" smtClean="0"/>
              <a:t> </a:t>
            </a:r>
            <a:r>
              <a:rPr lang="ru-RU" sz="1500" dirty="0" err="1" smtClean="0"/>
              <a:t>раннім</a:t>
            </a:r>
            <a:r>
              <a:rPr lang="ru-RU" sz="1500" dirty="0" smtClean="0"/>
              <a:t> </a:t>
            </a:r>
            <a:r>
              <a:rPr lang="ru-RU" sz="1500" dirty="0" err="1" smtClean="0"/>
              <a:t>хвилям</a:t>
            </a:r>
            <a:r>
              <a:rPr lang="ru-RU" sz="1500" dirty="0" smtClean="0"/>
              <a:t> </a:t>
            </a:r>
            <a:r>
              <a:rPr lang="ru-RU" sz="1500" dirty="0" err="1" smtClean="0"/>
              <a:t>української</a:t>
            </a:r>
            <a:r>
              <a:rPr lang="ru-RU" sz="1500" dirty="0" smtClean="0"/>
              <a:t> </a:t>
            </a:r>
            <a:r>
              <a:rPr lang="ru-RU" sz="1500" dirty="0" err="1" smtClean="0"/>
              <a:t>еміграції</a:t>
            </a:r>
            <a:r>
              <a:rPr lang="ru-RU" sz="1500" dirty="0" smtClean="0"/>
              <a:t>, </a:t>
            </a:r>
            <a:r>
              <a:rPr lang="ru-RU" sz="1500" dirty="0" err="1" smtClean="0"/>
              <a:t>є</a:t>
            </a:r>
            <a:r>
              <a:rPr lang="ru-RU" sz="1500" dirty="0" smtClean="0"/>
              <a:t> одними </a:t>
            </a:r>
            <a:r>
              <a:rPr lang="ru-RU" sz="1500" dirty="0" err="1" smtClean="0"/>
              <a:t>з</a:t>
            </a:r>
            <a:r>
              <a:rPr lang="ru-RU" sz="1500" dirty="0" smtClean="0"/>
              <a:t> </a:t>
            </a:r>
            <a:r>
              <a:rPr lang="ru-RU" sz="1500" dirty="0" err="1" smtClean="0"/>
              <a:t>найбільших</a:t>
            </a:r>
            <a:r>
              <a:rPr lang="ru-RU" sz="1500" dirty="0" smtClean="0"/>
              <a:t> </a:t>
            </a:r>
            <a:r>
              <a:rPr lang="ru-RU" sz="1500" dirty="0" err="1" smtClean="0"/>
              <a:t>постачальників</a:t>
            </a:r>
            <a:r>
              <a:rPr lang="ru-RU" sz="1500" dirty="0" smtClean="0"/>
              <a:t> </a:t>
            </a:r>
            <a:r>
              <a:rPr lang="ru-RU" sz="1500" dirty="0" err="1" smtClean="0"/>
              <a:t>пшениці</a:t>
            </a:r>
            <a:r>
              <a:rPr lang="ru-RU" sz="1500" dirty="0" smtClean="0"/>
              <a:t> </a:t>
            </a:r>
            <a:r>
              <a:rPr lang="ru-RU" sz="1500" dirty="0" err="1" smtClean="0"/>
              <a:t>й</a:t>
            </a:r>
            <a:r>
              <a:rPr lang="ru-RU" sz="1500" dirty="0" smtClean="0"/>
              <a:t> </a:t>
            </a:r>
            <a:r>
              <a:rPr lang="ru-RU" sz="1500" dirty="0" err="1" smtClean="0"/>
              <a:t>інших</a:t>
            </a:r>
            <a:r>
              <a:rPr lang="ru-RU" sz="1500" dirty="0" smtClean="0"/>
              <a:t> </a:t>
            </a:r>
            <a:r>
              <a:rPr lang="ru-RU" sz="1500" dirty="0" err="1" smtClean="0"/>
              <a:t>зернових</a:t>
            </a:r>
            <a:r>
              <a:rPr lang="ru-RU" sz="1500" dirty="0" smtClean="0"/>
              <a:t> культур. Канада, </a:t>
            </a:r>
            <a:r>
              <a:rPr lang="ru-RU" sz="1500" dirty="0" err="1" smtClean="0"/>
              <a:t>найбільший</a:t>
            </a:r>
            <a:r>
              <a:rPr lang="ru-RU" sz="1500" dirty="0" smtClean="0"/>
              <a:t> </a:t>
            </a:r>
            <a:r>
              <a:rPr lang="ru-RU" sz="1500" dirty="0" err="1" smtClean="0"/>
              <a:t>виробник</a:t>
            </a:r>
            <a:r>
              <a:rPr lang="ru-RU" sz="1500" dirty="0" smtClean="0"/>
              <a:t> </a:t>
            </a:r>
            <a:r>
              <a:rPr lang="ru-RU" sz="1500" i="1" dirty="0" smtClean="0"/>
              <a:t>цинку </a:t>
            </a:r>
            <a:r>
              <a:rPr lang="ru-RU" sz="1500" i="1" dirty="0" err="1" smtClean="0"/>
              <a:t>й</a:t>
            </a:r>
            <a:r>
              <a:rPr lang="ru-RU" sz="1500" i="1" dirty="0" smtClean="0"/>
              <a:t> урану</a:t>
            </a:r>
            <a:r>
              <a:rPr lang="ru-RU" sz="1500" dirty="0" smtClean="0"/>
              <a:t>, </a:t>
            </a:r>
            <a:r>
              <a:rPr lang="ru-RU" sz="1500" dirty="0" err="1" smtClean="0"/>
              <a:t>також</a:t>
            </a:r>
            <a:r>
              <a:rPr lang="ru-RU" sz="1500" dirty="0" smtClean="0"/>
              <a:t> </a:t>
            </a:r>
            <a:r>
              <a:rPr lang="ru-RU" sz="1500" dirty="0" err="1" smtClean="0"/>
              <a:t>має</a:t>
            </a:r>
            <a:r>
              <a:rPr lang="ru-RU" sz="1500" dirty="0" smtClean="0"/>
              <a:t> </a:t>
            </a:r>
            <a:r>
              <a:rPr lang="ru-RU" sz="1500" dirty="0" err="1" smtClean="0"/>
              <a:t>великі</a:t>
            </a:r>
            <a:r>
              <a:rPr lang="ru-RU" sz="1500" dirty="0" smtClean="0"/>
              <a:t> </a:t>
            </a:r>
            <a:r>
              <a:rPr lang="ru-RU" sz="1500" dirty="0" err="1" smtClean="0"/>
              <a:t>родовища</a:t>
            </a:r>
            <a:r>
              <a:rPr lang="ru-RU" sz="1500" dirty="0" smtClean="0"/>
              <a:t> </a:t>
            </a:r>
            <a:r>
              <a:rPr lang="ru-RU" sz="1500" dirty="0" err="1" smtClean="0"/>
              <a:t>інших</a:t>
            </a:r>
            <a:r>
              <a:rPr lang="ru-RU" sz="1500" dirty="0" smtClean="0"/>
              <a:t> </a:t>
            </a:r>
            <a:r>
              <a:rPr lang="ru-RU" sz="1500" dirty="0" err="1" smtClean="0"/>
              <a:t>природних</a:t>
            </a:r>
            <a:r>
              <a:rPr lang="ru-RU" sz="1500" dirty="0" smtClean="0"/>
              <a:t> </a:t>
            </a:r>
            <a:r>
              <a:rPr lang="ru-RU" sz="1500" dirty="0" err="1" smtClean="0"/>
              <a:t>ресурсів</a:t>
            </a:r>
            <a:r>
              <a:rPr lang="ru-RU" sz="1500" dirty="0" smtClean="0"/>
              <a:t>, </a:t>
            </a:r>
            <a:r>
              <a:rPr lang="ru-RU" sz="1500" dirty="0" err="1" smtClean="0"/>
              <a:t>як-от</a:t>
            </a:r>
            <a:r>
              <a:rPr lang="ru-RU" sz="1500" dirty="0" smtClean="0"/>
              <a:t>: </a:t>
            </a:r>
            <a:r>
              <a:rPr lang="ru-RU" sz="1500" i="1" dirty="0" smtClean="0"/>
              <a:t>золото, </a:t>
            </a:r>
            <a:r>
              <a:rPr lang="ru-RU" sz="1500" i="1" dirty="0" err="1" smtClean="0"/>
              <a:t>нікель</a:t>
            </a:r>
            <a:r>
              <a:rPr lang="ru-RU" sz="1500" i="1" dirty="0" smtClean="0"/>
              <a:t>, </a:t>
            </a:r>
            <a:r>
              <a:rPr lang="ru-RU" sz="1500" i="1" dirty="0" err="1" smtClean="0"/>
              <a:t>алюміній</a:t>
            </a:r>
            <a:r>
              <a:rPr lang="ru-RU" sz="1500" i="1" dirty="0" smtClean="0"/>
              <a:t>, </a:t>
            </a:r>
            <a:r>
              <a:rPr lang="ru-RU" sz="1500" i="1" dirty="0" err="1" smtClean="0"/>
              <a:t>свинець</a:t>
            </a:r>
            <a:r>
              <a:rPr lang="ru-RU" sz="1500" dirty="0" smtClean="0"/>
              <a:t>. Є в </a:t>
            </a:r>
            <a:r>
              <a:rPr lang="ru-RU" sz="1500" dirty="0" err="1" smtClean="0"/>
              <a:t>країні</a:t>
            </a:r>
            <a:r>
              <a:rPr lang="ru-RU" sz="1500" dirty="0" smtClean="0"/>
              <a:t>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високорозвинена</a:t>
            </a:r>
            <a:r>
              <a:rPr lang="ru-RU" sz="1500" dirty="0" smtClean="0"/>
              <a:t> </a:t>
            </a:r>
            <a:r>
              <a:rPr lang="ru-RU" sz="1500" dirty="0" err="1" smtClean="0"/>
              <a:t>переробна</a:t>
            </a:r>
            <a:r>
              <a:rPr lang="ru-RU" sz="1500" dirty="0" smtClean="0"/>
              <a:t> </a:t>
            </a:r>
            <a:r>
              <a:rPr lang="ru-RU" sz="1500" dirty="0" err="1" smtClean="0"/>
              <a:t>промисловість</a:t>
            </a:r>
            <a:r>
              <a:rPr lang="ru-RU" sz="1500" dirty="0" smtClean="0"/>
              <a:t> у </a:t>
            </a:r>
            <a:r>
              <a:rPr lang="ru-RU" sz="1500" dirty="0" err="1" smtClean="0"/>
              <a:t>південному</a:t>
            </a:r>
            <a:r>
              <a:rPr lang="ru-RU" sz="1500" dirty="0" smtClean="0"/>
              <a:t> </a:t>
            </a:r>
            <a:r>
              <a:rPr lang="ru-RU" sz="1500" dirty="0" err="1" smtClean="0"/>
              <a:t>Онтаріо</a:t>
            </a:r>
            <a:r>
              <a:rPr lang="ru-RU" sz="1500" dirty="0" smtClean="0"/>
              <a:t> </a:t>
            </a:r>
            <a:r>
              <a:rPr lang="ru-RU" sz="1500" dirty="0" err="1" smtClean="0"/>
              <a:t>і</a:t>
            </a:r>
            <a:r>
              <a:rPr lang="ru-RU" sz="1500" dirty="0" smtClean="0"/>
              <a:t> Квебеку; тут же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знаходяться</a:t>
            </a:r>
            <a:r>
              <a:rPr lang="ru-RU" sz="1500" dirty="0" smtClean="0"/>
              <a:t> </a:t>
            </a:r>
            <a:r>
              <a:rPr lang="ru-RU" sz="1500" dirty="0" err="1" smtClean="0"/>
              <a:t>автобудівні</a:t>
            </a:r>
            <a:r>
              <a:rPr lang="ru-RU" sz="1500" dirty="0" smtClean="0"/>
              <a:t> заводи, </a:t>
            </a:r>
            <a:r>
              <a:rPr lang="ru-RU" sz="1500" dirty="0" err="1" smtClean="0"/>
              <a:t>філіали</a:t>
            </a:r>
            <a:r>
              <a:rPr lang="ru-RU" sz="1500" dirty="0" smtClean="0"/>
              <a:t> </a:t>
            </a:r>
            <a:r>
              <a:rPr lang="ru-RU" sz="1500" dirty="0" err="1" smtClean="0"/>
              <a:t>багатьох</a:t>
            </a:r>
            <a:r>
              <a:rPr lang="ru-RU" sz="1500" dirty="0" smtClean="0"/>
              <a:t> </a:t>
            </a:r>
            <a:r>
              <a:rPr lang="ru-RU" sz="1500" dirty="0" err="1" smtClean="0"/>
              <a:t>американських</a:t>
            </a:r>
            <a:r>
              <a:rPr lang="ru-RU" sz="1500" dirty="0" smtClean="0"/>
              <a:t>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японських</a:t>
            </a:r>
            <a:r>
              <a:rPr lang="ru-RU" sz="1500" dirty="0" smtClean="0"/>
              <a:t> </a:t>
            </a:r>
            <a:r>
              <a:rPr lang="ru-RU" sz="1500" dirty="0" err="1" smtClean="0"/>
              <a:t>автомобільних</a:t>
            </a:r>
            <a:r>
              <a:rPr lang="ru-RU" sz="1500" dirty="0" smtClean="0"/>
              <a:t> </a:t>
            </a:r>
            <a:r>
              <a:rPr lang="ru-RU" sz="1500" dirty="0" err="1" smtClean="0"/>
              <a:t>компаній</a:t>
            </a:r>
            <a:r>
              <a:rPr lang="ru-RU" sz="1500" dirty="0" smtClean="0"/>
              <a:t>, </a:t>
            </a:r>
            <a:r>
              <a:rPr lang="ru-RU" sz="1500" dirty="0" err="1" smtClean="0"/>
              <a:t>що</a:t>
            </a:r>
            <a:r>
              <a:rPr lang="ru-RU" sz="1500" dirty="0" smtClean="0"/>
              <a:t> </a:t>
            </a:r>
            <a:r>
              <a:rPr lang="ru-RU" sz="1500" dirty="0" err="1" smtClean="0"/>
              <a:t>є</a:t>
            </a:r>
            <a:r>
              <a:rPr lang="ru-RU" sz="1500" dirty="0" smtClean="0"/>
              <a:t> </a:t>
            </a:r>
            <a:r>
              <a:rPr lang="ru-RU" sz="1500" dirty="0" err="1" smtClean="0"/>
              <a:t>ключовими</a:t>
            </a:r>
            <a:r>
              <a:rPr lang="ru-RU" sz="1500" dirty="0" smtClean="0"/>
              <a:t> в </a:t>
            </a:r>
            <a:r>
              <a:rPr lang="ru-RU" sz="1500" dirty="0" err="1" smtClean="0"/>
              <a:t>економіці</a:t>
            </a:r>
            <a:r>
              <a:rPr lang="ru-RU" sz="1500" dirty="0" smtClean="0"/>
              <a:t> </a:t>
            </a:r>
            <a:r>
              <a:rPr lang="ru-RU" sz="1500" dirty="0" err="1" smtClean="0"/>
              <a:t>цих</a:t>
            </a:r>
            <a:r>
              <a:rPr lang="ru-RU" sz="1500" dirty="0" smtClean="0"/>
              <a:t> </a:t>
            </a:r>
            <a:r>
              <a:rPr lang="ru-RU" sz="1500" dirty="0" err="1" smtClean="0"/>
              <a:t>провінцій</a:t>
            </a:r>
            <a:r>
              <a:rPr lang="ru-RU" sz="1500" dirty="0" smtClean="0"/>
              <a:t>.</a:t>
            </a:r>
          </a:p>
          <a:p>
            <a:r>
              <a:rPr lang="ru-RU" sz="1500" dirty="0" err="1" smtClean="0"/>
              <a:t>Економіка</a:t>
            </a:r>
            <a:r>
              <a:rPr lang="ru-RU" sz="1500" dirty="0" smtClean="0"/>
              <a:t> </a:t>
            </a:r>
            <a:r>
              <a:rPr lang="ru-RU" sz="1500" dirty="0" err="1" smtClean="0"/>
              <a:t>Канади</a:t>
            </a:r>
            <a:r>
              <a:rPr lang="ru-RU" sz="1500" dirty="0" smtClean="0"/>
              <a:t> </a:t>
            </a:r>
            <a:r>
              <a:rPr lang="ru-RU" sz="1500" dirty="0" err="1" smtClean="0"/>
              <a:t>глибоко</a:t>
            </a:r>
            <a:r>
              <a:rPr lang="ru-RU" sz="1500" dirty="0" smtClean="0"/>
              <a:t> </a:t>
            </a:r>
            <a:r>
              <a:rPr lang="ru-RU" sz="1500" dirty="0" err="1" smtClean="0"/>
              <a:t>інтегрована</a:t>
            </a:r>
            <a:r>
              <a:rPr lang="ru-RU" sz="1500" dirty="0" smtClean="0"/>
              <a:t> в </a:t>
            </a:r>
            <a:r>
              <a:rPr lang="ru-RU" sz="1500" dirty="0" err="1" smtClean="0"/>
              <a:t>світову</a:t>
            </a:r>
            <a:r>
              <a:rPr lang="ru-RU" sz="1500" dirty="0" smtClean="0"/>
              <a:t> </a:t>
            </a:r>
            <a:r>
              <a:rPr lang="ru-RU" sz="1500" dirty="0" err="1" smtClean="0"/>
              <a:t>економіку</a:t>
            </a:r>
            <a:r>
              <a:rPr lang="ru-RU" sz="1500" dirty="0" smtClean="0"/>
              <a:t> та до </a:t>
            </a:r>
            <a:r>
              <a:rPr lang="ru-RU" sz="1500" dirty="0" err="1" smtClean="0"/>
              <a:t>певної</a:t>
            </a:r>
            <a:r>
              <a:rPr lang="ru-RU" sz="1500" dirty="0" smtClean="0"/>
              <a:t> </a:t>
            </a:r>
            <a:r>
              <a:rPr lang="ru-RU" sz="1500" dirty="0" err="1" smtClean="0"/>
              <a:t>міри</a:t>
            </a:r>
            <a:r>
              <a:rPr lang="ru-RU" sz="1500" dirty="0" smtClean="0"/>
              <a:t> </a:t>
            </a:r>
            <a:r>
              <a:rPr lang="ru-RU" sz="1500" dirty="0" err="1" smtClean="0"/>
              <a:t>надзвичайно</a:t>
            </a:r>
            <a:r>
              <a:rPr lang="ru-RU" sz="1500" dirty="0" smtClean="0"/>
              <a:t> </a:t>
            </a:r>
            <a:r>
              <a:rPr lang="ru-RU" sz="1500" dirty="0" err="1" smtClean="0"/>
              <a:t>залежна</a:t>
            </a:r>
            <a:r>
              <a:rPr lang="ru-RU" sz="1500" dirty="0" smtClean="0"/>
              <a:t> </a:t>
            </a:r>
            <a:r>
              <a:rPr lang="ru-RU" sz="1500" dirty="0" err="1" smtClean="0"/>
              <a:t>від</a:t>
            </a:r>
            <a:r>
              <a:rPr lang="ru-RU" sz="1500" dirty="0" smtClean="0"/>
              <a:t> </a:t>
            </a:r>
            <a:r>
              <a:rPr lang="ru-RU" sz="1500" dirty="0" err="1" smtClean="0"/>
              <a:t>міжнародної</a:t>
            </a:r>
            <a:r>
              <a:rPr lang="ru-RU" sz="1500" dirty="0" smtClean="0"/>
              <a:t> </a:t>
            </a:r>
            <a:r>
              <a:rPr lang="ru-RU" sz="1500" dirty="0" err="1" smtClean="0"/>
              <a:t>торгівлі</a:t>
            </a:r>
            <a:r>
              <a:rPr lang="ru-RU" sz="1500" dirty="0" smtClean="0"/>
              <a:t>, особливо </a:t>
            </a:r>
            <a:r>
              <a:rPr lang="ru-RU" sz="1500" dirty="0" err="1" smtClean="0"/>
              <a:t>зі</a:t>
            </a:r>
            <a:r>
              <a:rPr lang="ru-RU" sz="1500" dirty="0" smtClean="0"/>
              <a:t> </a:t>
            </a:r>
            <a:r>
              <a:rPr lang="ru-RU" sz="1500" dirty="0" err="1" smtClean="0"/>
              <a:t>своїм</a:t>
            </a:r>
            <a:r>
              <a:rPr lang="ru-RU" sz="1500" dirty="0" smtClean="0"/>
              <a:t> </a:t>
            </a:r>
            <a:r>
              <a:rPr lang="ru-RU" sz="1500" dirty="0" err="1" smtClean="0"/>
              <a:t>найбільшим</a:t>
            </a:r>
            <a:r>
              <a:rPr lang="ru-RU" sz="1500" dirty="0" smtClean="0"/>
              <a:t> </a:t>
            </a:r>
            <a:r>
              <a:rPr lang="ru-RU" sz="1500" dirty="0" err="1" smtClean="0"/>
              <a:t>торговельним</a:t>
            </a:r>
            <a:r>
              <a:rPr lang="ru-RU" sz="1500" dirty="0" smtClean="0"/>
              <a:t> партнером, США. У </a:t>
            </a:r>
            <a:r>
              <a:rPr lang="ru-RU" sz="1500" b="1" dirty="0" smtClean="0"/>
              <a:t>1989</a:t>
            </a:r>
            <a:r>
              <a:rPr lang="ru-RU" sz="1500" dirty="0" smtClean="0"/>
              <a:t> </a:t>
            </a:r>
            <a:r>
              <a:rPr lang="ru-RU" sz="1500" b="1" dirty="0" smtClean="0"/>
              <a:t>р</a:t>
            </a:r>
            <a:r>
              <a:rPr lang="ru-RU" sz="1500" dirty="0" smtClean="0"/>
              <a:t>. Канада </a:t>
            </a:r>
            <a:r>
              <a:rPr lang="ru-RU" sz="1500" dirty="0" err="1" smtClean="0"/>
              <a:t>уклала</a:t>
            </a:r>
            <a:r>
              <a:rPr lang="ru-RU" sz="1500" dirty="0" smtClean="0"/>
              <a:t> </a:t>
            </a:r>
            <a:r>
              <a:rPr lang="ru-RU" sz="1500" dirty="0" err="1" smtClean="0"/>
              <a:t>Канадсько-американську</a:t>
            </a:r>
            <a:r>
              <a:rPr lang="ru-RU" sz="1500" dirty="0" smtClean="0"/>
              <a:t> угоду </a:t>
            </a:r>
            <a:r>
              <a:rPr lang="ru-RU" sz="1500" dirty="0" err="1" smtClean="0"/>
              <a:t>безмитної</a:t>
            </a:r>
            <a:r>
              <a:rPr lang="ru-RU" sz="1500" dirty="0" smtClean="0"/>
              <a:t> </a:t>
            </a:r>
            <a:r>
              <a:rPr lang="ru-RU" sz="1500" dirty="0" err="1" smtClean="0"/>
              <a:t>торгівлі</a:t>
            </a:r>
            <a:r>
              <a:rPr lang="ru-RU" sz="1500" dirty="0" smtClean="0"/>
              <a:t>, а в </a:t>
            </a:r>
            <a:r>
              <a:rPr lang="ru-RU" sz="1500" b="1" dirty="0" smtClean="0"/>
              <a:t>1994 р</a:t>
            </a:r>
            <a:r>
              <a:rPr lang="ru-RU" sz="1500" dirty="0" smtClean="0"/>
              <a:t>. — </a:t>
            </a:r>
            <a:r>
              <a:rPr lang="ru-RU" sz="1500" u="sng" dirty="0" err="1" smtClean="0"/>
              <a:t>Північноамериканський</a:t>
            </a:r>
            <a:r>
              <a:rPr lang="ru-RU" sz="1500" u="sng" dirty="0" smtClean="0"/>
              <a:t> </a:t>
            </a:r>
            <a:r>
              <a:rPr lang="ru-RU" sz="1500" u="sng" dirty="0" err="1" smtClean="0"/>
              <a:t>договір</a:t>
            </a:r>
            <a:r>
              <a:rPr lang="ru-RU" sz="1500" u="sng" dirty="0" smtClean="0"/>
              <a:t> про </a:t>
            </a:r>
            <a:r>
              <a:rPr lang="ru-RU" sz="1500" u="sng" dirty="0" err="1" smtClean="0"/>
              <a:t>вільну</a:t>
            </a:r>
            <a:r>
              <a:rPr lang="ru-RU" sz="1500" u="sng" dirty="0" smtClean="0"/>
              <a:t> </a:t>
            </a:r>
            <a:r>
              <a:rPr lang="ru-RU" sz="1500" u="sng" dirty="0" err="1" smtClean="0"/>
              <a:t>торгівлю</a:t>
            </a:r>
            <a:r>
              <a:rPr lang="ru-RU" sz="1500" dirty="0" smtClean="0"/>
              <a:t> , </a:t>
            </a:r>
            <a:r>
              <a:rPr lang="ru-RU" sz="1500" dirty="0" err="1" smtClean="0"/>
              <a:t>який</a:t>
            </a:r>
            <a:r>
              <a:rPr lang="ru-RU" sz="1500" dirty="0" smtClean="0"/>
              <a:t> включав </a:t>
            </a:r>
            <a:r>
              <a:rPr lang="ru-RU" sz="1500" dirty="0" err="1" smtClean="0"/>
              <a:t>ще</a:t>
            </a:r>
            <a:r>
              <a:rPr lang="ru-RU" sz="1500" dirty="0" smtClean="0"/>
              <a:t> </a:t>
            </a:r>
            <a:r>
              <a:rPr lang="ru-RU" sz="1500" dirty="0" err="1" smtClean="0"/>
              <a:t>й</a:t>
            </a:r>
            <a:r>
              <a:rPr lang="ru-RU" sz="1500" dirty="0" smtClean="0"/>
              <a:t> Мексику. </a:t>
            </a:r>
            <a:r>
              <a:rPr lang="ru-RU" sz="1500" dirty="0" err="1" smtClean="0"/>
              <a:t>Вільна</a:t>
            </a:r>
            <a:r>
              <a:rPr lang="ru-RU" sz="1500" dirty="0" smtClean="0"/>
              <a:t> </a:t>
            </a:r>
            <a:r>
              <a:rPr lang="ru-RU" sz="1500" dirty="0" err="1" smtClean="0"/>
              <a:t>торгівля</a:t>
            </a:r>
            <a:r>
              <a:rPr lang="ru-RU" sz="1500" dirty="0" smtClean="0"/>
              <a:t> на </a:t>
            </a:r>
            <a:r>
              <a:rPr lang="ru-RU" sz="1500" dirty="0" err="1" smtClean="0"/>
              <a:t>північноамериканському</a:t>
            </a:r>
            <a:r>
              <a:rPr lang="ru-RU" sz="1500" dirty="0" smtClean="0"/>
              <a:t> </a:t>
            </a:r>
            <a:r>
              <a:rPr lang="ru-RU" sz="1500" dirty="0" err="1" smtClean="0"/>
              <a:t>континенті</a:t>
            </a:r>
            <a:r>
              <a:rPr lang="ru-RU" sz="1500" dirty="0" smtClean="0"/>
              <a:t> </a:t>
            </a:r>
            <a:r>
              <a:rPr lang="ru-RU" sz="1500" dirty="0" err="1" smtClean="0"/>
              <a:t>значно</a:t>
            </a:r>
            <a:r>
              <a:rPr lang="ru-RU" sz="1500" dirty="0" smtClean="0"/>
              <a:t> </a:t>
            </a:r>
            <a:r>
              <a:rPr lang="ru-RU" sz="1500" dirty="0" err="1" smtClean="0"/>
              <a:t>пожвавила</a:t>
            </a:r>
            <a:r>
              <a:rPr lang="ru-RU" sz="1500" dirty="0" smtClean="0"/>
              <a:t> </a:t>
            </a:r>
            <a:r>
              <a:rPr lang="ru-RU" sz="1500" dirty="0" err="1" smtClean="0"/>
              <a:t>економічне</a:t>
            </a:r>
            <a:r>
              <a:rPr lang="ru-RU" sz="1500" dirty="0" smtClean="0"/>
              <a:t> </a:t>
            </a:r>
            <a:r>
              <a:rPr lang="ru-RU" sz="1500" dirty="0" err="1" smtClean="0"/>
              <a:t>співробітництво</a:t>
            </a:r>
            <a:r>
              <a:rPr lang="ru-RU" sz="1500" dirty="0" smtClean="0"/>
              <a:t> </a:t>
            </a:r>
            <a:r>
              <a:rPr lang="ru-RU" sz="1500" dirty="0" err="1" smtClean="0"/>
              <a:t>між</a:t>
            </a:r>
            <a:r>
              <a:rPr lang="ru-RU" sz="1500" dirty="0" smtClean="0"/>
              <a:t> </a:t>
            </a:r>
            <a:r>
              <a:rPr lang="ru-RU" sz="1500" dirty="0" err="1" smtClean="0"/>
              <a:t>країнами-учасниками</a:t>
            </a:r>
            <a:r>
              <a:rPr lang="ru-RU" sz="1500" dirty="0" smtClean="0"/>
              <a:t> договору, дозволила </a:t>
            </a:r>
            <a:r>
              <a:rPr lang="ru-RU" sz="1500" dirty="0" err="1" smtClean="0"/>
              <a:t>запобігти</a:t>
            </a:r>
            <a:r>
              <a:rPr lang="ru-RU" sz="1500" dirty="0" smtClean="0"/>
              <a:t> </a:t>
            </a:r>
            <a:r>
              <a:rPr lang="ru-RU" sz="1500" dirty="0" err="1" smtClean="0"/>
              <a:t>економічному</a:t>
            </a:r>
            <a:r>
              <a:rPr lang="ru-RU" sz="1500" dirty="0" smtClean="0"/>
              <a:t> спаду </a:t>
            </a:r>
            <a:r>
              <a:rPr lang="ru-RU" sz="1500" dirty="0" err="1" smtClean="0"/>
              <a:t>й</a:t>
            </a:r>
            <a:r>
              <a:rPr lang="ru-RU" sz="1500" dirty="0" smtClean="0"/>
              <a:t> </a:t>
            </a:r>
            <a:r>
              <a:rPr lang="ru-RU" sz="1500" dirty="0" err="1" smtClean="0"/>
              <a:t>досягти</a:t>
            </a:r>
            <a:r>
              <a:rPr lang="ru-RU" sz="1500" dirty="0" smtClean="0"/>
              <a:t> </a:t>
            </a:r>
            <a:r>
              <a:rPr lang="ru-RU" sz="1500" dirty="0" err="1" smtClean="0"/>
              <a:t>найвищого</a:t>
            </a:r>
            <a:r>
              <a:rPr lang="ru-RU" sz="1500" dirty="0" smtClean="0"/>
              <a:t> </a:t>
            </a:r>
            <a:r>
              <a:rPr lang="ru-RU" sz="1500" dirty="0" err="1" smtClean="0"/>
              <a:t>досі</a:t>
            </a:r>
            <a:r>
              <a:rPr lang="ru-RU" sz="1500" dirty="0" smtClean="0"/>
              <a:t> </a:t>
            </a:r>
            <a:r>
              <a:rPr lang="ru-RU" sz="1500" dirty="0" err="1" smtClean="0"/>
              <a:t>рівня</a:t>
            </a:r>
            <a:r>
              <a:rPr lang="ru-RU" sz="1500" dirty="0" smtClean="0"/>
              <a:t> </a:t>
            </a:r>
            <a:r>
              <a:rPr lang="ru-RU" sz="1500" dirty="0" err="1" smtClean="0"/>
              <a:t>зросту</a:t>
            </a:r>
            <a:r>
              <a:rPr lang="ru-RU" sz="1500" dirty="0" smtClean="0"/>
              <a:t> </a:t>
            </a:r>
            <a:r>
              <a:rPr lang="ru-RU" sz="1500" dirty="0" err="1" smtClean="0"/>
              <a:t>промисловості</a:t>
            </a:r>
            <a:r>
              <a:rPr lang="ru-RU" sz="1500" dirty="0" smtClean="0"/>
              <a:t> </a:t>
            </a:r>
            <a:r>
              <a:rPr lang="ru-RU" sz="1500" dirty="0" err="1" smtClean="0"/>
              <a:t>серед</a:t>
            </a:r>
            <a:r>
              <a:rPr lang="ru-RU" sz="1500" dirty="0" smtClean="0"/>
              <a:t> </a:t>
            </a:r>
            <a:r>
              <a:rPr lang="ru-RU" sz="1500" dirty="0" err="1" smtClean="0"/>
              <a:t>країн</a:t>
            </a:r>
            <a:r>
              <a:rPr lang="ru-RU" sz="1500" dirty="0" smtClean="0"/>
              <a:t> </a:t>
            </a:r>
            <a:r>
              <a:rPr lang="ru-RU" sz="1500" u="sng" dirty="0" err="1" smtClean="0"/>
              <a:t>Великої</a:t>
            </a:r>
            <a:r>
              <a:rPr lang="ru-RU" sz="1500" u="sng" dirty="0" smtClean="0"/>
              <a:t> </a:t>
            </a:r>
            <a:r>
              <a:rPr lang="ru-RU" sz="1500" u="sng" dirty="0" err="1" smtClean="0"/>
              <a:t>Вісімки</a:t>
            </a:r>
            <a:r>
              <a:rPr lang="ru-RU" sz="1500" dirty="0" smtClean="0"/>
              <a:t>. З </a:t>
            </a:r>
            <a:r>
              <a:rPr lang="ru-RU" sz="1500" dirty="0" err="1" smtClean="0"/>
              <a:t>середини</a:t>
            </a:r>
            <a:r>
              <a:rPr lang="ru-RU" sz="1500" dirty="0" smtClean="0"/>
              <a:t> </a:t>
            </a:r>
            <a:r>
              <a:rPr lang="ru-RU" sz="1500" b="1" dirty="0" smtClean="0"/>
              <a:t>1990-х</a:t>
            </a:r>
            <a:r>
              <a:rPr lang="ru-RU" sz="1500" dirty="0" smtClean="0"/>
              <a:t> </a:t>
            </a:r>
            <a:r>
              <a:rPr lang="ru-RU" sz="1500" dirty="0" err="1" smtClean="0"/>
              <a:t>років</a:t>
            </a:r>
            <a:r>
              <a:rPr lang="ru-RU" sz="1500" dirty="0" smtClean="0"/>
              <a:t> уряд </a:t>
            </a:r>
            <a:r>
              <a:rPr lang="ru-RU" sz="1500" dirty="0" err="1" smtClean="0"/>
              <a:t>країни</a:t>
            </a:r>
            <a:r>
              <a:rPr lang="ru-RU" sz="1500" dirty="0" smtClean="0"/>
              <a:t> </a:t>
            </a:r>
            <a:r>
              <a:rPr lang="ru-RU" sz="1500" dirty="0" err="1" smtClean="0"/>
              <a:t>демонструє</a:t>
            </a:r>
            <a:r>
              <a:rPr lang="ru-RU" sz="1500" dirty="0" smtClean="0"/>
              <a:t> </a:t>
            </a:r>
            <a:r>
              <a:rPr lang="ru-RU" sz="1500" dirty="0" err="1" smtClean="0"/>
              <a:t>позитивний</a:t>
            </a:r>
            <a:r>
              <a:rPr lang="ru-RU" sz="1500" dirty="0" smtClean="0"/>
              <a:t> баланс федерального бюджету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послідовно</a:t>
            </a:r>
            <a:r>
              <a:rPr lang="ru-RU" sz="1500" dirty="0" smtClean="0"/>
              <a:t> </a:t>
            </a:r>
            <a:r>
              <a:rPr lang="ru-RU" sz="1500" dirty="0" err="1" smtClean="0"/>
              <a:t>сплачує</a:t>
            </a:r>
            <a:r>
              <a:rPr lang="ru-RU" sz="1500" dirty="0" smtClean="0"/>
              <a:t> </a:t>
            </a:r>
            <a:r>
              <a:rPr lang="ru-RU" sz="1500" dirty="0" err="1" smtClean="0"/>
              <a:t>державну</a:t>
            </a:r>
            <a:r>
              <a:rPr lang="ru-RU" sz="1500" dirty="0" smtClean="0"/>
              <a:t> </a:t>
            </a:r>
            <a:r>
              <a:rPr lang="ru-RU" sz="1500" dirty="0" err="1" smtClean="0"/>
              <a:t>заборгованість</a:t>
            </a:r>
            <a:r>
              <a:rPr lang="ru-RU" sz="1500" dirty="0" smtClean="0"/>
              <a:t>.</a:t>
            </a:r>
            <a:endParaRPr lang="ru-RU" sz="1500" dirty="0"/>
          </a:p>
        </p:txBody>
      </p:sp>
      <p:pic>
        <p:nvPicPr>
          <p:cNvPr id="5" name="Рисунок 4" descr="Loonie_reverse_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142852"/>
            <a:ext cx="5803175" cy="5790477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2000" y="0"/>
            <a:ext cx="4572000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/>
              <a:t>Національний</a:t>
            </a:r>
            <a:r>
              <a:rPr lang="ru-RU" sz="2400" b="1" i="1" dirty="0" smtClean="0"/>
              <a:t> Герб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500" dirty="0" err="1" smtClean="0"/>
              <a:t>Сучасного</a:t>
            </a:r>
            <a:r>
              <a:rPr lang="ru-RU" sz="1500" dirty="0" smtClean="0"/>
              <a:t> </a:t>
            </a:r>
            <a:r>
              <a:rPr lang="ru-RU" sz="1500" dirty="0" err="1" smtClean="0"/>
              <a:t>вигляду</a:t>
            </a:r>
            <a:r>
              <a:rPr lang="ru-RU" sz="1500" dirty="0" smtClean="0"/>
              <a:t> герб </a:t>
            </a:r>
            <a:r>
              <a:rPr lang="ru-RU" sz="1500" dirty="0" err="1" smtClean="0"/>
              <a:t>Канади</a:t>
            </a:r>
            <a:r>
              <a:rPr lang="ru-RU" sz="1500" dirty="0" smtClean="0"/>
              <a:t> </a:t>
            </a:r>
            <a:r>
              <a:rPr lang="ru-RU" sz="1500" dirty="0" err="1" smtClean="0"/>
              <a:t>набув</a:t>
            </a:r>
            <a:r>
              <a:rPr lang="ru-RU" sz="1500" dirty="0" smtClean="0"/>
              <a:t> у </a:t>
            </a:r>
            <a:r>
              <a:rPr lang="ru-RU" sz="1500" b="1" dirty="0" smtClean="0"/>
              <a:t>1994</a:t>
            </a:r>
            <a:r>
              <a:rPr lang="ru-RU" sz="1500" dirty="0" smtClean="0"/>
              <a:t> </a:t>
            </a:r>
            <a:r>
              <a:rPr lang="ru-RU" sz="1500" dirty="0" err="1" smtClean="0"/>
              <a:t>році</a:t>
            </a:r>
            <a:r>
              <a:rPr lang="ru-RU" sz="1500" dirty="0" smtClean="0"/>
              <a:t>. </a:t>
            </a:r>
            <a:r>
              <a:rPr lang="ru-RU" sz="1500" dirty="0" err="1" smtClean="0"/>
              <a:t>Найважливішою</a:t>
            </a:r>
            <a:r>
              <a:rPr lang="ru-RU" sz="1500" dirty="0" smtClean="0"/>
              <a:t> </a:t>
            </a:r>
            <a:r>
              <a:rPr lang="ru-RU" sz="1500" dirty="0" err="1" smtClean="0"/>
              <a:t>його</a:t>
            </a:r>
            <a:r>
              <a:rPr lang="ru-RU" sz="1500" dirty="0" smtClean="0"/>
              <a:t> </a:t>
            </a:r>
            <a:r>
              <a:rPr lang="ru-RU" sz="1500" dirty="0" err="1" smtClean="0"/>
              <a:t>частиною</a:t>
            </a:r>
            <a:r>
              <a:rPr lang="ru-RU" sz="1500" dirty="0" smtClean="0"/>
              <a:t> — </a:t>
            </a:r>
            <a:r>
              <a:rPr lang="ru-RU" sz="1500" dirty="0" err="1" smtClean="0"/>
              <a:t>це</a:t>
            </a:r>
            <a:r>
              <a:rPr lang="ru-RU" sz="1500" dirty="0" smtClean="0"/>
              <a:t> </a:t>
            </a:r>
            <a:r>
              <a:rPr lang="ru-RU" sz="1500" dirty="0" err="1" smtClean="0"/>
              <a:t>розташований</a:t>
            </a:r>
            <a:r>
              <a:rPr lang="ru-RU" sz="1500" dirty="0" smtClean="0"/>
              <a:t> у </a:t>
            </a:r>
            <a:r>
              <a:rPr lang="ru-RU" sz="1500" dirty="0" err="1" smtClean="0"/>
              <a:t>центрі</a:t>
            </a:r>
            <a:r>
              <a:rPr lang="ru-RU" sz="1500" dirty="0" smtClean="0"/>
              <a:t> щит, на </a:t>
            </a:r>
            <a:r>
              <a:rPr lang="ru-RU" sz="1500" dirty="0" err="1" smtClean="0"/>
              <a:t>якому</a:t>
            </a:r>
            <a:r>
              <a:rPr lang="ru-RU" sz="1500" dirty="0" smtClean="0"/>
              <a:t> </a:t>
            </a:r>
            <a:r>
              <a:rPr lang="ru-RU" sz="1500" dirty="0" err="1" smtClean="0"/>
              <a:t>зображені</a:t>
            </a:r>
            <a:r>
              <a:rPr lang="ru-RU" sz="1500" dirty="0" smtClean="0"/>
              <a:t> </a:t>
            </a:r>
            <a:r>
              <a:rPr lang="ru-RU" sz="1500" dirty="0" err="1" smtClean="0"/>
              <a:t>чотири</a:t>
            </a:r>
            <a:r>
              <a:rPr lang="ru-RU" sz="1500" dirty="0" smtClean="0"/>
              <a:t> </a:t>
            </a:r>
            <a:r>
              <a:rPr lang="ru-RU" sz="1500" dirty="0" err="1" smtClean="0"/>
              <a:t>емблеми</a:t>
            </a:r>
            <a:r>
              <a:rPr lang="ru-RU" sz="1500" dirty="0" smtClean="0"/>
              <a:t>, </a:t>
            </a:r>
            <a:r>
              <a:rPr lang="ru-RU" sz="1500" dirty="0" err="1" smtClean="0"/>
              <a:t>які</a:t>
            </a:r>
            <a:r>
              <a:rPr lang="ru-RU" sz="1500" dirty="0" smtClean="0"/>
              <a:t> </a:t>
            </a:r>
            <a:r>
              <a:rPr lang="ru-RU" sz="1500" dirty="0" err="1" smtClean="0"/>
              <a:t>символізують</a:t>
            </a:r>
            <a:r>
              <a:rPr lang="ru-RU" sz="1500" dirty="0" smtClean="0"/>
              <a:t> </a:t>
            </a:r>
            <a:r>
              <a:rPr lang="ru-RU" sz="1500" dirty="0" err="1" smtClean="0"/>
              <a:t>чотирьох</a:t>
            </a:r>
            <a:r>
              <a:rPr lang="ru-RU" sz="1500" dirty="0" smtClean="0"/>
              <a:t> </a:t>
            </a:r>
            <a:r>
              <a:rPr lang="ru-RU" sz="1500" dirty="0" err="1" smtClean="0"/>
              <a:t>засновників</a:t>
            </a:r>
            <a:r>
              <a:rPr lang="ru-RU" sz="1500" dirty="0" smtClean="0"/>
              <a:t> </a:t>
            </a:r>
            <a:r>
              <a:rPr lang="ru-RU" sz="1500" dirty="0" err="1" smtClean="0"/>
              <a:t>Канади</a:t>
            </a:r>
            <a:r>
              <a:rPr lang="ru-RU" sz="1500" dirty="0" smtClean="0"/>
              <a:t>: </a:t>
            </a:r>
            <a:r>
              <a:rPr lang="ru-RU" sz="1500" dirty="0" err="1" smtClean="0"/>
              <a:t>англійця</a:t>
            </a:r>
            <a:r>
              <a:rPr lang="ru-RU" sz="1500" dirty="0" smtClean="0"/>
              <a:t>, </a:t>
            </a:r>
            <a:r>
              <a:rPr lang="ru-RU" sz="1500" dirty="0" err="1" smtClean="0"/>
              <a:t>шотландця</a:t>
            </a:r>
            <a:r>
              <a:rPr lang="ru-RU" sz="1500" dirty="0" smtClean="0"/>
              <a:t>, </a:t>
            </a:r>
            <a:r>
              <a:rPr lang="ru-RU" sz="1500" dirty="0" err="1" smtClean="0"/>
              <a:t>ірландця</a:t>
            </a:r>
            <a:r>
              <a:rPr lang="ru-RU" sz="1500" dirty="0" smtClean="0"/>
              <a:t> </a:t>
            </a:r>
            <a:r>
              <a:rPr lang="ru-RU" sz="1500" dirty="0" err="1" smtClean="0"/>
              <a:t>і</a:t>
            </a:r>
            <a:r>
              <a:rPr lang="ru-RU" sz="1500" dirty="0" smtClean="0"/>
              <a:t> француза —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гілка</a:t>
            </a:r>
            <a:r>
              <a:rPr lang="ru-RU" sz="1500" dirty="0" smtClean="0"/>
              <a:t> </a:t>
            </a:r>
            <a:r>
              <a:rPr lang="ru-RU" sz="1500" dirty="0" err="1" smtClean="0"/>
              <a:t>канадського</a:t>
            </a:r>
            <a:r>
              <a:rPr lang="ru-RU" sz="1500" dirty="0" smtClean="0"/>
              <a:t> клена. Щит </a:t>
            </a:r>
            <a:r>
              <a:rPr lang="ru-RU" sz="1500" dirty="0" err="1" smtClean="0"/>
              <a:t>підтримують</a:t>
            </a:r>
            <a:r>
              <a:rPr lang="ru-RU" sz="1500" dirty="0" smtClean="0"/>
              <a:t>, </a:t>
            </a:r>
            <a:r>
              <a:rPr lang="ru-RU" sz="1500" dirty="0" err="1" smtClean="0"/>
              <a:t>з</a:t>
            </a:r>
            <a:r>
              <a:rPr lang="ru-RU" sz="1500" dirty="0" smtClean="0"/>
              <a:t> одного боку </a:t>
            </a:r>
            <a:r>
              <a:rPr lang="ru-RU" sz="1500" dirty="0" err="1" smtClean="0"/>
              <a:t>золотий</a:t>
            </a:r>
            <a:r>
              <a:rPr lang="ru-RU" sz="1500" dirty="0" smtClean="0"/>
              <a:t> лев </a:t>
            </a:r>
            <a:r>
              <a:rPr lang="ru-RU" sz="1500" dirty="0" err="1" smtClean="0"/>
              <a:t>Англії</a:t>
            </a:r>
            <a:r>
              <a:rPr lang="ru-RU" sz="1500" dirty="0" smtClean="0"/>
              <a:t>, </a:t>
            </a:r>
            <a:r>
              <a:rPr lang="ru-RU" sz="1500" dirty="0" err="1" smtClean="0"/>
              <a:t>який</a:t>
            </a:r>
            <a:r>
              <a:rPr lang="ru-RU" sz="1500" dirty="0" smtClean="0"/>
              <a:t> </a:t>
            </a:r>
            <a:r>
              <a:rPr lang="ru-RU" sz="1500" dirty="0" err="1" smtClean="0"/>
              <a:t>несе</a:t>
            </a:r>
            <a:r>
              <a:rPr lang="ru-RU" sz="1500" dirty="0" smtClean="0"/>
              <a:t> </a:t>
            </a:r>
            <a:r>
              <a:rPr lang="ru-RU" sz="1500" dirty="0" err="1" smtClean="0"/>
              <a:t>королівський</a:t>
            </a:r>
            <a:r>
              <a:rPr lang="ru-RU" sz="1500" dirty="0" smtClean="0"/>
              <a:t> прапор на </a:t>
            </a:r>
            <a:r>
              <a:rPr lang="ru-RU" sz="1500" dirty="0" err="1" smtClean="0"/>
              <a:t>срібному</a:t>
            </a:r>
            <a:r>
              <a:rPr lang="ru-RU" sz="1500" dirty="0" smtClean="0"/>
              <a:t> </a:t>
            </a:r>
            <a:r>
              <a:rPr lang="ru-RU" sz="1500" dirty="0" err="1" smtClean="0"/>
              <a:t>списі</a:t>
            </a:r>
            <a:r>
              <a:rPr lang="ru-RU" sz="1500" dirty="0" smtClean="0"/>
              <a:t> </a:t>
            </a:r>
            <a:r>
              <a:rPr lang="ru-RU" sz="1500" dirty="0" err="1" smtClean="0"/>
              <a:t>зі</a:t>
            </a:r>
            <a:r>
              <a:rPr lang="ru-RU" sz="1500" dirty="0" smtClean="0"/>
              <a:t> золотим </a:t>
            </a:r>
            <a:r>
              <a:rPr lang="ru-RU" sz="1500" dirty="0" err="1" smtClean="0"/>
              <a:t>вістрям</a:t>
            </a:r>
            <a:r>
              <a:rPr lang="ru-RU" sz="1500" dirty="0" smtClean="0"/>
              <a:t>; </a:t>
            </a:r>
            <a:r>
              <a:rPr lang="ru-RU" sz="1500" dirty="0" err="1" smtClean="0"/>
              <a:t>з</a:t>
            </a:r>
            <a:r>
              <a:rPr lang="ru-RU" sz="1500" dirty="0" smtClean="0"/>
              <a:t> </a:t>
            </a:r>
            <a:r>
              <a:rPr lang="ru-RU" sz="1500" dirty="0" err="1" smtClean="0"/>
              <a:t>іншого</a:t>
            </a:r>
            <a:r>
              <a:rPr lang="ru-RU" sz="1500" dirty="0" smtClean="0"/>
              <a:t> — </a:t>
            </a:r>
            <a:r>
              <a:rPr lang="ru-RU" sz="1500" dirty="0" err="1" smtClean="0"/>
              <a:t>білий</a:t>
            </a:r>
            <a:r>
              <a:rPr lang="ru-RU" sz="1500" dirty="0" smtClean="0"/>
              <a:t> </a:t>
            </a:r>
            <a:r>
              <a:rPr lang="ru-RU" sz="1500" dirty="0" err="1" smtClean="0"/>
              <a:t>єдиноріг</a:t>
            </a:r>
            <a:r>
              <a:rPr lang="ru-RU" sz="1500" dirty="0" smtClean="0"/>
              <a:t> </a:t>
            </a:r>
            <a:r>
              <a:rPr lang="ru-RU" sz="1500" dirty="0" err="1" smtClean="0"/>
              <a:t>Шотландії</a:t>
            </a:r>
            <a:r>
              <a:rPr lang="ru-RU" sz="1500" dirty="0" smtClean="0"/>
              <a:t> </a:t>
            </a:r>
            <a:r>
              <a:rPr lang="ru-RU" sz="1500" dirty="0" err="1" smtClean="0"/>
              <a:t>із</a:t>
            </a:r>
            <a:r>
              <a:rPr lang="ru-RU" sz="1500" dirty="0" smtClean="0"/>
              <a:t> </a:t>
            </a:r>
            <a:r>
              <a:rPr lang="ru-RU" sz="1500" dirty="0" err="1" smtClean="0"/>
              <a:t>золотими</a:t>
            </a:r>
            <a:r>
              <a:rPr lang="ru-RU" sz="1500" dirty="0" smtClean="0"/>
              <a:t> рогом, гривою </a:t>
            </a:r>
            <a:r>
              <a:rPr lang="ru-RU" sz="1500" dirty="0" err="1" smtClean="0"/>
              <a:t>й</a:t>
            </a:r>
            <a:r>
              <a:rPr lang="ru-RU" sz="1500" dirty="0" smtClean="0"/>
              <a:t> </a:t>
            </a:r>
            <a:r>
              <a:rPr lang="ru-RU" sz="1500" dirty="0" err="1" smtClean="0"/>
              <a:t>копитами</a:t>
            </a:r>
            <a:r>
              <a:rPr lang="ru-RU" sz="1500" dirty="0" smtClean="0"/>
              <a:t>, </a:t>
            </a:r>
            <a:r>
              <a:rPr lang="ru-RU" sz="1500" dirty="0" err="1" smtClean="0"/>
              <a:t>який</a:t>
            </a:r>
            <a:r>
              <a:rPr lang="ru-RU" sz="1500" dirty="0" smtClean="0"/>
              <a:t> </a:t>
            </a:r>
            <a:r>
              <a:rPr lang="ru-RU" sz="1500" dirty="0" err="1" smtClean="0"/>
              <a:t>тримає</a:t>
            </a:r>
            <a:r>
              <a:rPr lang="ru-RU" sz="1500" dirty="0" smtClean="0"/>
              <a:t> прапор </a:t>
            </a:r>
            <a:r>
              <a:rPr lang="ru-RU" sz="1500" dirty="0" err="1" smtClean="0"/>
              <a:t>королівської</a:t>
            </a:r>
            <a:r>
              <a:rPr lang="ru-RU" sz="1500" dirty="0" smtClean="0"/>
              <a:t> </a:t>
            </a:r>
            <a:r>
              <a:rPr lang="ru-RU" sz="1500" dirty="0" err="1" smtClean="0"/>
              <a:t>Франції</a:t>
            </a:r>
            <a:r>
              <a:rPr lang="ru-RU" sz="1500" dirty="0" smtClean="0"/>
              <a:t>. Щит </a:t>
            </a:r>
            <a:r>
              <a:rPr lang="ru-RU" sz="1500" dirty="0" err="1" smtClean="0"/>
              <a:t>покривають</a:t>
            </a:r>
            <a:r>
              <a:rPr lang="ru-RU" sz="1500" dirty="0" smtClean="0"/>
              <a:t> </a:t>
            </a:r>
            <a:r>
              <a:rPr lang="ru-RU" sz="1500" dirty="0" err="1" smtClean="0"/>
              <a:t>мантія</a:t>
            </a:r>
            <a:r>
              <a:rPr lang="ru-RU" sz="1500" dirty="0" smtClean="0"/>
              <a:t>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королівський</a:t>
            </a:r>
            <a:r>
              <a:rPr lang="ru-RU" sz="1500" dirty="0" smtClean="0"/>
              <a:t> (</a:t>
            </a:r>
            <a:r>
              <a:rPr lang="ru-RU" sz="1500" dirty="0" err="1" smtClean="0"/>
              <a:t>шолом</a:t>
            </a:r>
            <a:r>
              <a:rPr lang="ru-RU" sz="1500" dirty="0" smtClean="0"/>
              <a:t>), на </a:t>
            </a:r>
            <a:r>
              <a:rPr lang="ru-RU" sz="1500" dirty="0" err="1" smtClean="0"/>
              <a:t>гребені</a:t>
            </a:r>
            <a:r>
              <a:rPr lang="ru-RU" sz="1500" dirty="0" smtClean="0"/>
              <a:t> </a:t>
            </a:r>
            <a:r>
              <a:rPr lang="ru-RU" sz="1500" dirty="0" err="1" smtClean="0"/>
              <a:t>якого</a:t>
            </a:r>
            <a:r>
              <a:rPr lang="ru-RU" sz="1500" dirty="0" smtClean="0"/>
              <a:t> </a:t>
            </a:r>
            <a:r>
              <a:rPr lang="ru-RU" sz="1500" dirty="0" err="1" smtClean="0"/>
              <a:t>сидить</a:t>
            </a:r>
            <a:r>
              <a:rPr lang="ru-RU" sz="1500" dirty="0" smtClean="0"/>
              <a:t> коронований </a:t>
            </a:r>
            <a:r>
              <a:rPr lang="ru-RU" sz="1500" dirty="0" err="1" smtClean="0"/>
              <a:t>золотий</a:t>
            </a:r>
            <a:r>
              <a:rPr lang="ru-RU" sz="1500" dirty="0" smtClean="0"/>
              <a:t> лев </a:t>
            </a:r>
            <a:r>
              <a:rPr lang="ru-RU" sz="1500" dirty="0" err="1" smtClean="0"/>
              <a:t>з</a:t>
            </a:r>
            <a:r>
              <a:rPr lang="ru-RU" sz="1500" dirty="0" smtClean="0"/>
              <a:t> </a:t>
            </a:r>
            <a:r>
              <a:rPr lang="ru-RU" sz="1500" dirty="0" err="1" smtClean="0"/>
              <a:t>гілочкою</a:t>
            </a:r>
            <a:r>
              <a:rPr lang="ru-RU" sz="1500" dirty="0" smtClean="0"/>
              <a:t> клена. </a:t>
            </a:r>
            <a:r>
              <a:rPr lang="ru-RU" sz="1500" dirty="0" err="1" smtClean="0"/>
              <a:t>Гребінь</a:t>
            </a:r>
            <a:r>
              <a:rPr lang="ru-RU" sz="1500" dirty="0" smtClean="0"/>
              <a:t> </a:t>
            </a:r>
            <a:r>
              <a:rPr lang="ru-RU" sz="1500" dirty="0" err="1" smtClean="0"/>
              <a:t>складається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</a:t>
            </a:r>
            <a:r>
              <a:rPr lang="ru-RU" sz="1500" dirty="0" err="1" smtClean="0"/>
              <a:t>вінця</a:t>
            </a:r>
            <a:r>
              <a:rPr lang="ru-RU" sz="1500" dirty="0" smtClean="0"/>
              <a:t>, </a:t>
            </a:r>
            <a:r>
              <a:rPr lang="ru-RU" sz="1500" dirty="0" err="1" smtClean="0"/>
              <a:t>обплетеного</a:t>
            </a:r>
            <a:r>
              <a:rPr lang="ru-RU" sz="1500" dirty="0" smtClean="0"/>
              <a:t> </a:t>
            </a:r>
            <a:r>
              <a:rPr lang="ru-RU" sz="1500" dirty="0" err="1" smtClean="0"/>
              <a:t>червоним</a:t>
            </a:r>
            <a:r>
              <a:rPr lang="ru-RU" sz="1500" dirty="0" smtClean="0"/>
              <a:t>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білим</a:t>
            </a:r>
            <a:r>
              <a:rPr lang="ru-RU" sz="1500" dirty="0" smtClean="0"/>
              <a:t> </a:t>
            </a:r>
            <a:r>
              <a:rPr lang="ru-RU" sz="1500" dirty="0" err="1" smtClean="0"/>
              <a:t>шовком</a:t>
            </a:r>
            <a:r>
              <a:rPr lang="ru-RU" sz="1500" dirty="0" smtClean="0"/>
              <a:t>. Лев </a:t>
            </a:r>
            <a:r>
              <a:rPr lang="ru-RU" sz="1500" dirty="0" err="1" smtClean="0"/>
              <a:t>символізує</a:t>
            </a:r>
            <a:r>
              <a:rPr lang="ru-RU" sz="1500" dirty="0" smtClean="0"/>
              <a:t> доблесть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мужність</a:t>
            </a:r>
            <a:r>
              <a:rPr lang="ru-RU" sz="1500" dirty="0" smtClean="0"/>
              <a:t>, </a:t>
            </a:r>
            <a:r>
              <a:rPr lang="ru-RU" sz="1500" dirty="0" err="1" smtClean="0"/>
              <a:t>гребінь</a:t>
            </a:r>
            <a:r>
              <a:rPr lang="ru-RU" sz="1500" dirty="0" smtClean="0"/>
              <a:t> — опору в </a:t>
            </a:r>
            <a:r>
              <a:rPr lang="ru-RU" sz="1500" dirty="0" err="1" smtClean="0"/>
              <a:t>особі</a:t>
            </a:r>
            <a:r>
              <a:rPr lang="ru-RU" sz="1500" dirty="0" smtClean="0"/>
              <a:t> генерал-губернатора. </a:t>
            </a:r>
            <a:r>
              <a:rPr lang="ru-RU" sz="1500" dirty="0" err="1" smtClean="0"/>
              <a:t>Імперська</a:t>
            </a:r>
            <a:r>
              <a:rPr lang="ru-RU" sz="1500" dirty="0" smtClean="0"/>
              <a:t> корона </a:t>
            </a:r>
            <a:r>
              <a:rPr lang="ru-RU" sz="1500" dirty="0" err="1" smtClean="0"/>
              <a:t>зверху</a:t>
            </a:r>
            <a:r>
              <a:rPr lang="ru-RU" sz="1500" dirty="0" smtClean="0"/>
              <a:t> </a:t>
            </a:r>
            <a:r>
              <a:rPr lang="ru-RU" sz="1500" dirty="0" err="1" smtClean="0"/>
              <a:t>символізує</a:t>
            </a:r>
            <a:r>
              <a:rPr lang="ru-RU" sz="1500" dirty="0" smtClean="0"/>
              <a:t> </a:t>
            </a:r>
            <a:r>
              <a:rPr lang="ru-RU" sz="1500" dirty="0" err="1" smtClean="0"/>
              <a:t>монархію</a:t>
            </a:r>
            <a:r>
              <a:rPr lang="ru-RU" sz="1500" dirty="0" smtClean="0"/>
              <a:t> як </a:t>
            </a:r>
            <a:r>
              <a:rPr lang="ru-RU" sz="1500" dirty="0" err="1" smtClean="0"/>
              <a:t>верховну</a:t>
            </a:r>
            <a:r>
              <a:rPr lang="ru-RU" sz="1500" dirty="0" smtClean="0"/>
              <a:t> </a:t>
            </a:r>
            <a:r>
              <a:rPr lang="ru-RU" sz="1500" dirty="0" err="1" smtClean="0"/>
              <a:t>владу</a:t>
            </a:r>
            <a:r>
              <a:rPr lang="ru-RU" sz="1500" dirty="0" smtClean="0"/>
              <a:t> над Канадою. У </a:t>
            </a:r>
            <a:r>
              <a:rPr lang="ru-RU" sz="1500" dirty="0" err="1" smtClean="0"/>
              <a:t>нижній</a:t>
            </a:r>
            <a:r>
              <a:rPr lang="ru-RU" sz="1500" dirty="0" smtClean="0"/>
              <a:t> </a:t>
            </a:r>
            <a:r>
              <a:rPr lang="ru-RU" sz="1500" dirty="0" err="1" smtClean="0"/>
              <a:t>частині</a:t>
            </a:r>
            <a:r>
              <a:rPr lang="ru-RU" sz="1500" dirty="0" smtClean="0"/>
              <a:t> щита </a:t>
            </a:r>
            <a:r>
              <a:rPr lang="ru-RU" sz="1500" dirty="0" err="1" smtClean="0"/>
              <a:t>розміщений</a:t>
            </a:r>
            <a:r>
              <a:rPr lang="ru-RU" sz="1500" dirty="0" smtClean="0"/>
              <a:t> </a:t>
            </a:r>
            <a:r>
              <a:rPr lang="ru-RU" sz="1500" dirty="0" err="1" smtClean="0"/>
              <a:t>девіз</a:t>
            </a:r>
            <a:r>
              <a:rPr lang="ru-RU" sz="1500" dirty="0" smtClean="0"/>
              <a:t> «</a:t>
            </a:r>
            <a:r>
              <a:rPr lang="en-US" sz="1500" dirty="0" smtClean="0"/>
              <a:t>A Mare </a:t>
            </a:r>
            <a:r>
              <a:rPr lang="en-US" sz="1500" dirty="0" err="1" smtClean="0"/>
              <a:t>usque</a:t>
            </a:r>
            <a:r>
              <a:rPr lang="en-US" sz="1500" dirty="0" smtClean="0"/>
              <a:t> ad </a:t>
            </a:r>
            <a:r>
              <a:rPr lang="ru-RU" sz="1500" dirty="0" smtClean="0"/>
              <a:t>Маге» («</a:t>
            </a:r>
            <a:r>
              <a:rPr lang="ru-RU" sz="1500" dirty="0" err="1" smtClean="0"/>
              <a:t>Від</a:t>
            </a:r>
            <a:r>
              <a:rPr lang="ru-RU" sz="1500" dirty="0" smtClean="0"/>
              <a:t> моря по море»), слова для </a:t>
            </a:r>
            <a:r>
              <a:rPr lang="ru-RU" sz="1500" dirty="0" err="1" smtClean="0"/>
              <a:t>якого</a:t>
            </a:r>
            <a:r>
              <a:rPr lang="ru-RU" sz="1500" dirty="0" smtClean="0"/>
              <a:t> </a:t>
            </a:r>
            <a:r>
              <a:rPr lang="ru-RU" sz="1500" dirty="0" err="1" smtClean="0"/>
              <a:t>взяті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Псалма 72 </a:t>
            </a:r>
            <a:r>
              <a:rPr lang="ru-RU" sz="1500" dirty="0" err="1" smtClean="0"/>
              <a:t>Біблії</a:t>
            </a:r>
            <a:r>
              <a:rPr lang="ru-RU" sz="1500" dirty="0" smtClean="0"/>
              <a:t>: «</a:t>
            </a:r>
            <a:r>
              <a:rPr lang="ru-RU" sz="1500" dirty="0" err="1" smtClean="0"/>
              <a:t>Він</a:t>
            </a:r>
            <a:r>
              <a:rPr lang="ru-RU" sz="1500" dirty="0" smtClean="0"/>
              <a:t> </a:t>
            </a:r>
            <a:r>
              <a:rPr lang="ru-RU" sz="1500" dirty="0" err="1" smtClean="0"/>
              <a:t>матиме</a:t>
            </a:r>
            <a:r>
              <a:rPr lang="ru-RU" sz="1500" dirty="0" smtClean="0"/>
              <a:t> </a:t>
            </a:r>
            <a:r>
              <a:rPr lang="ru-RU" sz="1500" dirty="0" err="1" smtClean="0"/>
              <a:t>владарювання</a:t>
            </a:r>
            <a:r>
              <a:rPr lang="ru-RU" sz="1500" dirty="0" smtClean="0"/>
              <a:t> </a:t>
            </a:r>
            <a:r>
              <a:rPr lang="ru-RU" sz="1500" dirty="0" err="1" smtClean="0"/>
              <a:t>від</a:t>
            </a:r>
            <a:r>
              <a:rPr lang="ru-RU" sz="1500" dirty="0" smtClean="0"/>
              <a:t> моря по море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від</a:t>
            </a:r>
            <a:r>
              <a:rPr lang="ru-RU" sz="1500" dirty="0" smtClean="0"/>
              <a:t> </a:t>
            </a:r>
            <a:r>
              <a:rPr lang="ru-RU" sz="1500" dirty="0" err="1" smtClean="0"/>
              <a:t>річок</a:t>
            </a:r>
            <a:r>
              <a:rPr lang="ru-RU" sz="1500" dirty="0" smtClean="0"/>
              <a:t> до краю </a:t>
            </a:r>
            <a:r>
              <a:rPr lang="ru-RU" sz="1500" dirty="0" err="1" smtClean="0"/>
              <a:t>Землі</a:t>
            </a:r>
            <a:r>
              <a:rPr lang="ru-RU" sz="1500" dirty="0" smtClean="0"/>
              <a:t>». На </a:t>
            </a:r>
            <a:r>
              <a:rPr lang="ru-RU" sz="1500" dirty="0" err="1" smtClean="0"/>
              <a:t>стрічці</a:t>
            </a:r>
            <a:r>
              <a:rPr lang="ru-RU" sz="1500" dirty="0" smtClean="0"/>
              <a:t>, яка </a:t>
            </a:r>
            <a:r>
              <a:rPr lang="ru-RU" sz="1500" dirty="0" err="1" smtClean="0"/>
              <a:t>обвиває</a:t>
            </a:r>
            <a:r>
              <a:rPr lang="ru-RU" sz="1500" dirty="0" smtClean="0"/>
              <a:t> щит, </a:t>
            </a:r>
            <a:r>
              <a:rPr lang="ru-RU" sz="1500" dirty="0" err="1" smtClean="0"/>
              <a:t>міститься</a:t>
            </a:r>
            <a:r>
              <a:rPr lang="ru-RU" sz="1500" dirty="0" smtClean="0"/>
              <a:t> </a:t>
            </a:r>
            <a:r>
              <a:rPr lang="ru-RU" sz="1500" dirty="0" err="1" smtClean="0"/>
              <a:t>девіз</a:t>
            </a:r>
            <a:r>
              <a:rPr lang="ru-RU" sz="1500" dirty="0" smtClean="0"/>
              <a:t> «</a:t>
            </a:r>
            <a:r>
              <a:rPr lang="en-US" sz="1500" dirty="0" err="1" smtClean="0"/>
              <a:t>Desiderantes</a:t>
            </a:r>
            <a:r>
              <a:rPr lang="en-US" sz="1500" dirty="0" smtClean="0"/>
              <a:t> </a:t>
            </a:r>
            <a:r>
              <a:rPr lang="en-US" sz="1500" dirty="0" err="1" smtClean="0"/>
              <a:t>Meliorem</a:t>
            </a:r>
            <a:r>
              <a:rPr lang="en-US" sz="1500" dirty="0" smtClean="0"/>
              <a:t> </a:t>
            </a:r>
            <a:r>
              <a:rPr lang="en-US" sz="1500" dirty="0" err="1" smtClean="0"/>
              <a:t>Patriam</a:t>
            </a:r>
            <a:r>
              <a:rPr lang="en-US" sz="1500" dirty="0" smtClean="0"/>
              <a:t>» («</a:t>
            </a:r>
            <a:r>
              <a:rPr lang="ru-RU" sz="1500" dirty="0" smtClean="0"/>
              <a:t>Вони </a:t>
            </a:r>
            <a:r>
              <a:rPr lang="ru-RU" sz="1500" dirty="0" err="1" smtClean="0"/>
              <a:t>бажали</a:t>
            </a:r>
            <a:r>
              <a:rPr lang="ru-RU" sz="1500" dirty="0" smtClean="0"/>
              <a:t> </a:t>
            </a:r>
            <a:r>
              <a:rPr lang="ru-RU" sz="1500" dirty="0" err="1" smtClean="0"/>
              <a:t>кращої</a:t>
            </a:r>
            <a:r>
              <a:rPr lang="ru-RU" sz="1500" dirty="0" smtClean="0"/>
              <a:t> </a:t>
            </a:r>
            <a:r>
              <a:rPr lang="ru-RU" sz="1500" dirty="0" err="1" smtClean="0"/>
              <a:t>країни</a:t>
            </a:r>
            <a:r>
              <a:rPr lang="ru-RU" sz="1500" dirty="0" smtClean="0"/>
              <a:t>»). Внизу герба </a:t>
            </a:r>
            <a:r>
              <a:rPr lang="ru-RU" sz="1500" dirty="0" err="1" smtClean="0"/>
              <a:t>розташована</a:t>
            </a:r>
            <a:r>
              <a:rPr lang="ru-RU" sz="1500" dirty="0" smtClean="0"/>
              <a:t> </a:t>
            </a:r>
            <a:r>
              <a:rPr lang="ru-RU" sz="1500" dirty="0" err="1" smtClean="0"/>
              <a:t>емблема</a:t>
            </a:r>
            <a:r>
              <a:rPr lang="ru-RU" sz="1500" dirty="0" smtClean="0"/>
              <a:t>, яка </a:t>
            </a:r>
            <a:r>
              <a:rPr lang="ru-RU" sz="1500" dirty="0" err="1" smtClean="0"/>
              <a:t>складається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</a:t>
            </a:r>
            <a:r>
              <a:rPr lang="ru-RU" sz="1500" dirty="0" err="1" smtClean="0"/>
              <a:t>переплетених</a:t>
            </a:r>
            <a:r>
              <a:rPr lang="ru-RU" sz="1500" dirty="0" smtClean="0"/>
              <a:t> </a:t>
            </a:r>
            <a:r>
              <a:rPr lang="ru-RU" sz="1500" dirty="0" err="1" smtClean="0"/>
              <a:t>англійської</a:t>
            </a:r>
            <a:r>
              <a:rPr lang="ru-RU" sz="1500" dirty="0" smtClean="0"/>
              <a:t> </a:t>
            </a:r>
            <a:r>
              <a:rPr lang="ru-RU" sz="1500" dirty="0" err="1" smtClean="0"/>
              <a:t>троянди</a:t>
            </a:r>
            <a:r>
              <a:rPr lang="ru-RU" sz="1500" dirty="0" smtClean="0"/>
              <a:t>, </a:t>
            </a:r>
            <a:r>
              <a:rPr lang="ru-RU" sz="1500" dirty="0" err="1" smtClean="0"/>
              <a:t>шотландського</a:t>
            </a:r>
            <a:r>
              <a:rPr lang="ru-RU" sz="1500" dirty="0" smtClean="0"/>
              <a:t> </a:t>
            </a:r>
            <a:r>
              <a:rPr lang="ru-RU" sz="1500" dirty="0" err="1" smtClean="0"/>
              <a:t>чортополоху</a:t>
            </a:r>
            <a:r>
              <a:rPr lang="ru-RU" sz="1500" dirty="0" smtClean="0"/>
              <a:t>, </a:t>
            </a:r>
            <a:r>
              <a:rPr lang="ru-RU" sz="1500" dirty="0" err="1" smtClean="0"/>
              <a:t>французької</a:t>
            </a:r>
            <a:r>
              <a:rPr lang="ru-RU" sz="1500" dirty="0" smtClean="0"/>
              <a:t> </a:t>
            </a:r>
            <a:r>
              <a:rPr lang="ru-RU" sz="1500" dirty="0" err="1" smtClean="0"/>
              <a:t>лілії</a:t>
            </a:r>
            <a:r>
              <a:rPr lang="ru-RU" sz="1500" dirty="0" smtClean="0"/>
              <a:t> та </a:t>
            </a:r>
            <a:r>
              <a:rPr lang="ru-RU" sz="1500" dirty="0" err="1" smtClean="0"/>
              <a:t>ірландського</a:t>
            </a:r>
            <a:r>
              <a:rPr lang="ru-RU" sz="1500" dirty="0" smtClean="0"/>
              <a:t> </a:t>
            </a:r>
            <a:r>
              <a:rPr lang="ru-RU" sz="1500" dirty="0" err="1" smtClean="0"/>
              <a:t>трилисника</a:t>
            </a:r>
            <a:r>
              <a:rPr lang="ru-RU" sz="1500" dirty="0" smtClean="0"/>
              <a:t>.</a:t>
            </a:r>
            <a:endParaRPr lang="ru-RU" sz="1500" dirty="0"/>
          </a:p>
        </p:txBody>
      </p:sp>
      <p:pic>
        <p:nvPicPr>
          <p:cNvPr id="7" name="Рисунок 6" descr="Coat_of_arms_of_Canada_moder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852"/>
            <a:ext cx="4543395" cy="657229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929686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/>
              <a:t>Національний</a:t>
            </a:r>
            <a:r>
              <a:rPr lang="ru-RU" sz="2400" b="1" i="1" dirty="0" smtClean="0"/>
              <a:t> прапор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err="1" smtClean="0"/>
              <a:t>Зображення</a:t>
            </a:r>
            <a:r>
              <a:rPr lang="ru-RU" sz="1500" dirty="0" smtClean="0"/>
              <a:t> кленового листка </a:t>
            </a:r>
            <a:r>
              <a:rPr lang="ru-RU" sz="1500" dirty="0" err="1" smtClean="0"/>
              <a:t>асоціювалося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Канадою </a:t>
            </a:r>
            <a:r>
              <a:rPr lang="ru-RU" sz="1500" dirty="0" err="1" smtClean="0"/>
              <a:t>ще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</a:t>
            </a:r>
            <a:r>
              <a:rPr lang="ru-RU" sz="1500" b="1" dirty="0" smtClean="0"/>
              <a:t>1700 року</a:t>
            </a:r>
            <a:r>
              <a:rPr lang="ru-RU" sz="1500" dirty="0" smtClean="0"/>
              <a:t>. </a:t>
            </a:r>
            <a:r>
              <a:rPr lang="ru-RU" sz="1500" dirty="0" err="1" smtClean="0"/>
              <a:t>Кленовий</a:t>
            </a:r>
            <a:r>
              <a:rPr lang="ru-RU" sz="1500" dirty="0" smtClean="0"/>
              <a:t> листок </a:t>
            </a:r>
            <a:r>
              <a:rPr lang="ru-RU" sz="1500" dirty="0" err="1" smtClean="0"/>
              <a:t>символізує</a:t>
            </a:r>
            <a:r>
              <a:rPr lang="ru-RU" sz="1500" dirty="0" smtClean="0"/>
              <a:t> </a:t>
            </a:r>
            <a:r>
              <a:rPr lang="ru-RU" sz="1500" dirty="0" err="1" smtClean="0"/>
              <a:t>єдність</a:t>
            </a:r>
            <a:r>
              <a:rPr lang="ru-RU" sz="1500" dirty="0" smtClean="0"/>
              <a:t> та </a:t>
            </a:r>
            <a:r>
              <a:rPr lang="ru-RU" sz="1500" dirty="0" err="1" smtClean="0"/>
              <a:t>непохитність</a:t>
            </a:r>
            <a:r>
              <a:rPr lang="ru-RU" sz="1500" dirty="0" smtClean="0"/>
              <a:t> </a:t>
            </a:r>
            <a:r>
              <a:rPr lang="ru-RU" sz="1500" dirty="0" err="1" smtClean="0"/>
              <a:t>нації</a:t>
            </a:r>
            <a:r>
              <a:rPr lang="ru-RU" sz="1500" dirty="0" smtClean="0"/>
              <a:t>: </a:t>
            </a:r>
            <a:r>
              <a:rPr lang="ru-RU" sz="1500" dirty="0" err="1" smtClean="0"/>
              <a:t>він</a:t>
            </a:r>
            <a:r>
              <a:rPr lang="ru-RU" sz="1500" dirty="0" smtClean="0"/>
              <a:t> став </a:t>
            </a:r>
            <a:r>
              <a:rPr lang="ru-RU" sz="1500" dirty="0" err="1" smtClean="0"/>
              <a:t>найголовнішим</a:t>
            </a:r>
            <a:r>
              <a:rPr lang="ru-RU" sz="1500" dirty="0" smtClean="0"/>
              <a:t> символом </a:t>
            </a:r>
            <a:r>
              <a:rPr lang="ru-RU" sz="1500" dirty="0" err="1" smtClean="0"/>
              <a:t>країни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</a:t>
            </a:r>
            <a:r>
              <a:rPr lang="ru-RU" sz="1500" b="1" dirty="0" smtClean="0"/>
              <a:t>15 лютого 1965 року</a:t>
            </a:r>
            <a:r>
              <a:rPr lang="ru-RU" sz="1500" dirty="0" smtClean="0"/>
              <a:t>, коли </a:t>
            </a:r>
            <a:r>
              <a:rPr lang="ru-RU" sz="1500" dirty="0" err="1" smtClean="0"/>
              <a:t>був</a:t>
            </a:r>
            <a:r>
              <a:rPr lang="ru-RU" sz="1500" dirty="0" smtClean="0"/>
              <a:t> </a:t>
            </a:r>
            <a:r>
              <a:rPr lang="ru-RU" sz="1500" dirty="0" err="1" smtClean="0"/>
              <a:t>заснований</a:t>
            </a:r>
            <a:r>
              <a:rPr lang="ru-RU" sz="1500" dirty="0" smtClean="0"/>
              <a:t> </a:t>
            </a:r>
            <a:r>
              <a:rPr lang="ru-RU" sz="1500" dirty="0" err="1" smtClean="0"/>
              <a:t>національний</a:t>
            </a:r>
            <a:r>
              <a:rPr lang="ru-RU" sz="1500" dirty="0" smtClean="0"/>
              <a:t> прапор. </a:t>
            </a:r>
            <a:r>
              <a:rPr lang="ru-RU" sz="1500" dirty="0" err="1" smtClean="0"/>
              <a:t>Щороку</a:t>
            </a:r>
            <a:r>
              <a:rPr lang="ru-RU" sz="1500" dirty="0" smtClean="0"/>
              <a:t> </a:t>
            </a:r>
            <a:r>
              <a:rPr lang="ru-RU" sz="1500" b="1" dirty="0" smtClean="0"/>
              <a:t>15 лютого </a:t>
            </a:r>
            <a:r>
              <a:rPr lang="ru-RU" sz="1500" dirty="0" err="1" smtClean="0"/>
              <a:t>відзначається</a:t>
            </a:r>
            <a:r>
              <a:rPr lang="ru-RU" sz="1500" dirty="0" smtClean="0"/>
              <a:t> як </a:t>
            </a:r>
            <a:r>
              <a:rPr lang="ru-RU" sz="1500" u="sng" dirty="0" smtClean="0"/>
              <a:t>День прапора </a:t>
            </a:r>
            <a:r>
              <a:rPr lang="ru-RU" sz="1500" u="sng" dirty="0" err="1" smtClean="0"/>
              <a:t>Канади</a:t>
            </a:r>
            <a:r>
              <a:rPr lang="ru-RU" sz="1500" dirty="0" smtClean="0"/>
              <a:t>. </a:t>
            </a:r>
            <a:r>
              <a:rPr lang="ru-RU" sz="1500" dirty="0" err="1" smtClean="0"/>
              <a:t>Сучасний</a:t>
            </a:r>
            <a:r>
              <a:rPr lang="ru-RU" sz="1500" dirty="0" smtClean="0"/>
              <a:t> </a:t>
            </a:r>
            <a:r>
              <a:rPr lang="ru-RU" sz="1500" dirty="0" err="1" smtClean="0"/>
              <a:t>національний</a:t>
            </a:r>
            <a:r>
              <a:rPr lang="ru-RU" sz="1500" dirty="0" smtClean="0"/>
              <a:t> прапор </a:t>
            </a:r>
            <a:r>
              <a:rPr lang="ru-RU" sz="1500" dirty="0" err="1" smtClean="0"/>
              <a:t>Канади</a:t>
            </a:r>
            <a:r>
              <a:rPr lang="ru-RU" sz="1500" dirty="0" smtClean="0"/>
              <a:t> — </a:t>
            </a:r>
            <a:r>
              <a:rPr lang="ru-RU" sz="1500" dirty="0" err="1" smtClean="0"/>
              <a:t>це</a:t>
            </a:r>
            <a:r>
              <a:rPr lang="ru-RU" sz="1500" dirty="0" smtClean="0"/>
              <a:t> (полотнище) </a:t>
            </a:r>
            <a:r>
              <a:rPr lang="ru-RU" sz="1500" dirty="0" err="1" smtClean="0"/>
              <a:t>з</a:t>
            </a:r>
            <a:r>
              <a:rPr lang="ru-RU" sz="1500" dirty="0" smtClean="0"/>
              <a:t> </a:t>
            </a:r>
            <a:r>
              <a:rPr lang="ru-RU" sz="1500" dirty="0" err="1" smtClean="0"/>
              <a:t>трьох</a:t>
            </a:r>
            <a:r>
              <a:rPr lang="ru-RU" sz="1500" dirty="0" smtClean="0"/>
              <a:t> </a:t>
            </a:r>
            <a:r>
              <a:rPr lang="ru-RU" sz="1500" dirty="0" err="1" smtClean="0"/>
              <a:t>вертикальних</a:t>
            </a:r>
            <a:r>
              <a:rPr lang="ru-RU" sz="1500" dirty="0" smtClean="0"/>
              <a:t> </a:t>
            </a:r>
            <a:r>
              <a:rPr lang="ru-RU" sz="1500" dirty="0" err="1" smtClean="0"/>
              <a:t>смуг</a:t>
            </a:r>
            <a:r>
              <a:rPr lang="ru-RU" sz="1500" dirty="0" smtClean="0"/>
              <a:t>: </a:t>
            </a:r>
            <a:r>
              <a:rPr lang="ru-RU" sz="1500" dirty="0" err="1" smtClean="0"/>
              <a:t>червоної</a:t>
            </a:r>
            <a:r>
              <a:rPr lang="ru-RU" sz="1500" dirty="0" smtClean="0"/>
              <a:t>, </a:t>
            </a:r>
            <a:r>
              <a:rPr lang="ru-RU" sz="1500" dirty="0" err="1" smtClean="0"/>
              <a:t>білої</a:t>
            </a:r>
            <a:r>
              <a:rPr lang="ru-RU" sz="1500" dirty="0" smtClean="0"/>
              <a:t>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червоної</a:t>
            </a:r>
            <a:r>
              <a:rPr lang="ru-RU" sz="1500" dirty="0" smtClean="0"/>
              <a:t> (</a:t>
            </a:r>
            <a:r>
              <a:rPr lang="ru-RU" sz="1500" dirty="0" err="1" smtClean="0"/>
              <a:t>біла</a:t>
            </a:r>
            <a:r>
              <a:rPr lang="ru-RU" sz="1500" dirty="0" smtClean="0"/>
              <a:t> </a:t>
            </a:r>
            <a:r>
              <a:rPr lang="ru-RU" sz="1500" dirty="0" err="1" smtClean="0"/>
              <a:t>смуга</a:t>
            </a:r>
            <a:r>
              <a:rPr lang="ru-RU" sz="1500" dirty="0" smtClean="0"/>
              <a:t> </a:t>
            </a:r>
            <a:r>
              <a:rPr lang="ru-RU" sz="1500" dirty="0" err="1" smtClean="0"/>
              <a:t>вдвічі</a:t>
            </a:r>
            <a:r>
              <a:rPr lang="ru-RU" sz="1500" dirty="0" smtClean="0"/>
              <a:t> </a:t>
            </a:r>
            <a:r>
              <a:rPr lang="ru-RU" sz="1500" dirty="0" err="1" smtClean="0"/>
              <a:t>ширша</a:t>
            </a:r>
            <a:r>
              <a:rPr lang="ru-RU" sz="1500" dirty="0" smtClean="0"/>
              <a:t> </a:t>
            </a:r>
            <a:r>
              <a:rPr lang="ru-RU" sz="1500" dirty="0" err="1" smtClean="0"/>
              <a:t>від</a:t>
            </a:r>
            <a:r>
              <a:rPr lang="ru-RU" sz="1500" dirty="0" smtClean="0"/>
              <a:t> </a:t>
            </a:r>
            <a:r>
              <a:rPr lang="ru-RU" sz="1500" dirty="0" err="1" smtClean="0"/>
              <a:t>червоної</a:t>
            </a:r>
            <a:r>
              <a:rPr lang="ru-RU" sz="1500" dirty="0" smtClean="0"/>
              <a:t>), у </a:t>
            </a:r>
            <a:r>
              <a:rPr lang="ru-RU" sz="1500" dirty="0" err="1" smtClean="0"/>
              <a:t>центрі</a:t>
            </a:r>
            <a:r>
              <a:rPr lang="ru-RU" sz="1500" dirty="0" smtClean="0"/>
              <a:t> </a:t>
            </a:r>
            <a:r>
              <a:rPr lang="ru-RU" sz="1500" dirty="0" err="1" smtClean="0"/>
              <a:t>білої</a:t>
            </a:r>
            <a:r>
              <a:rPr lang="ru-RU" sz="1500" dirty="0" smtClean="0"/>
              <a:t> </a:t>
            </a:r>
            <a:r>
              <a:rPr lang="ru-RU" sz="1500" dirty="0" err="1" smtClean="0"/>
              <a:t>смуги</a:t>
            </a:r>
            <a:r>
              <a:rPr lang="ru-RU" sz="1500" dirty="0" smtClean="0"/>
              <a:t> </a:t>
            </a:r>
            <a:r>
              <a:rPr lang="ru-RU" sz="1500" dirty="0" err="1" smtClean="0"/>
              <a:t>зображений</a:t>
            </a:r>
            <a:r>
              <a:rPr lang="ru-RU" sz="1500" dirty="0" smtClean="0"/>
              <a:t> </a:t>
            </a:r>
            <a:r>
              <a:rPr lang="ru-RU" sz="1500" dirty="0" err="1" smtClean="0"/>
              <a:t>червоний</a:t>
            </a:r>
            <a:r>
              <a:rPr lang="ru-RU" sz="1500" dirty="0" smtClean="0"/>
              <a:t> </a:t>
            </a:r>
            <a:r>
              <a:rPr lang="ru-RU" sz="1500" dirty="0" err="1" smtClean="0"/>
              <a:t>кленовий</a:t>
            </a:r>
            <a:r>
              <a:rPr lang="ru-RU" sz="1500" dirty="0" smtClean="0"/>
              <a:t> листок. </a:t>
            </a:r>
            <a:r>
              <a:rPr lang="ru-RU" sz="1500" dirty="0" err="1" smtClean="0"/>
              <a:t>Довжина</a:t>
            </a:r>
            <a:r>
              <a:rPr lang="ru-RU" sz="1500" dirty="0" smtClean="0"/>
              <a:t> прапора </a:t>
            </a:r>
            <a:r>
              <a:rPr lang="ru-RU" sz="1500" dirty="0" err="1" smtClean="0"/>
              <a:t>вдвічі</a:t>
            </a:r>
            <a:r>
              <a:rPr lang="ru-RU" sz="1500" dirty="0" smtClean="0"/>
              <a:t> </a:t>
            </a:r>
            <a:r>
              <a:rPr lang="ru-RU" sz="1500" dirty="0" err="1" smtClean="0"/>
              <a:t>більша</a:t>
            </a:r>
            <a:r>
              <a:rPr lang="ru-RU" sz="1500" dirty="0" smtClean="0"/>
              <a:t> </a:t>
            </a:r>
            <a:r>
              <a:rPr lang="ru-RU" sz="1500" dirty="0" err="1" smtClean="0"/>
              <a:t>від</a:t>
            </a:r>
            <a:r>
              <a:rPr lang="ru-RU" sz="1500" dirty="0" smtClean="0"/>
              <a:t> </a:t>
            </a:r>
            <a:r>
              <a:rPr lang="ru-RU" sz="1500" dirty="0" err="1" smtClean="0"/>
              <a:t>його</a:t>
            </a:r>
            <a:r>
              <a:rPr lang="ru-RU" sz="1500" dirty="0" smtClean="0"/>
              <a:t> </a:t>
            </a:r>
            <a:r>
              <a:rPr lang="ru-RU" sz="1500" dirty="0" err="1" smtClean="0"/>
              <a:t>ширини</a:t>
            </a:r>
            <a:r>
              <a:rPr lang="ru-RU" sz="1500" dirty="0" smtClean="0"/>
              <a:t>. </a:t>
            </a:r>
            <a:r>
              <a:rPr lang="ru-RU" sz="1500" dirty="0" err="1" smtClean="0"/>
              <a:t>Червоний</a:t>
            </a:r>
            <a:r>
              <a:rPr lang="ru-RU" sz="1500" dirty="0" smtClean="0"/>
              <a:t>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білий</a:t>
            </a:r>
            <a:r>
              <a:rPr lang="ru-RU" sz="1500" dirty="0" smtClean="0"/>
              <a:t> </a:t>
            </a:r>
            <a:r>
              <a:rPr lang="ru-RU" sz="1500" dirty="0" err="1" smtClean="0"/>
              <a:t>кольори</a:t>
            </a:r>
            <a:r>
              <a:rPr lang="ru-RU" sz="1500" dirty="0" smtClean="0"/>
              <a:t> — </a:t>
            </a:r>
            <a:r>
              <a:rPr lang="ru-RU" sz="1500" dirty="0" err="1" smtClean="0"/>
              <a:t>дві</a:t>
            </a:r>
            <a:r>
              <a:rPr lang="ru-RU" sz="1500" dirty="0" smtClean="0"/>
              <a:t> </a:t>
            </a:r>
            <a:r>
              <a:rPr lang="ru-RU" sz="1500" dirty="0" err="1" smtClean="0"/>
              <a:t>нації</a:t>
            </a:r>
            <a:r>
              <a:rPr lang="ru-RU" sz="1500" dirty="0" smtClean="0"/>
              <a:t>, </a:t>
            </a:r>
            <a:r>
              <a:rPr lang="ru-RU" sz="1500" dirty="0" err="1" smtClean="0"/>
              <a:t>представники</a:t>
            </a:r>
            <a:r>
              <a:rPr lang="ru-RU" sz="1500" dirty="0" smtClean="0"/>
              <a:t> </a:t>
            </a:r>
            <a:r>
              <a:rPr lang="ru-RU" sz="1500" dirty="0" err="1" smtClean="0"/>
              <a:t>яких</a:t>
            </a:r>
            <a:r>
              <a:rPr lang="ru-RU" sz="1500" dirty="0" smtClean="0"/>
              <a:t> першими </a:t>
            </a:r>
            <a:r>
              <a:rPr lang="ru-RU" sz="1500" dirty="0" err="1" smtClean="0"/>
              <a:t>переселилися</a:t>
            </a:r>
            <a:r>
              <a:rPr lang="ru-RU" sz="1500" dirty="0" smtClean="0"/>
              <a:t> до </a:t>
            </a:r>
            <a:r>
              <a:rPr lang="ru-RU" sz="1500" dirty="0" err="1" smtClean="0"/>
              <a:t>Канади</a:t>
            </a:r>
            <a:r>
              <a:rPr lang="ru-RU" sz="1500" dirty="0" smtClean="0"/>
              <a:t>. </a:t>
            </a:r>
            <a:r>
              <a:rPr lang="ru-RU" sz="1500" dirty="0" err="1" smtClean="0"/>
              <a:t>Англійці</a:t>
            </a:r>
            <a:r>
              <a:rPr lang="ru-RU" sz="1500" dirty="0" smtClean="0"/>
              <a:t>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французи</a:t>
            </a:r>
            <a:r>
              <a:rPr lang="ru-RU" sz="1500" dirty="0" smtClean="0"/>
              <a:t> </a:t>
            </a:r>
            <a:r>
              <a:rPr lang="ru-RU" sz="1500" dirty="0" err="1" smtClean="0"/>
              <a:t>воювали</a:t>
            </a:r>
            <a:r>
              <a:rPr lang="ru-RU" sz="1500" dirty="0" smtClean="0"/>
              <a:t> </a:t>
            </a:r>
            <a:r>
              <a:rPr lang="ru-RU" sz="1500" dirty="0" err="1" smtClean="0"/>
              <a:t>між</a:t>
            </a:r>
            <a:r>
              <a:rPr lang="ru-RU" sz="1500" dirty="0" smtClean="0"/>
              <a:t> собою </a:t>
            </a:r>
            <a:r>
              <a:rPr lang="ru-RU" sz="1500" dirty="0" err="1" smtClean="0"/>
              <a:t>під</a:t>
            </a:r>
            <a:r>
              <a:rPr lang="ru-RU" sz="1500" dirty="0" smtClean="0"/>
              <a:t> </a:t>
            </a:r>
            <a:r>
              <a:rPr lang="ru-RU" sz="1500" dirty="0" err="1" smtClean="0"/>
              <a:t>кольорами</a:t>
            </a:r>
            <a:r>
              <a:rPr lang="ru-RU" sz="1500" dirty="0" smtClean="0"/>
              <a:t> </a:t>
            </a:r>
            <a:r>
              <a:rPr lang="ru-RU" sz="1500" dirty="0" err="1" smtClean="0"/>
              <a:t>ланкастерської</a:t>
            </a:r>
            <a:r>
              <a:rPr lang="ru-RU" sz="1500" dirty="0" smtClean="0"/>
              <a:t> </a:t>
            </a:r>
            <a:r>
              <a:rPr lang="ru-RU" sz="1500" dirty="0" err="1" smtClean="0"/>
              <a:t>червоної</a:t>
            </a:r>
            <a:r>
              <a:rPr lang="ru-RU" sz="1500" dirty="0" smtClean="0"/>
              <a:t> </a:t>
            </a:r>
            <a:r>
              <a:rPr lang="ru-RU" sz="1500" dirty="0" err="1" smtClean="0"/>
              <a:t>троянди</a:t>
            </a:r>
            <a:r>
              <a:rPr lang="ru-RU" sz="1500" dirty="0" smtClean="0"/>
              <a:t>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білої</a:t>
            </a:r>
            <a:r>
              <a:rPr lang="ru-RU" sz="1500" dirty="0" smtClean="0"/>
              <a:t> </a:t>
            </a:r>
            <a:r>
              <a:rPr lang="ru-RU" sz="1500" dirty="0" err="1" smtClean="0"/>
              <a:t>лілії</a:t>
            </a:r>
            <a:r>
              <a:rPr lang="ru-RU" sz="1500" dirty="0" smtClean="0"/>
              <a:t>. </a:t>
            </a:r>
            <a:r>
              <a:rPr lang="ru-RU" sz="1500" dirty="0" err="1" smtClean="0"/>
              <a:t>Білий</a:t>
            </a:r>
            <a:r>
              <a:rPr lang="ru-RU" sz="1500" dirty="0" smtClean="0"/>
              <a:t>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червоний</a:t>
            </a:r>
            <a:r>
              <a:rPr lang="ru-RU" sz="1500" dirty="0" smtClean="0"/>
              <a:t> стали </a:t>
            </a:r>
            <a:r>
              <a:rPr lang="ru-RU" sz="1500" dirty="0" err="1" smtClean="0"/>
              <a:t>офіційними</a:t>
            </a:r>
            <a:r>
              <a:rPr lang="ru-RU" sz="1500" dirty="0" smtClean="0"/>
              <a:t> </a:t>
            </a:r>
            <a:r>
              <a:rPr lang="ru-RU" sz="1500" dirty="0" err="1" smtClean="0"/>
              <a:t>кольорами</a:t>
            </a:r>
            <a:r>
              <a:rPr lang="ru-RU" sz="1500" dirty="0" smtClean="0"/>
              <a:t> </a:t>
            </a:r>
            <a:r>
              <a:rPr lang="ru-RU" sz="1500" dirty="0" err="1" smtClean="0"/>
              <a:t>Канади</a:t>
            </a:r>
            <a:r>
              <a:rPr lang="ru-RU" sz="1500" dirty="0" smtClean="0"/>
              <a:t> </a:t>
            </a:r>
            <a:r>
              <a:rPr lang="ru-RU" sz="1500" dirty="0" err="1" smtClean="0"/>
              <a:t>після</a:t>
            </a:r>
            <a:r>
              <a:rPr lang="ru-RU" sz="1500" dirty="0" smtClean="0"/>
              <a:t> </a:t>
            </a:r>
            <a:r>
              <a:rPr lang="ru-RU" sz="1500" dirty="0" err="1" smtClean="0"/>
              <a:t>їх</a:t>
            </a:r>
            <a:r>
              <a:rPr lang="ru-RU" sz="1500" dirty="0" smtClean="0"/>
              <a:t> </a:t>
            </a:r>
            <a:r>
              <a:rPr lang="ru-RU" sz="1500" dirty="0" err="1" smtClean="0"/>
              <a:t>затвердження</a:t>
            </a:r>
            <a:r>
              <a:rPr lang="ru-RU" sz="1500" dirty="0" smtClean="0"/>
              <a:t> королем Георгом </a:t>
            </a:r>
            <a:r>
              <a:rPr lang="en-US" sz="1500" dirty="0" smtClean="0"/>
              <a:t>V </a:t>
            </a:r>
            <a:r>
              <a:rPr lang="ru-RU" sz="1500" dirty="0" smtClean="0"/>
              <a:t>у </a:t>
            </a:r>
            <a:r>
              <a:rPr lang="ru-RU" sz="1500" b="1" dirty="0" smtClean="0"/>
              <a:t>1921</a:t>
            </a:r>
            <a:r>
              <a:rPr lang="ru-RU" sz="1500" dirty="0" smtClean="0"/>
              <a:t> </a:t>
            </a:r>
            <a:r>
              <a:rPr lang="ru-RU" sz="1500" dirty="0" err="1" smtClean="0"/>
              <a:t>році</a:t>
            </a:r>
            <a:r>
              <a:rPr lang="ru-RU" sz="1500" dirty="0" smtClean="0"/>
              <a:t>.</a:t>
            </a:r>
            <a:endParaRPr lang="ru-RU" sz="1500" dirty="0"/>
          </a:p>
        </p:txBody>
      </p:sp>
      <p:pic>
        <p:nvPicPr>
          <p:cNvPr id="5" name="Рисунок 4" descr="flag_kana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357426"/>
            <a:ext cx="5500694" cy="4500574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games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4357670"/>
            <a:ext cx="3286148" cy="250033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535781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Гімн Канади</a:t>
            </a:r>
            <a:endParaRPr lang="ru-RU" b="1" i="1" dirty="0" smtClean="0"/>
          </a:p>
          <a:p>
            <a:r>
              <a:rPr lang="ru-RU" sz="1400" u="sng" dirty="0" smtClean="0"/>
              <a:t>"О, </a:t>
            </a:r>
            <a:r>
              <a:rPr lang="ru-RU" sz="1400" u="sng" dirty="0" err="1" smtClean="0"/>
              <a:t>Канадо</a:t>
            </a:r>
            <a:r>
              <a:rPr lang="ru-RU" sz="1400" u="sng" dirty="0" smtClean="0"/>
              <a:t>!" </a:t>
            </a:r>
            <a:r>
              <a:rPr lang="ru-RU" sz="1400" dirty="0" err="1" smtClean="0"/>
              <a:t>проголошено</a:t>
            </a:r>
            <a:r>
              <a:rPr lang="ru-RU" sz="1400" dirty="0" smtClean="0"/>
              <a:t> </a:t>
            </a:r>
            <a:r>
              <a:rPr lang="ru-RU" sz="1400" dirty="0" err="1" smtClean="0"/>
              <a:t>національним</a:t>
            </a:r>
            <a:r>
              <a:rPr lang="ru-RU" sz="1400" dirty="0" smtClean="0"/>
              <a:t> </a:t>
            </a:r>
            <a:r>
              <a:rPr lang="ru-RU" sz="1400" dirty="0" err="1" smtClean="0"/>
              <a:t>гімном</a:t>
            </a:r>
            <a:r>
              <a:rPr lang="ru-RU" sz="1400" dirty="0" smtClean="0"/>
              <a:t> </a:t>
            </a:r>
            <a:r>
              <a:rPr lang="ru-RU" sz="1400" b="1" dirty="0" smtClean="0"/>
              <a:t>1 </a:t>
            </a:r>
            <a:r>
              <a:rPr lang="ru-RU" sz="1400" b="1" dirty="0" err="1" smtClean="0"/>
              <a:t>липня</a:t>
            </a:r>
            <a:r>
              <a:rPr lang="ru-RU" sz="1400" b="1" dirty="0" smtClean="0"/>
              <a:t> 1880 року</a:t>
            </a:r>
            <a:r>
              <a:rPr lang="ru-RU" sz="1400" dirty="0" smtClean="0"/>
              <a:t>, через сто </a:t>
            </a:r>
            <a:r>
              <a:rPr lang="ru-RU" sz="1400" dirty="0" err="1" smtClean="0"/>
              <a:t>років</a:t>
            </a:r>
            <a:r>
              <a:rPr lang="ru-RU" sz="1400" dirty="0" smtClean="0"/>
              <a:t> </a:t>
            </a:r>
            <a:r>
              <a:rPr lang="ru-RU" sz="1400" dirty="0" err="1" smtClean="0"/>
              <a:t>після</a:t>
            </a:r>
            <a:r>
              <a:rPr lang="ru-RU" sz="1400" dirty="0" smtClean="0"/>
              <a:t> того, як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заспівали</a:t>
            </a:r>
            <a:r>
              <a:rPr lang="ru-RU" sz="1400" dirty="0" smtClean="0"/>
              <a:t> </a:t>
            </a:r>
            <a:r>
              <a:rPr lang="ru-RU" sz="1400" dirty="0" err="1" smtClean="0"/>
              <a:t>вперше</a:t>
            </a:r>
            <a:r>
              <a:rPr lang="ru-RU" sz="1400" dirty="0" smtClean="0"/>
              <a:t>. Автором </a:t>
            </a:r>
            <a:r>
              <a:rPr lang="ru-RU" sz="1400" dirty="0" err="1" smtClean="0"/>
              <a:t>слів</a:t>
            </a:r>
            <a:r>
              <a:rPr lang="ru-RU" sz="1400" dirty="0" smtClean="0"/>
              <a:t> </a:t>
            </a:r>
            <a:r>
              <a:rPr lang="ru-RU" sz="1400" dirty="0" err="1" smtClean="0"/>
              <a:t>гімну</a:t>
            </a:r>
            <a:r>
              <a:rPr lang="ru-RU" sz="1400" dirty="0" smtClean="0"/>
              <a:t> </a:t>
            </a:r>
            <a:r>
              <a:rPr lang="ru-RU" sz="1400" dirty="0" err="1" smtClean="0"/>
              <a:t>французькою</a:t>
            </a:r>
            <a:r>
              <a:rPr lang="ru-RU" sz="1400" dirty="0" smtClean="0"/>
              <a:t> </a:t>
            </a:r>
            <a:r>
              <a:rPr lang="ru-RU" sz="1400" dirty="0" err="1" smtClean="0"/>
              <a:t>мовою</a:t>
            </a:r>
            <a:r>
              <a:rPr lang="ru-RU" sz="1400" dirty="0" smtClean="0"/>
              <a:t> </a:t>
            </a:r>
            <a:r>
              <a:rPr lang="ru-RU" sz="1400" u="sng" dirty="0" err="1" smtClean="0"/>
              <a:t>є</a:t>
            </a:r>
            <a:r>
              <a:rPr lang="ru-RU" sz="1400" u="sng" dirty="0" smtClean="0"/>
              <a:t> </a:t>
            </a:r>
            <a:r>
              <a:rPr lang="ru-RU" sz="1400" u="sng" dirty="0" err="1" smtClean="0"/>
              <a:t>Адольф-Базиль</a:t>
            </a:r>
            <a:r>
              <a:rPr lang="ru-RU" sz="1400" u="sng" dirty="0" smtClean="0"/>
              <a:t> </a:t>
            </a:r>
            <a:r>
              <a:rPr lang="ru-RU" sz="1400" u="sng" dirty="0" err="1" smtClean="0"/>
              <a:t>Рутьє</a:t>
            </a:r>
            <a:r>
              <a:rPr lang="ru-RU" sz="1400" dirty="0" smtClean="0"/>
              <a:t>, а </a:t>
            </a:r>
            <a:r>
              <a:rPr lang="ru-RU" sz="1400" dirty="0" err="1" smtClean="0"/>
              <a:t>музику</a:t>
            </a:r>
            <a:r>
              <a:rPr lang="ru-RU" sz="1400" dirty="0" smtClean="0"/>
              <a:t> до </a:t>
            </a:r>
            <a:r>
              <a:rPr lang="ru-RU" sz="1400" dirty="0" err="1" smtClean="0"/>
              <a:t>нього</a:t>
            </a:r>
            <a:r>
              <a:rPr lang="ru-RU" sz="1400" dirty="0" smtClean="0"/>
              <a:t> написав </a:t>
            </a:r>
            <a:r>
              <a:rPr lang="ru-RU" sz="1400" u="sng" dirty="0" err="1" smtClean="0"/>
              <a:t>Калікс</a:t>
            </a:r>
            <a:r>
              <a:rPr lang="ru-RU" sz="1400" u="sng" dirty="0" smtClean="0"/>
              <a:t> </a:t>
            </a:r>
            <a:r>
              <a:rPr lang="ru-RU" sz="1400" u="sng" dirty="0" err="1" smtClean="0"/>
              <a:t>Лавальє</a:t>
            </a:r>
            <a:r>
              <a:rPr lang="ru-RU" sz="1400" dirty="0" smtClean="0"/>
              <a:t>. </a:t>
            </a:r>
            <a:r>
              <a:rPr lang="ru-RU" sz="1400" dirty="0" err="1" smtClean="0"/>
              <a:t>Найкращий</a:t>
            </a:r>
            <a:r>
              <a:rPr lang="ru-RU" sz="1400" dirty="0" smtClean="0"/>
              <a:t> переклад </a:t>
            </a:r>
            <a:r>
              <a:rPr lang="ru-RU" sz="1400" dirty="0" err="1" smtClean="0"/>
              <a:t>гімну</a:t>
            </a:r>
            <a:r>
              <a:rPr lang="ru-RU" sz="1400" dirty="0" smtClean="0"/>
              <a:t> </a:t>
            </a:r>
            <a:r>
              <a:rPr lang="ru-RU" sz="1400" dirty="0" err="1" smtClean="0"/>
              <a:t>англійською</a:t>
            </a:r>
            <a:r>
              <a:rPr lang="ru-RU" sz="1400" dirty="0" smtClean="0"/>
              <a:t> </a:t>
            </a:r>
            <a:r>
              <a:rPr lang="ru-RU" sz="1400" dirty="0" err="1" smtClean="0"/>
              <a:t>мовою</a:t>
            </a:r>
            <a:r>
              <a:rPr lang="ru-RU" sz="1400" dirty="0" smtClean="0"/>
              <a:t> </a:t>
            </a:r>
            <a:r>
              <a:rPr lang="ru-RU" sz="1400" dirty="0" err="1" smtClean="0"/>
              <a:t>належить</a:t>
            </a:r>
            <a:r>
              <a:rPr lang="ru-RU" sz="1400" dirty="0" smtClean="0"/>
              <a:t> </a:t>
            </a:r>
            <a:r>
              <a:rPr lang="ru-RU" sz="1400" u="sng" dirty="0" smtClean="0"/>
              <a:t>Роберту </a:t>
            </a:r>
            <a:r>
              <a:rPr lang="ru-RU" sz="1400" u="sng" dirty="0" err="1" smtClean="0"/>
              <a:t>Стенлі-Вієра</a:t>
            </a:r>
            <a:r>
              <a:rPr lang="ru-RU" sz="1400" dirty="0" smtClean="0"/>
              <a:t>,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текст </a:t>
            </a:r>
            <a:r>
              <a:rPr lang="ru-RU" sz="1400" dirty="0" err="1" smtClean="0"/>
              <a:t>був</a:t>
            </a:r>
            <a:r>
              <a:rPr lang="ru-RU" sz="1400" dirty="0" smtClean="0"/>
              <a:t> </a:t>
            </a:r>
            <a:r>
              <a:rPr lang="ru-RU" sz="1400" dirty="0" err="1" smtClean="0"/>
              <a:t>опублікований</a:t>
            </a:r>
            <a:r>
              <a:rPr lang="ru-RU" sz="1400" dirty="0" smtClean="0"/>
              <a:t> у </a:t>
            </a:r>
            <a:r>
              <a:rPr lang="ru-RU" sz="1400" b="1" dirty="0" smtClean="0"/>
              <a:t>1908 </a:t>
            </a:r>
            <a:r>
              <a:rPr lang="ru-RU" sz="1400" b="1" dirty="0" err="1" smtClean="0"/>
              <a:t>році</a:t>
            </a:r>
            <a:r>
              <a:rPr lang="ru-RU" sz="1400" b="1" dirty="0" smtClean="0"/>
              <a:t>. </a:t>
            </a:r>
            <a:r>
              <a:rPr lang="ru-RU" sz="1400" dirty="0" smtClean="0"/>
              <a:t>У </a:t>
            </a:r>
            <a:r>
              <a:rPr lang="ru-RU" sz="1400" b="1" dirty="0" smtClean="0"/>
              <a:t>1967 </a:t>
            </a:r>
            <a:r>
              <a:rPr lang="ru-RU" sz="1400" b="1" dirty="0" err="1" smtClean="0"/>
              <a:t>році</a:t>
            </a:r>
            <a:r>
              <a:rPr lang="ru-RU" sz="1400" b="1" dirty="0" smtClean="0"/>
              <a:t> </a:t>
            </a:r>
            <a:r>
              <a:rPr lang="ru-RU" sz="1400" dirty="0" err="1" smtClean="0"/>
              <a:t>канадський</a:t>
            </a:r>
            <a:r>
              <a:rPr lang="ru-RU" sz="1400" dirty="0" smtClean="0"/>
              <a:t> парламент </a:t>
            </a:r>
            <a:r>
              <a:rPr lang="ru-RU" sz="1400" dirty="0" err="1" smtClean="0"/>
              <a:t>офіційно</a:t>
            </a:r>
            <a:r>
              <a:rPr lang="ru-RU" sz="1400" dirty="0" smtClean="0"/>
              <a:t> затвердив </a:t>
            </a:r>
            <a:r>
              <a:rPr lang="ru-RU" sz="1400" dirty="0" err="1" smtClean="0"/>
              <a:t>цей</a:t>
            </a:r>
            <a:r>
              <a:rPr lang="ru-RU" sz="1400" dirty="0" smtClean="0"/>
              <a:t> текст як </a:t>
            </a:r>
            <a:r>
              <a:rPr lang="ru-RU" sz="1400" dirty="0" err="1" smtClean="0"/>
              <a:t>англійський</a:t>
            </a:r>
            <a:r>
              <a:rPr lang="ru-RU" sz="1400" dirty="0" smtClean="0"/>
              <a:t> </a:t>
            </a:r>
            <a:r>
              <a:rPr lang="ru-RU" sz="1400" dirty="0" err="1" smtClean="0"/>
              <a:t>варіант</a:t>
            </a:r>
            <a:r>
              <a:rPr lang="ru-RU" sz="1400" dirty="0" smtClean="0"/>
              <a:t> </a:t>
            </a:r>
            <a:r>
              <a:rPr lang="ru-RU" sz="1400" dirty="0" err="1" smtClean="0"/>
              <a:t>гімну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228599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200" dirty="0" smtClean="0">
                <a:latin typeface="Calibri" pitchFamily="34" charset="0"/>
              </a:rPr>
              <a:t>            </a:t>
            </a:r>
            <a:r>
              <a:rPr lang="uk-UA" sz="1300" b="1" dirty="0" smtClean="0">
                <a:latin typeface="Calibri" pitchFamily="34" charset="0"/>
              </a:rPr>
              <a:t>Англійською мовою</a:t>
            </a:r>
            <a:r>
              <a:rPr lang="uk-UA" sz="1200" dirty="0" smtClean="0">
                <a:latin typeface="Calibri" pitchFamily="34" charset="0"/>
              </a:rPr>
              <a:t/>
            </a:r>
            <a:br>
              <a:rPr lang="uk-UA" sz="1200" dirty="0" smtClean="0">
                <a:latin typeface="Calibri" pitchFamily="34" charset="0"/>
              </a:rPr>
            </a:br>
            <a:r>
              <a:rPr lang="en-US" sz="1200" dirty="0" smtClean="0">
                <a:latin typeface="Calibri" pitchFamily="34" charset="0"/>
              </a:rPr>
              <a:t>O Canada! Our home and native land,</a:t>
            </a:r>
            <a:br>
              <a:rPr lang="en-US" sz="1200" dirty="0" smtClean="0">
                <a:latin typeface="Calibri" pitchFamily="34" charset="0"/>
              </a:rPr>
            </a:br>
            <a:r>
              <a:rPr lang="en-US" sz="1200" dirty="0" smtClean="0">
                <a:latin typeface="Calibri" pitchFamily="34" charset="0"/>
              </a:rPr>
              <a:t>True patriot love in all thy sons command.</a:t>
            </a:r>
            <a:br>
              <a:rPr lang="en-US" sz="1200" dirty="0" smtClean="0">
                <a:latin typeface="Calibri" pitchFamily="34" charset="0"/>
              </a:rPr>
            </a:br>
            <a:r>
              <a:rPr lang="en-US" sz="1200" dirty="0" smtClean="0">
                <a:latin typeface="Calibri" pitchFamily="34" charset="0"/>
              </a:rPr>
              <a:t>With glowing hearts we see thee rise,</a:t>
            </a:r>
            <a:br>
              <a:rPr lang="en-US" sz="1200" dirty="0" smtClean="0">
                <a:latin typeface="Calibri" pitchFamily="34" charset="0"/>
              </a:rPr>
            </a:br>
            <a:r>
              <a:rPr lang="en-US" sz="1200" dirty="0" smtClean="0">
                <a:latin typeface="Calibri" pitchFamily="34" charset="0"/>
              </a:rPr>
              <a:t>The True North strong and free.</a:t>
            </a:r>
            <a:br>
              <a:rPr lang="en-US" sz="1200" dirty="0" smtClean="0">
                <a:latin typeface="Calibri" pitchFamily="34" charset="0"/>
              </a:rPr>
            </a:br>
            <a:r>
              <a:rPr lang="en-US" sz="1200" dirty="0" smtClean="0">
                <a:latin typeface="Calibri" pitchFamily="34" charset="0"/>
              </a:rPr>
              <a:t>From far and wide, O Canada,</a:t>
            </a:r>
            <a:br>
              <a:rPr lang="en-US" sz="1200" dirty="0" smtClean="0">
                <a:latin typeface="Calibri" pitchFamily="34" charset="0"/>
              </a:rPr>
            </a:br>
            <a:r>
              <a:rPr lang="en-US" sz="1200" dirty="0" smtClean="0">
                <a:latin typeface="Calibri" pitchFamily="34" charset="0"/>
              </a:rPr>
              <a:t>We stand on guard for thee.</a:t>
            </a:r>
            <a:br>
              <a:rPr lang="en-US" sz="1200" dirty="0" smtClean="0">
                <a:latin typeface="Calibri" pitchFamily="34" charset="0"/>
              </a:rPr>
            </a:br>
            <a:r>
              <a:rPr lang="en-US" sz="1200" dirty="0" smtClean="0">
                <a:latin typeface="Calibri" pitchFamily="34" charset="0"/>
              </a:rPr>
              <a:t>God keep our land glorious and free,</a:t>
            </a:r>
            <a:br>
              <a:rPr lang="en-US" sz="1200" dirty="0" smtClean="0">
                <a:latin typeface="Calibri" pitchFamily="34" charset="0"/>
              </a:rPr>
            </a:br>
            <a:r>
              <a:rPr lang="en-US" sz="1200" dirty="0" smtClean="0">
                <a:latin typeface="Calibri" pitchFamily="34" charset="0"/>
              </a:rPr>
              <a:t>O Canada, we stand on guard for thee.</a:t>
            </a:r>
            <a:br>
              <a:rPr lang="en-US" sz="1200" dirty="0" smtClean="0">
                <a:latin typeface="Calibri" pitchFamily="34" charset="0"/>
              </a:rPr>
            </a:br>
            <a:r>
              <a:rPr lang="en-US" sz="1200" dirty="0" smtClean="0">
                <a:latin typeface="Calibri" pitchFamily="34" charset="0"/>
              </a:rPr>
              <a:t>O Canada, we stand on guard for thee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228599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300" b="1" dirty="0" smtClean="0">
                <a:latin typeface="Calibri" pitchFamily="34" charset="0"/>
              </a:rPr>
              <a:t>                Французькою мовою</a:t>
            </a:r>
            <a:r>
              <a:rPr lang="uk-UA" sz="1200" dirty="0" smtClean="0">
                <a:latin typeface="Calibri" pitchFamily="34" charset="0"/>
              </a:rPr>
              <a:t/>
            </a:r>
            <a:br>
              <a:rPr lang="uk-UA" sz="1200" dirty="0" smtClean="0">
                <a:latin typeface="Calibri" pitchFamily="34" charset="0"/>
              </a:rPr>
            </a:br>
            <a:r>
              <a:rPr lang="fr-FR" sz="1200" dirty="0" smtClean="0">
                <a:latin typeface="Calibri" pitchFamily="34" charset="0"/>
              </a:rPr>
              <a:t>Ô Canada! Terre de nos aïeux</a:t>
            </a:r>
            <a:br>
              <a:rPr lang="fr-FR" sz="1200" dirty="0" smtClean="0">
                <a:latin typeface="Calibri" pitchFamily="34" charset="0"/>
              </a:rPr>
            </a:br>
            <a:r>
              <a:rPr lang="fr-FR" sz="1200" dirty="0" smtClean="0">
                <a:latin typeface="Calibri" pitchFamily="34" charset="0"/>
              </a:rPr>
              <a:t>Ton front est ceint de fleurons glorieux</a:t>
            </a:r>
            <a:br>
              <a:rPr lang="fr-FR" sz="1200" dirty="0" smtClean="0">
                <a:latin typeface="Calibri" pitchFamily="34" charset="0"/>
              </a:rPr>
            </a:br>
            <a:r>
              <a:rPr lang="fr-FR" sz="1200" dirty="0" smtClean="0">
                <a:latin typeface="Calibri" pitchFamily="34" charset="0"/>
              </a:rPr>
              <a:t>Car ton bras sait porter l'épée</a:t>
            </a:r>
            <a:br>
              <a:rPr lang="fr-FR" sz="1200" dirty="0" smtClean="0">
                <a:latin typeface="Calibri" pitchFamily="34" charset="0"/>
              </a:rPr>
            </a:br>
            <a:r>
              <a:rPr lang="fr-FR" sz="1200" dirty="0" smtClean="0">
                <a:latin typeface="Calibri" pitchFamily="34" charset="0"/>
              </a:rPr>
              <a:t>Il sait porter la croix</a:t>
            </a:r>
            <a:br>
              <a:rPr lang="fr-FR" sz="1200" dirty="0" smtClean="0">
                <a:latin typeface="Calibri" pitchFamily="34" charset="0"/>
              </a:rPr>
            </a:br>
            <a:r>
              <a:rPr lang="fr-FR" sz="1200" dirty="0" smtClean="0">
                <a:latin typeface="Calibri" pitchFamily="34" charset="0"/>
              </a:rPr>
              <a:t>Ton histoire est une épopée</a:t>
            </a:r>
            <a:br>
              <a:rPr lang="fr-FR" sz="1200" dirty="0" smtClean="0">
                <a:latin typeface="Calibri" pitchFamily="34" charset="0"/>
              </a:rPr>
            </a:br>
            <a:r>
              <a:rPr lang="fr-FR" sz="1200" dirty="0" smtClean="0">
                <a:latin typeface="Calibri" pitchFamily="34" charset="0"/>
              </a:rPr>
              <a:t>Des plus brillants exploits</a:t>
            </a:r>
            <a:br>
              <a:rPr lang="fr-FR" sz="1200" dirty="0" smtClean="0">
                <a:latin typeface="Calibri" pitchFamily="34" charset="0"/>
              </a:rPr>
            </a:br>
            <a:r>
              <a:rPr lang="fr-FR" sz="1200" dirty="0" smtClean="0">
                <a:latin typeface="Calibri" pitchFamily="34" charset="0"/>
              </a:rPr>
              <a:t>Et ta valeur, de foi trempée</a:t>
            </a:r>
            <a:br>
              <a:rPr lang="fr-FR" sz="1200" dirty="0" smtClean="0">
                <a:latin typeface="Calibri" pitchFamily="34" charset="0"/>
              </a:rPr>
            </a:br>
            <a:r>
              <a:rPr lang="fr-FR" sz="1200" dirty="0" smtClean="0">
                <a:latin typeface="Calibri" pitchFamily="34" charset="0"/>
              </a:rPr>
              <a:t>Protégera nos foyers et nos droits</a:t>
            </a:r>
            <a:br>
              <a:rPr lang="fr-FR" sz="1200" dirty="0" smtClean="0">
                <a:latin typeface="Calibri" pitchFamily="34" charset="0"/>
              </a:rPr>
            </a:br>
            <a:r>
              <a:rPr lang="fr-FR" sz="1200" dirty="0" smtClean="0">
                <a:latin typeface="Calibri" pitchFamily="34" charset="0"/>
              </a:rPr>
              <a:t>Protégera nos foyers et nos droits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57200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/>
              <a:t>      </a:t>
            </a:r>
            <a:r>
              <a:rPr lang="ru-RU" sz="1300" b="1" dirty="0" err="1" smtClean="0"/>
              <a:t>Українською</a:t>
            </a:r>
            <a:r>
              <a:rPr lang="ru-RU" sz="1300" b="1" dirty="0" smtClean="0"/>
              <a:t> </a:t>
            </a:r>
            <a:r>
              <a:rPr lang="ru-RU" sz="1300" b="1" dirty="0" err="1" smtClean="0"/>
              <a:t>мовою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О, </a:t>
            </a:r>
            <a:r>
              <a:rPr lang="ru-RU" sz="1200" dirty="0" err="1" smtClean="0"/>
              <a:t>Канадо</a:t>
            </a:r>
            <a:r>
              <a:rPr lang="ru-RU" sz="1200" dirty="0" smtClean="0"/>
              <a:t>! </a:t>
            </a:r>
            <a:r>
              <a:rPr lang="ru-RU" sz="1200" dirty="0" err="1" smtClean="0"/>
              <a:t>Кохана</a:t>
            </a:r>
            <a:r>
              <a:rPr lang="ru-RU" sz="1200" dirty="0" smtClean="0"/>
              <a:t> </a:t>
            </a:r>
            <a:r>
              <a:rPr lang="ru-RU" sz="1200" dirty="0" err="1" smtClean="0"/>
              <a:t>вітчизно</a:t>
            </a:r>
            <a:r>
              <a:rPr lang="ru-RU" sz="1200" dirty="0" smtClean="0"/>
              <a:t>!</a:t>
            </a:r>
            <a:br>
              <a:rPr lang="ru-RU" sz="1200" dirty="0" smtClean="0"/>
            </a:br>
            <a:r>
              <a:rPr lang="ru-RU" sz="1200" dirty="0" smtClean="0"/>
              <a:t>В </a:t>
            </a:r>
            <a:r>
              <a:rPr lang="ru-RU" sz="1200" dirty="0" err="1" smtClean="0"/>
              <a:t>любові</a:t>
            </a:r>
            <a:r>
              <a:rPr lang="ru-RU" sz="1200" dirty="0" smtClean="0"/>
              <a:t> до краю, </a:t>
            </a:r>
            <a:r>
              <a:rPr lang="ru-RU" sz="1200" dirty="0" err="1" smtClean="0"/>
              <a:t>твої</a:t>
            </a:r>
            <a:r>
              <a:rPr lang="ru-RU" sz="1200" dirty="0" smtClean="0"/>
              <a:t> сини одно.</a:t>
            </a:r>
            <a:br>
              <a:rPr lang="ru-RU" sz="1200" dirty="0" smtClean="0"/>
            </a:br>
            <a:r>
              <a:rPr lang="ru-RU" sz="1200" dirty="0" smtClean="0"/>
              <a:t>З тобою враз наш дух росте,</a:t>
            </a:r>
            <a:br>
              <a:rPr lang="ru-RU" sz="1200" dirty="0" smtClean="0"/>
            </a:br>
            <a:r>
              <a:rPr lang="ru-RU" sz="1200" dirty="0" err="1" smtClean="0"/>
              <a:t>Мов</a:t>
            </a:r>
            <a:r>
              <a:rPr lang="ru-RU" sz="1200" dirty="0" smtClean="0"/>
              <a:t> та скала </a:t>
            </a:r>
            <a:r>
              <a:rPr lang="ru-RU" sz="1200" dirty="0" err="1" smtClean="0"/>
              <a:t>сильний</a:t>
            </a:r>
            <a:r>
              <a:rPr lang="ru-RU" sz="1200" dirty="0" smtClean="0"/>
              <a:t>.</a:t>
            </a:r>
            <a:br>
              <a:rPr lang="ru-RU" sz="1200" dirty="0" smtClean="0"/>
            </a:br>
            <a:r>
              <a:rPr lang="ru-RU" sz="1200" dirty="0" smtClean="0"/>
              <a:t>А </a:t>
            </a:r>
            <a:r>
              <a:rPr lang="ru-RU" sz="1200" dirty="0" err="1" smtClean="0"/>
              <a:t>кожний</a:t>
            </a:r>
            <a:r>
              <a:rPr lang="ru-RU" sz="1200" dirty="0" smtClean="0"/>
              <a:t> </a:t>
            </a:r>
            <a:r>
              <a:rPr lang="ru-RU" sz="1200" dirty="0" err="1" smtClean="0"/>
              <a:t>син</a:t>
            </a:r>
            <a:r>
              <a:rPr lang="ru-RU" sz="1200" dirty="0" smtClean="0"/>
              <a:t> </a:t>
            </a:r>
            <a:r>
              <a:rPr lang="ru-RU" sz="1200" dirty="0" err="1" smtClean="0"/>
              <a:t>це</a:t>
            </a:r>
            <a:r>
              <a:rPr lang="ru-RU" sz="1200" dirty="0" smtClean="0"/>
              <a:t> сторож </a:t>
            </a:r>
            <a:r>
              <a:rPr lang="ru-RU" sz="1200" dirty="0" err="1" smtClean="0"/>
              <a:t>твій</a:t>
            </a:r>
            <a:r>
              <a:rPr lang="ru-RU" sz="1200" dirty="0" smtClean="0"/>
              <a:t>,</a:t>
            </a:r>
            <a:br>
              <a:rPr lang="ru-RU" sz="1200" dirty="0" smtClean="0"/>
            </a:br>
            <a:r>
              <a:rPr lang="ru-RU" sz="1200" dirty="0" err="1" smtClean="0"/>
              <a:t>Бо</a:t>
            </a:r>
            <a:r>
              <a:rPr lang="ru-RU" sz="1200" dirty="0" smtClean="0"/>
              <a:t> </a:t>
            </a:r>
            <a:r>
              <a:rPr lang="ru-RU" sz="1200" dirty="0" err="1" smtClean="0"/>
              <a:t>ти</a:t>
            </a:r>
            <a:r>
              <a:rPr lang="ru-RU" sz="1200" dirty="0" smtClean="0"/>
              <a:t> наш край </a:t>
            </a:r>
            <a:r>
              <a:rPr lang="ru-RU" sz="1200" dirty="0" err="1" smtClean="0"/>
              <a:t>вільний</a:t>
            </a:r>
            <a:r>
              <a:rPr lang="ru-RU" sz="1200" dirty="0" smtClean="0"/>
              <a:t>.</a:t>
            </a:r>
            <a:br>
              <a:rPr lang="ru-RU" sz="1200" dirty="0" smtClean="0"/>
            </a:br>
            <a:r>
              <a:rPr lang="ru-RU" sz="1200" dirty="0" smtClean="0"/>
              <a:t>До Бога ми руки </a:t>
            </a:r>
            <a:r>
              <a:rPr lang="ru-RU" sz="1200" dirty="0" err="1" smtClean="0"/>
              <a:t>зносим</a:t>
            </a:r>
            <a:r>
              <a:rPr lang="ru-RU" sz="1200" dirty="0" smtClean="0"/>
              <a:t>.</a:t>
            </a:r>
            <a:br>
              <a:rPr lang="ru-RU" sz="1200" dirty="0" smtClean="0"/>
            </a:br>
            <a:r>
              <a:rPr lang="ru-RU" sz="1200" dirty="0" smtClean="0"/>
              <a:t>За тебе, краю наш, ми </a:t>
            </a:r>
            <a:r>
              <a:rPr lang="ru-RU" sz="1200" dirty="0" err="1" smtClean="0"/>
              <a:t>мольби</a:t>
            </a:r>
            <a:r>
              <a:rPr lang="ru-RU" sz="1200" dirty="0" smtClean="0"/>
              <a:t> шлем.</a:t>
            </a:r>
            <a:br>
              <a:rPr lang="ru-RU" sz="1200" dirty="0" smtClean="0"/>
            </a:br>
            <a:r>
              <a:rPr lang="ru-RU" sz="1200" dirty="0" smtClean="0"/>
              <a:t>За тебе, краю наш, ми </a:t>
            </a:r>
            <a:r>
              <a:rPr lang="ru-RU" sz="1200" dirty="0" err="1" smtClean="0"/>
              <a:t>мольби</a:t>
            </a:r>
            <a:r>
              <a:rPr lang="ru-RU" sz="1200" dirty="0" smtClean="0"/>
              <a:t> шлем.</a:t>
            </a:r>
            <a:endParaRPr lang="ru-RU" sz="1200" dirty="0"/>
          </a:p>
        </p:txBody>
      </p:sp>
      <p:pic>
        <p:nvPicPr>
          <p:cNvPr id="14" name="Рисунок 13" descr="image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857208"/>
            <a:ext cx="3857620" cy="600079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2071678"/>
            <a:ext cx="6426759" cy="264687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uk-UA" sz="1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інець</a:t>
            </a:r>
            <a:endParaRPr lang="ru-RU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0"/>
            <a:ext cx="4214810" cy="276596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7422" y="-142900"/>
            <a:ext cx="4213013" cy="73866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42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Післявоєнні роки</a:t>
            </a:r>
            <a:endParaRPr lang="ru-RU" sz="4200" b="1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4143380"/>
            <a:ext cx="57864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•1947 р</a:t>
            </a:r>
            <a:r>
              <a:rPr lang="uk-UA" sz="1700" b="1" dirty="0" smtClean="0"/>
              <a:t>.</a:t>
            </a:r>
            <a:r>
              <a:rPr lang="uk-UA" sz="1700" dirty="0" smtClean="0"/>
              <a:t>– </a:t>
            </a:r>
            <a:r>
              <a:rPr lang="uk-UA" sz="1500" dirty="0" smtClean="0"/>
              <a:t>прийнято закон  про канадське громадянство</a:t>
            </a:r>
            <a:endParaRPr lang="ru-RU" sz="1500" dirty="0" smtClean="0"/>
          </a:p>
          <a:p>
            <a:r>
              <a:rPr lang="ru-RU" sz="1600" b="1" dirty="0"/>
              <a:t>•</a:t>
            </a:r>
            <a:r>
              <a:rPr lang="ru-RU" sz="1600" b="1" dirty="0" smtClean="0"/>
              <a:t>1947 р</a:t>
            </a:r>
            <a:r>
              <a:rPr lang="ru-RU" sz="1700" b="1" dirty="0" smtClean="0"/>
              <a:t>. </a:t>
            </a:r>
            <a:r>
              <a:rPr lang="ru-RU" sz="1600" dirty="0" smtClean="0"/>
              <a:t>- </a:t>
            </a:r>
            <a:r>
              <a:rPr lang="ru-RU" sz="1500" dirty="0" smtClean="0"/>
              <a:t>у </a:t>
            </a:r>
            <a:r>
              <a:rPr lang="ru-RU" sz="1500" dirty="0" err="1"/>
              <a:t>торгівлі</a:t>
            </a:r>
            <a:r>
              <a:rPr lang="ru-RU" sz="1500" dirty="0"/>
              <a:t> </a:t>
            </a:r>
            <a:r>
              <a:rPr lang="ru-RU" sz="1500" dirty="0" err="1"/>
              <a:t>з</a:t>
            </a:r>
            <a:r>
              <a:rPr lang="ru-RU" sz="1500" dirty="0"/>
              <a:t> </a:t>
            </a:r>
            <a:r>
              <a:rPr lang="ru-RU" sz="1500" dirty="0" err="1"/>
              <a:t>південним</a:t>
            </a:r>
            <a:r>
              <a:rPr lang="ru-RU" sz="1500" dirty="0"/>
              <a:t> </a:t>
            </a:r>
            <a:r>
              <a:rPr lang="ru-RU" sz="1500" dirty="0" err="1"/>
              <a:t>сусідом</a:t>
            </a:r>
            <a:r>
              <a:rPr lang="ru-RU" sz="1500" dirty="0"/>
              <a:t> Канада мала </a:t>
            </a:r>
            <a:r>
              <a:rPr lang="ru-RU" sz="1500" dirty="0" err="1"/>
              <a:t>дефіцит</a:t>
            </a:r>
            <a:r>
              <a:rPr lang="ru-RU" sz="1500" dirty="0"/>
              <a:t> на суму 1 </a:t>
            </a:r>
            <a:r>
              <a:rPr lang="ru-RU" sz="1500" dirty="0" err="1"/>
              <a:t>млрд</a:t>
            </a:r>
            <a:r>
              <a:rPr lang="ru-RU" sz="1500" dirty="0"/>
              <a:t> дол. </a:t>
            </a:r>
            <a:r>
              <a:rPr lang="ru-RU" sz="1500" dirty="0" err="1"/>
              <a:t>Це</a:t>
            </a:r>
            <a:r>
              <a:rPr lang="ru-RU" sz="1500" dirty="0"/>
              <a:t> </a:t>
            </a:r>
            <a:r>
              <a:rPr lang="ru-RU" sz="1500" dirty="0" err="1"/>
              <a:t>змусило</a:t>
            </a:r>
            <a:r>
              <a:rPr lang="ru-RU" sz="1500" dirty="0"/>
              <a:t> </a:t>
            </a:r>
            <a:r>
              <a:rPr lang="ru-RU" sz="1500" dirty="0" err="1"/>
              <a:t>міністра</a:t>
            </a:r>
            <a:r>
              <a:rPr lang="ru-RU" sz="1500" dirty="0"/>
              <a:t> </a:t>
            </a:r>
            <a:r>
              <a:rPr lang="ru-RU" sz="1500" dirty="0" err="1"/>
              <a:t>фінансів</a:t>
            </a:r>
            <a:r>
              <a:rPr lang="ru-RU" sz="1500" dirty="0"/>
              <a:t> Дугласа </a:t>
            </a:r>
            <a:r>
              <a:rPr lang="ru-RU" sz="1500" dirty="0" err="1" smtClean="0"/>
              <a:t>Еббота</a:t>
            </a:r>
            <a:r>
              <a:rPr lang="ru-RU" sz="1500" dirty="0" smtClean="0"/>
              <a:t> </a:t>
            </a:r>
            <a:r>
              <a:rPr lang="ru-RU" sz="1500" dirty="0" err="1" smtClean="0"/>
              <a:t>реалізувати</a:t>
            </a:r>
            <a:r>
              <a:rPr lang="ru-RU" sz="1500" dirty="0" smtClean="0"/>
              <a:t> «план </a:t>
            </a:r>
            <a:r>
              <a:rPr lang="ru-RU" sz="1500" dirty="0" err="1" smtClean="0"/>
              <a:t>Еббота</a:t>
            </a:r>
            <a:r>
              <a:rPr lang="ru-RU" sz="1500" dirty="0" smtClean="0"/>
              <a:t>»</a:t>
            </a:r>
            <a:endParaRPr lang="ru-RU" sz="1500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785926"/>
            <a:ext cx="68580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•</a:t>
            </a:r>
            <a:r>
              <a:rPr lang="ru-RU" sz="1600" b="1" dirty="0" smtClean="0"/>
              <a:t>1945 р</a:t>
            </a:r>
            <a:r>
              <a:rPr lang="ru-RU" b="1" dirty="0" smtClean="0"/>
              <a:t>. </a:t>
            </a:r>
            <a:r>
              <a:rPr lang="ru-RU" sz="1500" dirty="0" smtClean="0"/>
              <a:t>Директор Департаменту </a:t>
            </a:r>
            <a:r>
              <a:rPr lang="ru-RU" sz="1500" dirty="0" err="1" smtClean="0"/>
              <a:t>імміграції</a:t>
            </a:r>
            <a:r>
              <a:rPr lang="ru-RU" sz="1500" dirty="0" smtClean="0"/>
              <a:t> </a:t>
            </a:r>
            <a:r>
              <a:rPr lang="ru-RU" sz="1500" dirty="0" err="1" smtClean="0"/>
              <a:t>Міністерства</a:t>
            </a:r>
            <a:r>
              <a:rPr lang="ru-RU" sz="1500" dirty="0" smtClean="0"/>
              <a:t> </a:t>
            </a:r>
            <a:r>
              <a:rPr lang="ru-RU" sz="1500" dirty="0" err="1" smtClean="0"/>
              <a:t>корисних</a:t>
            </a:r>
            <a:r>
              <a:rPr lang="ru-RU" sz="1500" dirty="0" smtClean="0"/>
              <a:t> </a:t>
            </a:r>
            <a:r>
              <a:rPr lang="ru-RU" sz="1500" dirty="0" err="1" smtClean="0"/>
              <a:t>копалин</a:t>
            </a:r>
            <a:r>
              <a:rPr lang="ru-RU" sz="1500" dirty="0" smtClean="0"/>
              <a:t> та </a:t>
            </a:r>
            <a:r>
              <a:rPr lang="ru-RU" sz="1500" dirty="0" err="1" smtClean="0"/>
              <a:t>ресурсів</a:t>
            </a:r>
            <a:r>
              <a:rPr lang="ru-RU" sz="1500" dirty="0" smtClean="0"/>
              <a:t> </a:t>
            </a:r>
            <a:r>
              <a:rPr lang="ru-RU" sz="1500" dirty="0" err="1" smtClean="0"/>
              <a:t>Фредерік</a:t>
            </a:r>
            <a:r>
              <a:rPr lang="ru-RU" sz="1500" dirty="0" smtClean="0"/>
              <a:t> Чарльз </a:t>
            </a:r>
            <a:r>
              <a:rPr lang="ru-RU" sz="1500" dirty="0" err="1" smtClean="0"/>
              <a:t>Блер</a:t>
            </a:r>
            <a:r>
              <a:rPr lang="ru-RU" sz="1500" b="1" dirty="0" smtClean="0"/>
              <a:t> </a:t>
            </a:r>
            <a:r>
              <a:rPr lang="ru-RU" sz="1500" dirty="0" err="1"/>
              <a:t>блокував</a:t>
            </a:r>
            <a:r>
              <a:rPr lang="ru-RU" sz="1500" dirty="0"/>
              <a:t> </a:t>
            </a:r>
            <a:r>
              <a:rPr lang="ru-RU" sz="1500" dirty="0" err="1"/>
              <a:t>спроби</a:t>
            </a:r>
            <a:r>
              <a:rPr lang="ru-RU" sz="1500" dirty="0"/>
              <a:t> </a:t>
            </a:r>
            <a:r>
              <a:rPr lang="ru-RU" sz="1500" dirty="0" err="1"/>
              <a:t>єврейського</a:t>
            </a:r>
            <a:r>
              <a:rPr lang="ru-RU" sz="1500" dirty="0"/>
              <a:t> </a:t>
            </a:r>
            <a:r>
              <a:rPr lang="ru-RU" sz="1500" dirty="0" err="1"/>
              <a:t>лобі</a:t>
            </a:r>
            <a:r>
              <a:rPr lang="ru-RU" sz="1500" dirty="0"/>
              <a:t> </a:t>
            </a:r>
            <a:r>
              <a:rPr lang="ru-RU" sz="1500" dirty="0" err="1"/>
              <a:t>Канади</a:t>
            </a:r>
            <a:r>
              <a:rPr lang="ru-RU" sz="1500" dirty="0"/>
              <a:t> </a:t>
            </a:r>
            <a:r>
              <a:rPr lang="ru-RU" sz="1500" dirty="0" err="1"/>
              <a:t>полегшити</a:t>
            </a:r>
            <a:r>
              <a:rPr lang="ru-RU" sz="1500" dirty="0"/>
              <a:t> </a:t>
            </a:r>
            <a:r>
              <a:rPr lang="ru-RU" sz="1500" dirty="0" err="1"/>
              <a:t>євреям</a:t>
            </a:r>
            <a:r>
              <a:rPr lang="ru-RU" sz="1500" dirty="0"/>
              <a:t> </a:t>
            </a:r>
            <a:r>
              <a:rPr lang="ru-RU" sz="1500" dirty="0" smtClean="0"/>
              <a:t>доступ </a:t>
            </a:r>
            <a:r>
              <a:rPr lang="ru-RU" sz="1500" dirty="0"/>
              <a:t>до </a:t>
            </a:r>
            <a:r>
              <a:rPr lang="ru-RU" sz="1500" dirty="0" err="1"/>
              <a:t>проживання</a:t>
            </a:r>
            <a:r>
              <a:rPr lang="ru-RU" sz="1500" dirty="0"/>
              <a:t> у </a:t>
            </a:r>
            <a:r>
              <a:rPr lang="ru-RU" sz="1500" dirty="0" err="1"/>
              <a:t>цій</a:t>
            </a:r>
            <a:r>
              <a:rPr lang="ru-RU" sz="1500" dirty="0"/>
              <a:t> </a:t>
            </a:r>
            <a:r>
              <a:rPr lang="ru-RU" sz="1500" dirty="0" err="1"/>
              <a:t>північноамериканській</a:t>
            </a:r>
            <a:r>
              <a:rPr lang="ru-RU" sz="1500" dirty="0"/>
              <a:t> </a:t>
            </a:r>
            <a:r>
              <a:rPr lang="ru-RU" sz="1500" dirty="0" err="1"/>
              <a:t>країні</a:t>
            </a:r>
            <a:r>
              <a:rPr lang="ru-RU" sz="1500" dirty="0"/>
              <a:t>, </a:t>
            </a:r>
            <a:r>
              <a:rPr lang="ru-RU" sz="1500" dirty="0" err="1" smtClean="0"/>
              <a:t>зазначивши</a:t>
            </a:r>
            <a:r>
              <a:rPr lang="ru-RU" sz="1500" dirty="0"/>
              <a:t>: "</a:t>
            </a:r>
            <a:r>
              <a:rPr lang="ru-RU" sz="1500" dirty="0" err="1"/>
              <a:t>Жодного</a:t>
            </a:r>
            <a:r>
              <a:rPr lang="ru-RU" sz="1500" dirty="0"/>
              <a:t> </a:t>
            </a:r>
            <a:r>
              <a:rPr lang="ru-RU" sz="1500" dirty="0" err="1"/>
              <a:t>єврея</a:t>
            </a:r>
            <a:r>
              <a:rPr lang="ru-RU" sz="1500" dirty="0"/>
              <a:t> - </a:t>
            </a:r>
            <a:r>
              <a:rPr lang="ru-RU" sz="1500" dirty="0" err="1"/>
              <a:t>це</a:t>
            </a:r>
            <a:r>
              <a:rPr lang="ru-RU" sz="1500" dirty="0"/>
              <a:t> </a:t>
            </a:r>
            <a:r>
              <a:rPr lang="ru-RU" sz="1500" dirty="0" err="1"/>
              <a:t>теж</a:t>
            </a:r>
            <a:r>
              <a:rPr lang="ru-RU" sz="1500" dirty="0"/>
              <a:t> </a:t>
            </a:r>
            <a:r>
              <a:rPr lang="ru-RU" sz="1500" dirty="0" err="1"/>
              <a:t>багато</a:t>
            </a:r>
            <a:r>
              <a:rPr lang="ru-RU" sz="1500" dirty="0"/>
              <a:t>".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</a:t>
            </a:r>
            <a:r>
              <a:rPr lang="ru-RU" sz="1600" b="1" dirty="0" smtClean="0"/>
              <a:t>1947 р.- </a:t>
            </a:r>
            <a:r>
              <a:rPr lang="ru-RU" sz="1500" dirty="0" err="1" smtClean="0"/>
              <a:t>імміграційні</a:t>
            </a:r>
            <a:r>
              <a:rPr lang="ru-RU" sz="1500" dirty="0" smtClean="0"/>
              <a:t> </a:t>
            </a:r>
            <a:r>
              <a:rPr lang="ru-RU" sz="1500" dirty="0" err="1"/>
              <a:t>закони</a:t>
            </a:r>
            <a:r>
              <a:rPr lang="ru-RU" sz="1500" dirty="0"/>
              <a:t> </a:t>
            </a:r>
            <a:r>
              <a:rPr lang="ru-RU" sz="1500" dirty="0" err="1"/>
              <a:t>дещо</a:t>
            </a:r>
            <a:r>
              <a:rPr lang="ru-RU" sz="1500" dirty="0"/>
              <a:t> </a:t>
            </a:r>
            <a:r>
              <a:rPr lang="ru-RU" sz="1500" dirty="0" err="1" smtClean="0"/>
              <a:t>пом'якшили</a:t>
            </a:r>
            <a:r>
              <a:rPr lang="ru-RU" sz="1500" dirty="0" smtClean="0"/>
              <a:t> через </a:t>
            </a:r>
            <a:r>
              <a:rPr lang="ru-RU" sz="1500" dirty="0" err="1"/>
              <a:t>нестачу</a:t>
            </a:r>
            <a:r>
              <a:rPr lang="ru-RU" sz="1500" dirty="0"/>
              <a:t> </a:t>
            </a:r>
            <a:r>
              <a:rPr lang="ru-RU" sz="1500" dirty="0" err="1"/>
              <a:t>робочих</a:t>
            </a:r>
            <a:r>
              <a:rPr lang="ru-RU" sz="1500" dirty="0"/>
              <a:t> рук у </a:t>
            </a:r>
            <a:r>
              <a:rPr lang="ru-RU" sz="1500" dirty="0" err="1"/>
              <a:t>країні</a:t>
            </a:r>
            <a:r>
              <a:rPr lang="ru-RU" sz="1500" dirty="0"/>
              <a:t>, </a:t>
            </a:r>
            <a:r>
              <a:rPr lang="ru-RU" sz="1500" dirty="0" err="1"/>
              <a:t>але</a:t>
            </a:r>
            <a:r>
              <a:rPr lang="ru-RU" sz="1500" dirty="0"/>
              <a:t> </a:t>
            </a:r>
            <a:r>
              <a:rPr lang="ru-RU" sz="1500" dirty="0" err="1"/>
              <a:t>дискримінаційні</a:t>
            </a:r>
            <a:r>
              <a:rPr lang="ru-RU" sz="1500" dirty="0"/>
              <a:t> </a:t>
            </a:r>
            <a:r>
              <a:rPr lang="ru-RU" sz="1500" dirty="0" err="1"/>
              <a:t>положення</a:t>
            </a:r>
            <a:r>
              <a:rPr lang="ru-RU" sz="1500" dirty="0"/>
              <a:t> </a:t>
            </a:r>
            <a:r>
              <a:rPr lang="ru-RU" sz="1500" dirty="0" err="1"/>
              <a:t>щодо</a:t>
            </a:r>
            <a:r>
              <a:rPr lang="ru-RU" sz="1500" dirty="0"/>
              <a:t> </a:t>
            </a:r>
            <a:r>
              <a:rPr lang="ru-RU" sz="1500" dirty="0" err="1"/>
              <a:t>окремих</a:t>
            </a:r>
            <a:r>
              <a:rPr lang="ru-RU" sz="1500" dirty="0"/>
              <a:t> </a:t>
            </a:r>
            <a:r>
              <a:rPr lang="ru-RU" sz="1500" dirty="0" err="1"/>
              <a:t>категорій</a:t>
            </a:r>
            <a:r>
              <a:rPr lang="ru-RU" sz="1500" dirty="0"/>
              <a:t> людей все </a:t>
            </a:r>
            <a:r>
              <a:rPr lang="ru-RU" sz="1500" dirty="0" err="1"/>
              <a:t>ще</a:t>
            </a:r>
            <a:r>
              <a:rPr lang="ru-RU" sz="1500" dirty="0"/>
              <a:t> </a:t>
            </a:r>
            <a:r>
              <a:rPr lang="ru-RU" sz="1500" dirty="0" err="1"/>
              <a:t>залишалися</a:t>
            </a:r>
            <a:r>
              <a:rPr lang="ru-RU" sz="1500" dirty="0" smtClean="0"/>
              <a:t>.</a:t>
            </a:r>
            <a:endParaRPr lang="uk-UA" sz="1500" b="1" dirty="0" smtClean="0"/>
          </a:p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1947 </a:t>
            </a:r>
            <a:r>
              <a:rPr lang="ru-RU" sz="1600" b="1" dirty="0"/>
              <a:t>р</a:t>
            </a:r>
            <a:r>
              <a:rPr lang="ru-RU" dirty="0"/>
              <a:t>. </a:t>
            </a:r>
            <a:r>
              <a:rPr lang="ru-RU" sz="1500" dirty="0" smtClean="0"/>
              <a:t>- у </a:t>
            </a:r>
            <a:r>
              <a:rPr lang="ru-RU" sz="1500" dirty="0" err="1"/>
              <a:t>провінціях</a:t>
            </a:r>
            <a:r>
              <a:rPr lang="ru-RU" sz="1500" dirty="0"/>
              <a:t> Альберта та Саскачеван </a:t>
            </a:r>
            <a:r>
              <a:rPr lang="ru-RU" sz="1500" dirty="0" smtClean="0"/>
              <a:t> </a:t>
            </a:r>
            <a:r>
              <a:rPr lang="ru-RU" sz="1500" dirty="0" err="1" smtClean="0"/>
              <a:t>відкрили</a:t>
            </a:r>
            <a:r>
              <a:rPr lang="ru-RU" sz="1500" dirty="0" smtClean="0"/>
              <a:t> </a:t>
            </a:r>
            <a:r>
              <a:rPr lang="ru-RU" sz="1500" dirty="0" err="1" smtClean="0"/>
              <a:t>великі</a:t>
            </a:r>
            <a:r>
              <a:rPr lang="ru-RU" sz="1500" dirty="0" smtClean="0"/>
              <a:t> </a:t>
            </a:r>
            <a:r>
              <a:rPr lang="ru-RU" sz="1500" dirty="0" err="1" smtClean="0"/>
              <a:t>родовища</a:t>
            </a:r>
            <a:r>
              <a:rPr lang="ru-RU" sz="1500" dirty="0" smtClean="0"/>
              <a:t> </a:t>
            </a:r>
            <a:r>
              <a:rPr lang="ru-RU" sz="1500" dirty="0" err="1" smtClean="0"/>
              <a:t>нафти</a:t>
            </a:r>
            <a:r>
              <a:rPr lang="ru-RU" sz="1500" dirty="0" smtClean="0"/>
              <a:t>. </a:t>
            </a:r>
            <a:r>
              <a:rPr lang="ru-RU" sz="1500" dirty="0" err="1" smtClean="0"/>
              <a:t>Це</a:t>
            </a:r>
            <a:r>
              <a:rPr lang="ru-RU" sz="1500" dirty="0" smtClean="0"/>
              <a:t>  </a:t>
            </a:r>
            <a:r>
              <a:rPr lang="ru-RU" sz="1500" dirty="0" err="1" smtClean="0"/>
              <a:t>надало</a:t>
            </a:r>
            <a:r>
              <a:rPr lang="ru-RU" sz="1500" dirty="0" smtClean="0"/>
              <a:t> </a:t>
            </a:r>
            <a:r>
              <a:rPr lang="ru-RU" sz="1500" dirty="0" err="1" smtClean="0"/>
              <a:t>імпульс</a:t>
            </a:r>
            <a:r>
              <a:rPr lang="ru-RU" sz="1500" dirty="0" smtClean="0"/>
              <a:t> </a:t>
            </a:r>
            <a:r>
              <a:rPr lang="ru-RU" sz="1500" dirty="0" err="1"/>
              <a:t>господарському</a:t>
            </a:r>
            <a:r>
              <a:rPr lang="ru-RU" sz="1500" dirty="0"/>
              <a:t> </a:t>
            </a:r>
            <a:r>
              <a:rPr lang="ru-RU" sz="1500" dirty="0" err="1" smtClean="0"/>
              <a:t>піднесенню</a:t>
            </a:r>
            <a:r>
              <a:rPr lang="ru-RU" sz="1500" dirty="0" smtClean="0"/>
              <a:t> у </a:t>
            </a:r>
            <a:r>
              <a:rPr lang="ru-RU" sz="1500" dirty="0" err="1" smtClean="0"/>
              <a:t>майбутньому</a:t>
            </a:r>
            <a:r>
              <a:rPr lang="ru-RU" sz="1500" dirty="0" smtClean="0"/>
              <a:t> </a:t>
            </a:r>
            <a:endParaRPr lang="ru-RU" sz="15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5214950"/>
            <a:ext cx="585791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/>
              <a:t>•</a:t>
            </a:r>
            <a:r>
              <a:rPr lang="ru-RU" sz="1500" dirty="0" err="1" smtClean="0"/>
              <a:t>Післявоєнна</a:t>
            </a:r>
            <a:r>
              <a:rPr lang="ru-RU" sz="1500" dirty="0" smtClean="0"/>
              <a:t> </a:t>
            </a:r>
            <a:r>
              <a:rPr lang="ru-RU" sz="1500" dirty="0" err="1" smtClean="0"/>
              <a:t>еміграція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</a:t>
            </a:r>
            <a:r>
              <a:rPr lang="ru-RU" sz="1500" dirty="0" err="1" smtClean="0"/>
              <a:t>різних</a:t>
            </a:r>
            <a:r>
              <a:rPr lang="ru-RU" sz="1500" dirty="0" smtClean="0"/>
              <a:t> </a:t>
            </a:r>
            <a:r>
              <a:rPr lang="ru-RU" sz="1500" dirty="0" err="1" smtClean="0"/>
              <a:t>спустошених</a:t>
            </a:r>
            <a:r>
              <a:rPr lang="ru-RU" sz="1500" dirty="0" smtClean="0"/>
              <a:t> </a:t>
            </a:r>
            <a:r>
              <a:rPr lang="ru-RU" sz="1500" dirty="0" err="1" smtClean="0"/>
              <a:t>війною</a:t>
            </a:r>
            <a:r>
              <a:rPr lang="ru-RU" sz="1500" dirty="0" smtClean="0"/>
              <a:t> </a:t>
            </a:r>
            <a:r>
              <a:rPr lang="ru-RU" sz="1500" dirty="0" err="1" smtClean="0"/>
              <a:t>Європейських</a:t>
            </a:r>
            <a:r>
              <a:rPr lang="ru-RU" sz="1500" dirty="0" smtClean="0"/>
              <a:t> </a:t>
            </a:r>
            <a:r>
              <a:rPr lang="ru-RU" sz="1500" dirty="0" err="1" smtClean="0"/>
              <a:t>країн</a:t>
            </a:r>
            <a:r>
              <a:rPr lang="ru-RU" sz="1500" dirty="0" smtClean="0"/>
              <a:t> </a:t>
            </a:r>
            <a:r>
              <a:rPr lang="ru-RU" sz="1500" dirty="0" err="1" smtClean="0"/>
              <a:t>змінила</a:t>
            </a:r>
            <a:r>
              <a:rPr lang="ru-RU" sz="1500" dirty="0" smtClean="0"/>
              <a:t> </a:t>
            </a:r>
            <a:r>
              <a:rPr lang="ru-RU" sz="1500" dirty="0" err="1" smtClean="0"/>
              <a:t>етнічний</a:t>
            </a:r>
            <a:r>
              <a:rPr lang="ru-RU" sz="1500" dirty="0" smtClean="0"/>
              <a:t> склад </a:t>
            </a:r>
            <a:r>
              <a:rPr lang="ru-RU" sz="1500" dirty="0" err="1" smtClean="0"/>
              <a:t>країни</a:t>
            </a:r>
            <a:r>
              <a:rPr lang="ru-RU" sz="1500" dirty="0" smtClean="0"/>
              <a:t>. В </a:t>
            </a:r>
            <a:r>
              <a:rPr lang="ru-RU" sz="1500" dirty="0" err="1" smtClean="0"/>
              <a:t>деяких</a:t>
            </a:r>
            <a:r>
              <a:rPr lang="ru-RU" sz="1500" dirty="0" smtClean="0"/>
              <a:t> </a:t>
            </a:r>
            <a:r>
              <a:rPr lang="ru-RU" sz="1500" dirty="0" err="1" smtClean="0"/>
              <a:t>містах</a:t>
            </a:r>
            <a:r>
              <a:rPr lang="ru-RU" sz="1500" dirty="0" smtClean="0"/>
              <a:t> </a:t>
            </a:r>
            <a:r>
              <a:rPr lang="ru-RU" sz="1500" dirty="0" err="1" smtClean="0"/>
              <a:t>з'явились</a:t>
            </a:r>
            <a:r>
              <a:rPr lang="ru-RU" sz="1500" dirty="0" smtClean="0"/>
              <a:t> </a:t>
            </a:r>
            <a:r>
              <a:rPr lang="ru-RU" sz="1500" dirty="0" err="1" smtClean="0"/>
              <a:t>великі</a:t>
            </a:r>
            <a:r>
              <a:rPr lang="ru-RU" sz="1500" dirty="0" smtClean="0"/>
              <a:t> </a:t>
            </a:r>
            <a:r>
              <a:rPr lang="ru-RU" sz="1500" dirty="0" err="1" smtClean="0"/>
              <a:t>іншомовні</a:t>
            </a:r>
            <a:r>
              <a:rPr lang="ru-RU" sz="1500" dirty="0" smtClean="0"/>
              <a:t> </a:t>
            </a:r>
            <a:r>
              <a:rPr lang="ru-RU" sz="1500" dirty="0" err="1" smtClean="0"/>
              <a:t>анклави</a:t>
            </a:r>
            <a:r>
              <a:rPr lang="ru-RU" sz="1500" dirty="0" smtClean="0"/>
              <a:t>, </a:t>
            </a:r>
            <a:r>
              <a:rPr lang="ru-RU" sz="1500" dirty="0" err="1" smtClean="0"/>
              <a:t>такі</a:t>
            </a:r>
            <a:r>
              <a:rPr lang="ru-RU" sz="1500" dirty="0" smtClean="0"/>
              <a:t> як </a:t>
            </a:r>
            <a:r>
              <a:rPr lang="ru-RU" sz="1500" dirty="0" err="1" smtClean="0"/>
              <a:t>італійські</a:t>
            </a:r>
            <a:r>
              <a:rPr lang="ru-RU" sz="1500" dirty="0" smtClean="0"/>
              <a:t>, </a:t>
            </a:r>
            <a:r>
              <a:rPr lang="ru-RU" sz="1500" dirty="0" err="1" smtClean="0"/>
              <a:t>українські</a:t>
            </a:r>
            <a:r>
              <a:rPr lang="ru-RU" sz="1500" dirty="0" smtClean="0"/>
              <a:t>, </a:t>
            </a:r>
            <a:r>
              <a:rPr lang="ru-RU" sz="1500" dirty="0" err="1" smtClean="0"/>
              <a:t>німецькі</a:t>
            </a:r>
            <a:r>
              <a:rPr lang="ru-RU" sz="1500" dirty="0" smtClean="0"/>
              <a:t> та </a:t>
            </a:r>
            <a:r>
              <a:rPr lang="ru-RU" sz="1500" dirty="0" err="1" smtClean="0"/>
              <a:t>інші</a:t>
            </a:r>
            <a:endParaRPr lang="ru-RU" sz="15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00042"/>
            <a:ext cx="914406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•5 </a:t>
            </a:r>
            <a:r>
              <a:rPr lang="ru-RU" sz="1600" b="1" dirty="0" err="1"/>
              <a:t>вересня</a:t>
            </a:r>
            <a:r>
              <a:rPr lang="ru-RU" sz="1600" b="1" dirty="0"/>
              <a:t> 1945 р</a:t>
            </a:r>
            <a:r>
              <a:rPr lang="ru-RU" dirty="0" smtClean="0"/>
              <a:t>.-</a:t>
            </a:r>
            <a:r>
              <a:rPr lang="ru-RU" sz="1600" dirty="0" smtClean="0"/>
              <a:t> </a:t>
            </a:r>
            <a:r>
              <a:rPr lang="ru-RU" sz="1500" dirty="0" err="1"/>
              <a:t>працівник</a:t>
            </a:r>
            <a:r>
              <a:rPr lang="ru-RU" sz="1500" dirty="0"/>
              <a:t> </a:t>
            </a:r>
            <a:r>
              <a:rPr lang="ru-RU" sz="1500" dirty="0" err="1"/>
              <a:t>радянського</a:t>
            </a:r>
            <a:r>
              <a:rPr lang="ru-RU" sz="1500" dirty="0"/>
              <a:t> посольства в </a:t>
            </a:r>
            <a:r>
              <a:rPr lang="ru-RU" sz="1500" dirty="0" err="1"/>
              <a:t>Оттаві</a:t>
            </a:r>
            <a:r>
              <a:rPr lang="ru-RU" sz="1500" dirty="0"/>
              <a:t> </a:t>
            </a:r>
            <a:r>
              <a:rPr lang="ru-RU" sz="1500" dirty="0" err="1"/>
              <a:t>Ігор</a:t>
            </a:r>
            <a:r>
              <a:rPr lang="ru-RU" sz="1500" dirty="0"/>
              <a:t> </a:t>
            </a:r>
            <a:r>
              <a:rPr lang="ru-RU" sz="1500" dirty="0" err="1"/>
              <a:t>Гузенко</a:t>
            </a:r>
            <a:r>
              <a:rPr lang="ru-RU" sz="1500" dirty="0"/>
              <a:t> </a:t>
            </a:r>
            <a:r>
              <a:rPr lang="ru-RU" sz="1500" dirty="0" err="1"/>
              <a:t>здався</a:t>
            </a:r>
            <a:r>
              <a:rPr lang="ru-RU" sz="1500" dirty="0"/>
              <a:t> </a:t>
            </a:r>
            <a:r>
              <a:rPr lang="ru-RU" sz="1500" dirty="0" err="1"/>
              <a:t>канадським</a:t>
            </a:r>
            <a:r>
              <a:rPr lang="ru-RU" sz="1500" dirty="0"/>
              <a:t> властям, </a:t>
            </a:r>
            <a:r>
              <a:rPr lang="ru-RU" sz="1500" dirty="0" err="1"/>
              <a:t>надавши</a:t>
            </a:r>
            <a:r>
              <a:rPr lang="ru-RU" sz="1500" dirty="0"/>
              <a:t> </a:t>
            </a:r>
            <a:r>
              <a:rPr lang="ru-RU" sz="1500" dirty="0" err="1"/>
              <a:t>місцевій</a:t>
            </a:r>
            <a:r>
              <a:rPr lang="ru-RU" sz="1500" dirty="0"/>
              <a:t> </a:t>
            </a:r>
            <a:r>
              <a:rPr lang="ru-RU" sz="1500" dirty="0" err="1"/>
              <a:t>поліції</a:t>
            </a:r>
            <a:r>
              <a:rPr lang="ru-RU" sz="1500" dirty="0"/>
              <a:t> 109 </a:t>
            </a:r>
            <a:r>
              <a:rPr lang="ru-RU" sz="1500" dirty="0" err="1"/>
              <a:t>документів</a:t>
            </a:r>
            <a:r>
              <a:rPr lang="ru-RU" sz="1500" dirty="0"/>
              <a:t>, </a:t>
            </a:r>
            <a:r>
              <a:rPr lang="ru-RU" sz="1500" dirty="0" err="1"/>
              <a:t>які</a:t>
            </a:r>
            <a:r>
              <a:rPr lang="ru-RU" sz="1500" dirty="0"/>
              <a:t> </a:t>
            </a:r>
            <a:r>
              <a:rPr lang="ru-RU" sz="1500" dirty="0" err="1"/>
              <a:t>засвідчували</a:t>
            </a:r>
            <a:r>
              <a:rPr lang="ru-RU" sz="1500" dirty="0"/>
              <a:t> </a:t>
            </a:r>
            <a:r>
              <a:rPr lang="ru-RU" sz="1500" dirty="0" err="1"/>
              <a:t>існування</a:t>
            </a:r>
            <a:r>
              <a:rPr lang="ru-RU" sz="1500" dirty="0"/>
              <a:t> в </a:t>
            </a:r>
            <a:r>
              <a:rPr lang="ru-RU" sz="1500" dirty="0" err="1"/>
              <a:t>Канаді</a:t>
            </a:r>
            <a:r>
              <a:rPr lang="ru-RU" sz="1500" dirty="0"/>
              <a:t> та </a:t>
            </a:r>
            <a:r>
              <a:rPr lang="ru-RU" sz="1500" dirty="0" err="1"/>
              <a:t>загалом</a:t>
            </a:r>
            <a:r>
              <a:rPr lang="ru-RU" sz="1500" dirty="0"/>
              <a:t> на </a:t>
            </a:r>
            <a:r>
              <a:rPr lang="ru-RU" sz="1500" dirty="0" err="1"/>
              <a:t>Заході</a:t>
            </a:r>
            <a:r>
              <a:rPr lang="ru-RU" sz="1500" dirty="0"/>
              <a:t> </a:t>
            </a:r>
            <a:r>
              <a:rPr lang="ru-RU" sz="1500" dirty="0" err="1"/>
              <a:t>радянської</a:t>
            </a:r>
            <a:r>
              <a:rPr lang="ru-RU" sz="1500" dirty="0"/>
              <a:t> </a:t>
            </a:r>
            <a:r>
              <a:rPr lang="ru-RU" sz="1500" dirty="0" err="1"/>
              <a:t>шпигунської</a:t>
            </a:r>
            <a:r>
              <a:rPr lang="ru-RU" sz="1500" dirty="0"/>
              <a:t> </a:t>
            </a:r>
            <a:r>
              <a:rPr lang="ru-RU" sz="1500" dirty="0" err="1"/>
              <a:t>мережі</a:t>
            </a:r>
            <a:r>
              <a:rPr lang="ru-RU" sz="1500" dirty="0"/>
              <a:t>. </a:t>
            </a:r>
            <a:r>
              <a:rPr lang="ru-RU" sz="1500" dirty="0" err="1"/>
              <a:t>Розслідування</a:t>
            </a:r>
            <a:r>
              <a:rPr lang="ru-RU" sz="1500" dirty="0"/>
              <a:t> </a:t>
            </a:r>
            <a:r>
              <a:rPr lang="ru-RU" sz="1500" dirty="0" err="1"/>
              <a:t>завершилося</a:t>
            </a:r>
            <a:r>
              <a:rPr lang="ru-RU" sz="1500" dirty="0"/>
              <a:t> </a:t>
            </a:r>
            <a:r>
              <a:rPr lang="ru-RU" sz="1500" dirty="0" err="1"/>
              <a:t>арештом</a:t>
            </a:r>
            <a:r>
              <a:rPr lang="ru-RU" sz="1500" dirty="0"/>
              <a:t> </a:t>
            </a:r>
            <a:r>
              <a:rPr lang="ru-RU" sz="1500" dirty="0" err="1"/>
              <a:t>вісімнадцяти</a:t>
            </a:r>
            <a:r>
              <a:rPr lang="ru-RU" sz="1500" dirty="0"/>
              <a:t> </a:t>
            </a:r>
            <a:r>
              <a:rPr lang="ru-RU" sz="1500" dirty="0" err="1"/>
              <a:t>осіб</a:t>
            </a:r>
            <a:r>
              <a:rPr lang="ru-RU" sz="1500" dirty="0"/>
              <a:t>, у тому </a:t>
            </a:r>
            <a:r>
              <a:rPr lang="ru-RU" sz="1500" dirty="0" err="1"/>
              <a:t>числі</a:t>
            </a:r>
            <a:r>
              <a:rPr lang="ru-RU" sz="1500" dirty="0"/>
              <a:t> </a:t>
            </a:r>
            <a:r>
              <a:rPr lang="ru-RU" sz="1500" dirty="0" err="1"/>
              <a:t>організатора</a:t>
            </a:r>
            <a:r>
              <a:rPr lang="ru-RU" sz="1500" dirty="0"/>
              <a:t> </a:t>
            </a:r>
            <a:r>
              <a:rPr lang="ru-RU" sz="1500" dirty="0" err="1"/>
              <a:t>канадської</a:t>
            </a:r>
            <a:r>
              <a:rPr lang="ru-RU" sz="1500" dirty="0"/>
              <a:t> </a:t>
            </a:r>
            <a:r>
              <a:rPr lang="ru-RU" sz="1500" dirty="0" err="1"/>
              <a:t>компартії</a:t>
            </a:r>
            <a:r>
              <a:rPr lang="ru-RU" sz="1500" dirty="0"/>
              <a:t> Сема </a:t>
            </a:r>
            <a:r>
              <a:rPr lang="ru-RU" sz="1500" dirty="0" err="1" smtClean="0"/>
              <a:t>Карра</a:t>
            </a:r>
            <a:r>
              <a:rPr lang="ru-RU" sz="1500" dirty="0" smtClean="0"/>
              <a:t> та </a:t>
            </a:r>
            <a:r>
              <a:rPr lang="ru-RU" sz="1500" dirty="0" err="1"/>
              <a:t>єдиного</a:t>
            </a:r>
            <a:r>
              <a:rPr lang="ru-RU" sz="1500" dirty="0"/>
              <a:t> </a:t>
            </a:r>
            <a:r>
              <a:rPr lang="ru-RU" sz="1500" dirty="0" err="1"/>
              <a:t>депутата-комуніста</a:t>
            </a:r>
            <a:r>
              <a:rPr lang="ru-RU" sz="1500" dirty="0"/>
              <a:t> в </a:t>
            </a:r>
            <a:r>
              <a:rPr lang="ru-RU" sz="1500" dirty="0" err="1"/>
              <a:t>Палаті</a:t>
            </a:r>
            <a:r>
              <a:rPr lang="ru-RU" sz="1500" dirty="0"/>
              <a:t> громад Фреда </a:t>
            </a:r>
            <a:r>
              <a:rPr lang="ru-RU" sz="1500" dirty="0" err="1"/>
              <a:t>Роуза</a:t>
            </a:r>
            <a:r>
              <a:rPr lang="ru-RU" sz="1500" dirty="0"/>
              <a:t>. "Справа </a:t>
            </a:r>
            <a:r>
              <a:rPr lang="ru-RU" sz="1500" dirty="0" err="1"/>
              <a:t>Гузенка</a:t>
            </a:r>
            <a:r>
              <a:rPr lang="ru-RU" sz="1500" dirty="0"/>
              <a:t>" стала першим </a:t>
            </a:r>
            <a:r>
              <a:rPr lang="ru-RU" sz="1500" dirty="0" err="1"/>
              <a:t>серйозним</a:t>
            </a:r>
            <a:r>
              <a:rPr lang="ru-RU" sz="1500" dirty="0"/>
              <a:t> </a:t>
            </a:r>
            <a:r>
              <a:rPr lang="ru-RU" sz="1500" dirty="0" err="1"/>
              <a:t>міжнародним</a:t>
            </a:r>
            <a:r>
              <a:rPr lang="ru-RU" sz="1500" dirty="0"/>
              <a:t> </a:t>
            </a:r>
            <a:r>
              <a:rPr lang="ru-RU" sz="1500" dirty="0" err="1"/>
              <a:t>інцидентом</a:t>
            </a:r>
            <a:r>
              <a:rPr lang="ru-RU" sz="1500" dirty="0"/>
              <a:t> </a:t>
            </a:r>
            <a:r>
              <a:rPr lang="ru-RU" sz="1500" dirty="0" err="1"/>
              <a:t>часів</a:t>
            </a:r>
            <a:r>
              <a:rPr lang="ru-RU" sz="1500" dirty="0"/>
              <a:t> "</a:t>
            </a:r>
            <a:r>
              <a:rPr lang="ru-RU" sz="1500" dirty="0" err="1"/>
              <a:t>холодної</a:t>
            </a:r>
            <a:r>
              <a:rPr lang="ru-RU" sz="1500" dirty="0"/>
              <a:t> </a:t>
            </a:r>
            <a:r>
              <a:rPr lang="ru-RU" sz="1500" dirty="0" err="1"/>
              <a:t>війни</a:t>
            </a:r>
            <a:r>
              <a:rPr lang="ru-RU" sz="1500" dirty="0"/>
              <a:t>".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85789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/>
              <a:t/>
            </a:r>
            <a:br>
              <a:rPr lang="ru-RU" sz="1500" dirty="0" smtClean="0"/>
            </a:br>
            <a:endParaRPr lang="ru-RU" sz="1500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6715140" y="1857364"/>
            <a:ext cx="2428860" cy="2286000"/>
            <a:chOff x="6715140" y="1857364"/>
            <a:chExt cx="2428860" cy="2286000"/>
          </a:xfrm>
        </p:grpSpPr>
        <p:pic>
          <p:nvPicPr>
            <p:cNvPr id="15" name="Рисунок 14" descr="f9f17095a547d43279bfa320526299d23aadd7f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5140" y="1857364"/>
              <a:ext cx="2428860" cy="2286000"/>
            </a:xfrm>
            <a:prstGeom prst="rect">
              <a:avLst/>
            </a:prstGeom>
            <a:scene3d>
              <a:camera prst="orthographicFront">
                <a:rot lat="0" lon="300000" rev="0"/>
              </a:camera>
              <a:lightRig rig="threePt" dir="t"/>
            </a:scene3d>
          </p:spPr>
        </p:pic>
        <p:sp>
          <p:nvSpPr>
            <p:cNvPr id="19" name="Умножение 18"/>
            <p:cNvSpPr/>
            <p:nvPr/>
          </p:nvSpPr>
          <p:spPr>
            <a:xfrm>
              <a:off x="7358082" y="2071678"/>
              <a:ext cx="1000132" cy="1714512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0" y="4071942"/>
            <a:ext cx="2428860" cy="2786058"/>
            <a:chOff x="0" y="4071942"/>
            <a:chExt cx="2428860" cy="2786058"/>
          </a:xfrm>
        </p:grpSpPr>
        <p:pic>
          <p:nvPicPr>
            <p:cNvPr id="21" name="Рисунок 20" descr="evrey_16803358_orig_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071942"/>
              <a:ext cx="2428860" cy="2786058"/>
            </a:xfrm>
            <a:prstGeom prst="rect">
              <a:avLst/>
            </a:prstGeom>
          </p:spPr>
        </p:pic>
        <p:sp>
          <p:nvSpPr>
            <p:cNvPr id="22" name="Умножение 21"/>
            <p:cNvSpPr/>
            <p:nvPr/>
          </p:nvSpPr>
          <p:spPr>
            <a:xfrm>
              <a:off x="428596" y="4286256"/>
              <a:ext cx="1714512" cy="2214578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000372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•1949 р</a:t>
            </a:r>
            <a:r>
              <a:rPr lang="ru-RU" sz="1500" b="1" dirty="0" smtClean="0"/>
              <a:t>. </a:t>
            </a:r>
            <a:r>
              <a:rPr lang="ru-RU" sz="1500" dirty="0" smtClean="0"/>
              <a:t>Канада </a:t>
            </a:r>
            <a:r>
              <a:rPr lang="ru-RU" sz="1500" dirty="0" err="1" smtClean="0"/>
              <a:t>приєдналася</a:t>
            </a:r>
            <a:r>
              <a:rPr lang="ru-RU" sz="1500" dirty="0" smtClean="0"/>
              <a:t> до НАТО, а </a:t>
            </a:r>
            <a:r>
              <a:rPr lang="ru-RU" sz="1500" dirty="0" err="1" smtClean="0"/>
              <a:t>її</a:t>
            </a:r>
            <a:r>
              <a:rPr lang="ru-RU" sz="1500" dirty="0" smtClean="0"/>
              <a:t> </a:t>
            </a:r>
            <a:r>
              <a:rPr lang="ru-RU" sz="1500" dirty="0" err="1" smtClean="0"/>
              <a:t>представники</a:t>
            </a:r>
            <a:r>
              <a:rPr lang="ru-RU" sz="1500" dirty="0" smtClean="0"/>
              <a:t> </a:t>
            </a:r>
            <a:r>
              <a:rPr lang="ru-RU" sz="1500" dirty="0" err="1" smtClean="0"/>
              <a:t>доклали</a:t>
            </a:r>
            <a:r>
              <a:rPr lang="ru-RU" sz="1500" dirty="0" smtClean="0"/>
              <a:t> </a:t>
            </a:r>
            <a:r>
              <a:rPr lang="ru-RU" sz="1500" dirty="0" err="1" smtClean="0"/>
              <a:t>зусиль</a:t>
            </a:r>
            <a:r>
              <a:rPr lang="ru-RU" sz="1500" dirty="0" smtClean="0"/>
              <a:t> до </a:t>
            </a:r>
            <a:r>
              <a:rPr lang="ru-RU" sz="1500" dirty="0" err="1" smtClean="0"/>
              <a:t>підготовки</a:t>
            </a:r>
            <a:r>
              <a:rPr lang="ru-RU" sz="1500" dirty="0" smtClean="0"/>
              <a:t> Статуту </a:t>
            </a:r>
            <a:r>
              <a:rPr lang="ru-RU" sz="1500" dirty="0" err="1" smtClean="0"/>
              <a:t>організації</a:t>
            </a:r>
            <a:endParaRPr lang="ru-RU" sz="1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2285992"/>
            <a:ext cx="9001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•</a:t>
            </a:r>
            <a:r>
              <a:rPr lang="ru-RU" sz="1600" b="1" dirty="0" smtClean="0"/>
              <a:t>1949 р</a:t>
            </a:r>
            <a:r>
              <a:rPr lang="ru-RU" sz="1500" dirty="0" smtClean="0"/>
              <a:t>.- </a:t>
            </a:r>
            <a:r>
              <a:rPr lang="ru-RU" sz="1500" dirty="0" err="1" smtClean="0"/>
              <a:t>Англія</a:t>
            </a:r>
            <a:r>
              <a:rPr lang="ru-RU" sz="1500" dirty="0" smtClean="0"/>
              <a:t> </a:t>
            </a:r>
            <a:r>
              <a:rPr lang="ru-RU" sz="1500" dirty="0" err="1" smtClean="0"/>
              <a:t>втратила</a:t>
            </a:r>
            <a:r>
              <a:rPr lang="ru-RU" sz="1500" dirty="0" smtClean="0"/>
              <a:t> право </a:t>
            </a:r>
            <a:r>
              <a:rPr lang="ru-RU" sz="1500" dirty="0" err="1" smtClean="0"/>
              <a:t>вносити</a:t>
            </a:r>
            <a:r>
              <a:rPr lang="ru-RU" sz="1500" dirty="0" smtClean="0"/>
              <a:t> </a:t>
            </a:r>
            <a:r>
              <a:rPr lang="ru-RU" sz="1500" dirty="0" err="1" smtClean="0"/>
              <a:t>зміни</a:t>
            </a:r>
            <a:r>
              <a:rPr lang="ru-RU" sz="1500" dirty="0" smtClean="0"/>
              <a:t> до </a:t>
            </a:r>
            <a:r>
              <a:rPr lang="ru-RU" sz="1500" dirty="0" err="1" smtClean="0"/>
              <a:t>Конституції</a:t>
            </a:r>
            <a:r>
              <a:rPr lang="ru-RU" sz="1500" dirty="0" smtClean="0"/>
              <a:t> </a:t>
            </a:r>
            <a:r>
              <a:rPr lang="ru-RU" sz="1500" dirty="0" err="1" smtClean="0"/>
              <a:t>Канади</a:t>
            </a:r>
            <a:endParaRPr lang="ru-RU" sz="1500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214818"/>
            <a:ext cx="721520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•</a:t>
            </a:r>
            <a:r>
              <a:rPr lang="ru-RU" sz="1600" b="1" dirty="0" err="1" smtClean="0"/>
              <a:t>жовтень</a:t>
            </a:r>
            <a:r>
              <a:rPr lang="ru-RU" sz="1600" b="1" dirty="0" smtClean="0"/>
              <a:t> 1950 р</a:t>
            </a:r>
            <a:r>
              <a:rPr lang="ru-RU" dirty="0" smtClean="0"/>
              <a:t>.- </a:t>
            </a:r>
            <a:r>
              <a:rPr lang="ru-RU" sz="1500" dirty="0" err="1" smtClean="0"/>
              <a:t>підписано</a:t>
            </a:r>
            <a:r>
              <a:rPr lang="ru-RU" sz="1500" dirty="0" smtClean="0"/>
              <a:t> </a:t>
            </a:r>
            <a:r>
              <a:rPr lang="ru-RU" sz="1500" dirty="0" err="1" smtClean="0"/>
              <a:t>канадсько-американську</a:t>
            </a:r>
            <a:r>
              <a:rPr lang="ru-RU" sz="1500" dirty="0" smtClean="0"/>
              <a:t> угоду про </a:t>
            </a:r>
            <a:r>
              <a:rPr lang="ru-RU" sz="1500" dirty="0" err="1" smtClean="0"/>
              <a:t>принципи</a:t>
            </a:r>
            <a:r>
              <a:rPr lang="ru-RU" sz="1500" dirty="0" smtClean="0"/>
              <a:t> </a:t>
            </a:r>
            <a:r>
              <a:rPr lang="ru-RU" sz="1500" dirty="0" err="1" smtClean="0"/>
              <a:t>економічної</a:t>
            </a:r>
            <a:r>
              <a:rPr lang="ru-RU" sz="1500" dirty="0" smtClean="0"/>
              <a:t> </a:t>
            </a:r>
            <a:r>
              <a:rPr lang="ru-RU" sz="1500" dirty="0" err="1" smtClean="0"/>
              <a:t>співпраці</a:t>
            </a:r>
            <a:endParaRPr lang="ru-RU" sz="15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1357298"/>
            <a:ext cx="72866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•</a:t>
            </a:r>
            <a:r>
              <a:rPr lang="ru-RU" sz="1600" b="1" dirty="0" smtClean="0"/>
              <a:t>1949 р</a:t>
            </a:r>
            <a:r>
              <a:rPr lang="ru-RU" sz="1500" b="1" dirty="0" smtClean="0"/>
              <a:t>.</a:t>
            </a:r>
            <a:r>
              <a:rPr lang="ru-RU" sz="1500" dirty="0" smtClean="0"/>
              <a:t>- формально </a:t>
            </a:r>
            <a:r>
              <a:rPr lang="ru-RU" sz="1500" dirty="0" err="1" smtClean="0"/>
              <a:t>незалежний</a:t>
            </a:r>
            <a:r>
              <a:rPr lang="ru-RU" sz="1500" dirty="0" smtClean="0"/>
              <a:t> </a:t>
            </a:r>
            <a:r>
              <a:rPr lang="ru-RU" sz="1500" dirty="0" err="1" smtClean="0"/>
              <a:t>Домініон</a:t>
            </a:r>
            <a:r>
              <a:rPr lang="ru-RU" sz="1500" dirty="0" smtClean="0"/>
              <a:t> Ньюфаундленду </a:t>
            </a:r>
            <a:r>
              <a:rPr lang="ru-RU" sz="1500" dirty="0" err="1" smtClean="0"/>
              <a:t>приєднався</a:t>
            </a:r>
            <a:r>
              <a:rPr lang="ru-RU" sz="1500" dirty="0" smtClean="0"/>
              <a:t> до </a:t>
            </a:r>
            <a:r>
              <a:rPr lang="ru-RU" sz="1500" dirty="0" err="1" smtClean="0"/>
              <a:t>Канадської</a:t>
            </a:r>
            <a:r>
              <a:rPr lang="ru-RU" sz="1500" dirty="0" smtClean="0"/>
              <a:t> </a:t>
            </a:r>
            <a:r>
              <a:rPr lang="ru-RU" sz="1500" dirty="0" err="1" smtClean="0"/>
              <a:t>Конфедерації</a:t>
            </a:r>
            <a:r>
              <a:rPr lang="ru-RU" sz="1500" dirty="0" smtClean="0"/>
              <a:t> як 10-та</a:t>
            </a:r>
            <a:br>
              <a:rPr lang="ru-RU" sz="1500" dirty="0" smtClean="0"/>
            </a:br>
            <a:r>
              <a:rPr lang="ru-RU" sz="1500" dirty="0" err="1" smtClean="0"/>
              <a:t>провінція</a:t>
            </a:r>
            <a:r>
              <a:rPr lang="ru-RU" sz="1500" dirty="0" smtClean="0"/>
              <a:t> </a:t>
            </a:r>
            <a:r>
              <a:rPr lang="ru-RU" sz="1500" dirty="0" err="1" smtClean="0"/>
              <a:t>Канади</a:t>
            </a:r>
            <a:endParaRPr lang="ru-RU" sz="15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642918"/>
            <a:ext cx="77867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1948 </a:t>
            </a:r>
            <a:r>
              <a:rPr lang="ru-RU" sz="1600" b="1" dirty="0" err="1" smtClean="0"/>
              <a:t>р</a:t>
            </a:r>
            <a:r>
              <a:rPr lang="ru-RU" b="1" dirty="0" err="1" smtClean="0"/>
              <a:t>.</a:t>
            </a:r>
            <a:r>
              <a:rPr lang="ru-RU" dirty="0" err="1" smtClean="0"/>
              <a:t>-</a:t>
            </a:r>
            <a:r>
              <a:rPr lang="ru-RU" sz="1500" dirty="0" err="1" smtClean="0"/>
              <a:t>пішов</a:t>
            </a:r>
            <a:r>
              <a:rPr lang="ru-RU" sz="1500" dirty="0" smtClean="0"/>
              <a:t> у </a:t>
            </a:r>
            <a:r>
              <a:rPr lang="ru-RU" sz="1500" dirty="0" err="1" smtClean="0"/>
              <a:t>відставку</a:t>
            </a:r>
            <a:r>
              <a:rPr lang="ru-RU" sz="1500" dirty="0" smtClean="0"/>
              <a:t> прем</a:t>
            </a:r>
            <a:r>
              <a:rPr lang="en-US" sz="1500" dirty="0" smtClean="0"/>
              <a:t>’</a:t>
            </a:r>
            <a:r>
              <a:rPr lang="uk-UA" sz="1500" dirty="0" err="1" smtClean="0"/>
              <a:t>єр-міністр</a:t>
            </a:r>
            <a:r>
              <a:rPr lang="uk-UA" sz="1500" dirty="0" smtClean="0"/>
              <a:t> </a:t>
            </a:r>
            <a:r>
              <a:rPr lang="ru-RU" sz="1500" dirty="0" err="1" smtClean="0"/>
              <a:t>Вільям</a:t>
            </a:r>
            <a:r>
              <a:rPr lang="ru-RU" sz="1500" dirty="0" smtClean="0"/>
              <a:t> </a:t>
            </a:r>
            <a:r>
              <a:rPr lang="ru-RU" sz="1500" dirty="0" err="1" smtClean="0"/>
              <a:t>Маккензі</a:t>
            </a:r>
            <a:r>
              <a:rPr lang="ru-RU" sz="1500" dirty="0" smtClean="0"/>
              <a:t> </a:t>
            </a:r>
            <a:r>
              <a:rPr lang="ru-RU" sz="1500" dirty="0" err="1" smtClean="0"/>
              <a:t>Кінґ</a:t>
            </a:r>
            <a:r>
              <a:rPr lang="ru-RU" sz="1500" dirty="0" smtClean="0"/>
              <a:t>,</a:t>
            </a:r>
            <a:r>
              <a:rPr lang="ru-RU" sz="1500" dirty="0"/>
              <a:t> </a:t>
            </a:r>
            <a:r>
              <a:rPr lang="ru-RU" sz="1500" dirty="0" err="1" smtClean="0"/>
              <a:t>після</a:t>
            </a:r>
            <a:r>
              <a:rPr lang="ru-RU" sz="1500" dirty="0" smtClean="0"/>
              <a:t> </a:t>
            </a:r>
            <a:r>
              <a:rPr lang="ru-RU" sz="1500" dirty="0" err="1" smtClean="0"/>
              <a:t>чого</a:t>
            </a:r>
            <a:r>
              <a:rPr lang="ru-RU" sz="1500" dirty="0" smtClean="0"/>
              <a:t>, </a:t>
            </a:r>
            <a:r>
              <a:rPr lang="ru-RU" sz="1500" dirty="0" err="1" smtClean="0"/>
              <a:t>його</a:t>
            </a:r>
            <a:r>
              <a:rPr lang="ru-RU" sz="1500" dirty="0" smtClean="0"/>
              <a:t> посаду </a:t>
            </a:r>
            <a:r>
              <a:rPr lang="ru-RU" sz="1500" dirty="0" err="1" smtClean="0"/>
              <a:t>зайняв</a:t>
            </a:r>
            <a:r>
              <a:rPr lang="ru-RU" sz="1500" dirty="0" smtClean="0"/>
              <a:t> </a:t>
            </a:r>
            <a:r>
              <a:rPr lang="ru-RU" sz="1500" dirty="0" err="1" smtClean="0"/>
              <a:t>Луї</a:t>
            </a:r>
            <a:r>
              <a:rPr lang="ru-RU" sz="1500" dirty="0" smtClean="0"/>
              <a:t> Сен-Лоран </a:t>
            </a:r>
            <a:endParaRPr lang="ru-RU" sz="15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14285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•</a:t>
            </a:r>
            <a:r>
              <a:rPr lang="ru-RU" sz="1600" b="1" dirty="0" err="1" smtClean="0"/>
              <a:t>лютий</a:t>
            </a:r>
            <a:r>
              <a:rPr lang="ru-RU" sz="1600" b="1" dirty="0" smtClean="0"/>
              <a:t> 1947 р. </a:t>
            </a:r>
            <a:r>
              <a:rPr lang="ru-RU" dirty="0" smtClean="0"/>
              <a:t>- </a:t>
            </a:r>
            <a:r>
              <a:rPr lang="ru-RU" sz="1500" dirty="0" smtClean="0"/>
              <a:t>США </a:t>
            </a:r>
            <a:r>
              <a:rPr lang="ru-RU" sz="1500" dirty="0" err="1" smtClean="0"/>
              <a:t>і</a:t>
            </a:r>
            <a:r>
              <a:rPr lang="ru-RU" sz="1500" dirty="0" smtClean="0"/>
              <a:t> Канада </a:t>
            </a:r>
            <a:r>
              <a:rPr lang="ru-RU" sz="1500" dirty="0" err="1" smtClean="0"/>
              <a:t>підписали</a:t>
            </a:r>
            <a:r>
              <a:rPr lang="ru-RU" sz="1500" dirty="0" smtClean="0"/>
              <a:t> угоду про </a:t>
            </a:r>
            <a:r>
              <a:rPr lang="ru-RU" sz="1500" dirty="0" err="1" smtClean="0"/>
              <a:t>військове</a:t>
            </a:r>
            <a:r>
              <a:rPr lang="ru-RU" sz="1500" dirty="0" smtClean="0"/>
              <a:t> </a:t>
            </a:r>
            <a:r>
              <a:rPr lang="ru-RU" sz="1500" dirty="0" err="1" smtClean="0"/>
              <a:t>співробітництво</a:t>
            </a:r>
            <a:endParaRPr lang="ru-RU" sz="1500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0" y="0"/>
            <a:ext cx="1928794" cy="2593769"/>
            <a:chOff x="0" y="0"/>
            <a:chExt cx="1928794" cy="2593769"/>
          </a:xfrm>
        </p:grpSpPr>
        <p:pic>
          <p:nvPicPr>
            <p:cNvPr id="10" name="Рисунок 9" descr="загруженное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914525" cy="2390775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0" y="2357430"/>
              <a:ext cx="192879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0" y="2285992"/>
              <a:ext cx="17951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 err="1" smtClean="0"/>
                <a:t>Вільям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Маккензі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Кінґ</a:t>
              </a:r>
              <a:endParaRPr lang="ru-RU" sz="14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215206" y="4335669"/>
            <a:ext cx="1928794" cy="2522331"/>
            <a:chOff x="7215206" y="0"/>
            <a:chExt cx="1928794" cy="2522331"/>
          </a:xfrm>
        </p:grpSpPr>
        <p:pic>
          <p:nvPicPr>
            <p:cNvPr id="12" name="Рисунок 11" descr="загруженное (1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9000" y="0"/>
              <a:ext cx="1905000" cy="2390775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7215206" y="2285992"/>
              <a:ext cx="192879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572396" y="2214554"/>
              <a:ext cx="13147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 err="1" smtClean="0"/>
                <a:t>Луї</a:t>
              </a:r>
              <a:r>
                <a:rPr lang="ru-RU" sz="1400" dirty="0" smtClean="0"/>
                <a:t> Сен-Лоран </a:t>
              </a:r>
              <a:endParaRPr lang="ru-RU" sz="1400" dirty="0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0" y="3500438"/>
            <a:ext cx="935841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• </a:t>
            </a:r>
            <a:r>
              <a:rPr lang="ru-RU" sz="1600" b="1" dirty="0"/>
              <a:t>1949 р</a:t>
            </a:r>
            <a:r>
              <a:rPr lang="ru-RU" sz="1500" dirty="0" smtClean="0"/>
              <a:t>. - </a:t>
            </a:r>
            <a:r>
              <a:rPr lang="ru-RU" sz="1500" dirty="0" err="1"/>
              <a:t>була</a:t>
            </a:r>
            <a:r>
              <a:rPr lang="ru-RU" sz="1500" dirty="0"/>
              <a:t> створена </a:t>
            </a:r>
            <a:r>
              <a:rPr lang="ru-RU" sz="1500" dirty="0" err="1"/>
              <a:t>Королівська</a:t>
            </a:r>
            <a:r>
              <a:rPr lang="ru-RU" sz="1500" dirty="0"/>
              <a:t> </a:t>
            </a:r>
            <a:r>
              <a:rPr lang="ru-RU" sz="1500" dirty="0" err="1"/>
              <a:t>комісія</a:t>
            </a:r>
            <a:r>
              <a:rPr lang="ru-RU" sz="1500" dirty="0"/>
              <a:t> у справах </a:t>
            </a:r>
            <a:r>
              <a:rPr lang="ru-RU" sz="1500" dirty="0" err="1"/>
              <a:t>національного</a:t>
            </a:r>
            <a:r>
              <a:rPr lang="ru-RU" sz="1500" dirty="0"/>
              <a:t> </a:t>
            </a:r>
            <a:r>
              <a:rPr lang="ru-RU" sz="1500" dirty="0" err="1"/>
              <a:t>розвитку</a:t>
            </a:r>
            <a:r>
              <a:rPr lang="ru-RU" sz="1500" dirty="0"/>
              <a:t> </a:t>
            </a:r>
            <a:r>
              <a:rPr lang="ru-RU" sz="1500" dirty="0" err="1"/>
              <a:t>мистецтва</a:t>
            </a:r>
            <a:r>
              <a:rPr lang="ru-RU" sz="1500" dirty="0"/>
              <a:t>, </a:t>
            </a:r>
            <a:r>
              <a:rPr lang="ru-RU" sz="1500" dirty="0" err="1"/>
              <a:t>літератури</a:t>
            </a:r>
            <a:r>
              <a:rPr lang="ru-RU" sz="1500" dirty="0"/>
              <a:t> </a:t>
            </a:r>
            <a:r>
              <a:rPr lang="ru-RU" sz="1500" dirty="0" err="1"/>
              <a:t>і</a:t>
            </a:r>
            <a:r>
              <a:rPr lang="ru-RU" sz="1500" dirty="0"/>
              <a:t> науки </a:t>
            </a:r>
            <a:r>
              <a:rPr lang="ru-RU" sz="1500" dirty="0" err="1"/>
              <a:t>під</a:t>
            </a:r>
            <a:r>
              <a:rPr lang="ru-RU" sz="1500" dirty="0"/>
              <a:t> </a:t>
            </a:r>
            <a:r>
              <a:rPr lang="ru-RU" sz="1500" dirty="0" err="1"/>
              <a:t>керівництвом</a:t>
            </a:r>
            <a:r>
              <a:rPr lang="ru-RU" sz="1500" dirty="0"/>
              <a:t> </a:t>
            </a:r>
            <a:r>
              <a:rPr lang="ru-RU" sz="1500" dirty="0" err="1"/>
              <a:t>Вінсента</a:t>
            </a:r>
            <a:r>
              <a:rPr lang="ru-RU" sz="1500" dirty="0"/>
              <a:t> </a:t>
            </a:r>
            <a:r>
              <a:rPr lang="ru-RU" sz="1500" dirty="0" err="1"/>
              <a:t>Мессі</a:t>
            </a:r>
            <a:r>
              <a:rPr lang="ru-RU" sz="1500" dirty="0"/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0"/>
            <a:ext cx="5214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1950—1960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роки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00042"/>
            <a:ext cx="921543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</a:rPr>
              <a:t>•У </a:t>
            </a:r>
            <a:r>
              <a:rPr lang="ru-RU" sz="1500" dirty="0">
                <a:solidFill>
                  <a:schemeClr val="bg1"/>
                </a:solidFill>
              </a:rPr>
              <a:t>50—60-ті роки Канада остаточно </a:t>
            </a:r>
            <a:r>
              <a:rPr lang="ru-RU" sz="1500" dirty="0" err="1">
                <a:solidFill>
                  <a:schemeClr val="bg1"/>
                </a:solidFill>
              </a:rPr>
              <a:t>утвердилася</a:t>
            </a:r>
            <a:r>
              <a:rPr lang="ru-RU" sz="1500" dirty="0">
                <a:solidFill>
                  <a:schemeClr val="bg1"/>
                </a:solidFill>
              </a:rPr>
              <a:t> в </a:t>
            </a:r>
            <a:r>
              <a:rPr lang="ru-RU" sz="1500" dirty="0" err="1">
                <a:solidFill>
                  <a:schemeClr val="bg1"/>
                </a:solidFill>
              </a:rPr>
              <a:t>групі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високорозвинутих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країн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світу</a:t>
            </a:r>
            <a:r>
              <a:rPr lang="ru-RU" sz="1500" dirty="0" smtClean="0">
                <a:solidFill>
                  <a:schemeClr val="bg1"/>
                </a:solidFill>
              </a:rPr>
              <a:t>. </a:t>
            </a:r>
            <a:br>
              <a:rPr lang="ru-RU" sz="1500" dirty="0" smtClean="0">
                <a:solidFill>
                  <a:schemeClr val="bg1"/>
                </a:solidFill>
              </a:rPr>
            </a:br>
            <a:r>
              <a:rPr lang="ru-RU" sz="1500" dirty="0" smtClean="0">
                <a:solidFill>
                  <a:schemeClr val="bg1"/>
                </a:solidFill>
              </a:rPr>
              <a:t>За </a:t>
            </a:r>
            <a:r>
              <a:rPr lang="ru-RU" sz="1500" dirty="0" err="1" smtClean="0">
                <a:solidFill>
                  <a:schemeClr val="bg1"/>
                </a:solidFill>
              </a:rPr>
              <a:t>продуктивністю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праці</a:t>
            </a:r>
            <a:r>
              <a:rPr lang="ru-RU" sz="1500" dirty="0" smtClean="0">
                <a:solidFill>
                  <a:schemeClr val="bg1"/>
                </a:solidFill>
              </a:rPr>
              <a:t>, </a:t>
            </a:r>
            <a:r>
              <a:rPr lang="ru-RU" sz="1500" dirty="0" err="1" smtClean="0">
                <a:solidFill>
                  <a:schemeClr val="bg1"/>
                </a:solidFill>
              </a:rPr>
              <a:t>розмірами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національного</a:t>
            </a:r>
            <a:r>
              <a:rPr lang="ru-RU" sz="1500" dirty="0" smtClean="0">
                <a:solidFill>
                  <a:schemeClr val="bg1"/>
                </a:solidFill>
              </a:rPr>
              <a:t> доходу, </a:t>
            </a:r>
            <a:r>
              <a:rPr lang="ru-RU" sz="1500" dirty="0" err="1" smtClean="0">
                <a:solidFill>
                  <a:schemeClr val="bg1"/>
                </a:solidFill>
              </a:rPr>
              <a:t>обсягом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промислової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продукції</a:t>
            </a:r>
            <a:r>
              <a:rPr lang="ru-RU" sz="1500" dirty="0" smtClean="0">
                <a:solidFill>
                  <a:schemeClr val="bg1"/>
                </a:solidFill>
              </a:rPr>
              <a:t> на душу </a:t>
            </a:r>
            <a:r>
              <a:rPr lang="ru-RU" sz="1500" dirty="0" err="1" smtClean="0">
                <a:solidFill>
                  <a:schemeClr val="bg1"/>
                </a:solidFill>
              </a:rPr>
              <a:t>населення</a:t>
            </a:r>
            <a:r>
              <a:rPr lang="ru-RU" sz="1500" dirty="0" smtClean="0">
                <a:solidFill>
                  <a:schemeClr val="bg1"/>
                </a:solidFill>
              </a:rPr>
              <a:t> вона </a:t>
            </a:r>
            <a:r>
              <a:rPr lang="ru-RU" sz="1500" dirty="0" err="1" smtClean="0">
                <a:solidFill>
                  <a:schemeClr val="bg1"/>
                </a:solidFill>
              </a:rPr>
              <a:t>міцно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зайняла</a:t>
            </a:r>
            <a:r>
              <a:rPr lang="ru-RU" sz="1500" dirty="0" smtClean="0">
                <a:solidFill>
                  <a:schemeClr val="bg1"/>
                </a:solidFill>
              </a:rPr>
              <a:t> друге </a:t>
            </a:r>
            <a:r>
              <a:rPr lang="ru-RU" sz="1500" dirty="0" err="1" smtClean="0">
                <a:solidFill>
                  <a:schemeClr val="bg1"/>
                </a:solidFill>
              </a:rPr>
              <a:t>місце</a:t>
            </a:r>
            <a:r>
              <a:rPr lang="ru-RU" sz="1500" dirty="0" smtClean="0">
                <a:solidFill>
                  <a:schemeClr val="bg1"/>
                </a:solidFill>
              </a:rPr>
              <a:t> у </a:t>
            </a:r>
            <a:r>
              <a:rPr lang="ru-RU" sz="1500" dirty="0" err="1" smtClean="0">
                <a:solidFill>
                  <a:schemeClr val="bg1"/>
                </a:solidFill>
              </a:rPr>
              <a:t>світі</a:t>
            </a:r>
            <a:r>
              <a:rPr lang="ru-RU" sz="1500" dirty="0" smtClean="0">
                <a:solidFill>
                  <a:schemeClr val="bg1"/>
                </a:solidFill>
              </a:rPr>
              <a:t>. </a:t>
            </a:r>
            <a:br>
              <a:rPr lang="ru-RU" sz="1500" dirty="0" smtClean="0">
                <a:solidFill>
                  <a:schemeClr val="bg1"/>
                </a:solidFill>
              </a:rPr>
            </a:br>
            <a:r>
              <a:rPr lang="ru-RU" sz="1500" dirty="0" err="1" smtClean="0">
                <a:solidFill>
                  <a:schemeClr val="bg1"/>
                </a:solidFill>
              </a:rPr>
              <a:t>Упродовж</a:t>
            </a:r>
            <a:r>
              <a:rPr lang="ru-RU" sz="1500" dirty="0" smtClean="0">
                <a:solidFill>
                  <a:schemeClr val="bg1"/>
                </a:solidFill>
              </a:rPr>
              <a:t> 50-х </a:t>
            </a:r>
            <a:r>
              <a:rPr lang="ru-RU" sz="1500" dirty="0" err="1" smtClean="0">
                <a:solidFill>
                  <a:schemeClr val="bg1"/>
                </a:solidFill>
              </a:rPr>
              <a:t>років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виробництво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промислової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продукції</a:t>
            </a:r>
            <a:r>
              <a:rPr lang="ru-RU" sz="1500" dirty="0" smtClean="0">
                <a:solidFill>
                  <a:schemeClr val="bg1"/>
                </a:solidFill>
              </a:rPr>
              <a:t> у </a:t>
            </a:r>
            <a:r>
              <a:rPr lang="ru-RU" sz="1500" dirty="0" err="1" smtClean="0">
                <a:solidFill>
                  <a:schemeClr val="bg1"/>
                </a:solidFill>
              </a:rPr>
              <a:t>країні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збільшилося</a:t>
            </a:r>
            <a:r>
              <a:rPr lang="ru-RU" sz="1500" dirty="0" smtClean="0">
                <a:solidFill>
                  <a:schemeClr val="bg1"/>
                </a:solidFill>
              </a:rPr>
              <a:t> на 56,6 %. У 60-х роках </a:t>
            </a:r>
            <a:r>
              <a:rPr lang="ru-RU" sz="1500" dirty="0" err="1" smtClean="0">
                <a:solidFill>
                  <a:schemeClr val="bg1"/>
                </a:solidFill>
              </a:rPr>
              <a:t>валовий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національний</a:t>
            </a:r>
            <a:r>
              <a:rPr lang="ru-RU" sz="1500" dirty="0" smtClean="0">
                <a:solidFill>
                  <a:schemeClr val="bg1"/>
                </a:solidFill>
              </a:rPr>
              <a:t> продукт </a:t>
            </a:r>
            <a:r>
              <a:rPr lang="ru-RU" sz="1500" dirty="0" err="1" smtClean="0">
                <a:solidFill>
                  <a:schemeClr val="bg1"/>
                </a:solidFill>
              </a:rPr>
              <a:t>виріс</a:t>
            </a:r>
            <a:r>
              <a:rPr lang="ru-RU" sz="1500" dirty="0" smtClean="0">
                <a:solidFill>
                  <a:schemeClr val="bg1"/>
                </a:solidFill>
              </a:rPr>
              <a:t> на 61 %. </a:t>
            </a:r>
            <a:br>
              <a:rPr lang="ru-RU" sz="1500" dirty="0" smtClean="0">
                <a:solidFill>
                  <a:schemeClr val="bg1"/>
                </a:solidFill>
              </a:rPr>
            </a:br>
            <a:r>
              <a:rPr lang="ru-RU" sz="1500" dirty="0" err="1" smtClean="0">
                <a:solidFill>
                  <a:schemeClr val="bg1"/>
                </a:solidFill>
              </a:rPr>
              <a:t>Швидкими</a:t>
            </a:r>
            <a:r>
              <a:rPr lang="ru-RU" sz="1500" dirty="0" smtClean="0">
                <a:solidFill>
                  <a:schemeClr val="bg1"/>
                </a:solidFill>
              </a:rPr>
              <a:t> темпами </a:t>
            </a:r>
            <a:r>
              <a:rPr lang="ru-RU" sz="1500" dirty="0" err="1" smtClean="0">
                <a:solidFill>
                  <a:schemeClr val="bg1"/>
                </a:solidFill>
              </a:rPr>
              <a:t>розвивалася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добувна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промисловість</a:t>
            </a:r>
            <a:r>
              <a:rPr lang="ru-RU" sz="1500" dirty="0" smtClean="0">
                <a:solidFill>
                  <a:schemeClr val="bg1"/>
                </a:solidFill>
              </a:rPr>
              <a:t>. </a:t>
            </a:r>
            <a:br>
              <a:rPr lang="ru-RU" sz="1500" dirty="0" smtClean="0">
                <a:solidFill>
                  <a:schemeClr val="bg1"/>
                </a:solidFill>
              </a:rPr>
            </a:br>
            <a:r>
              <a:rPr lang="ru-RU" sz="1500" dirty="0" smtClean="0">
                <a:solidFill>
                  <a:schemeClr val="bg1"/>
                </a:solidFill>
              </a:rPr>
              <a:t>Канада </a:t>
            </a:r>
            <a:r>
              <a:rPr lang="ru-RU" sz="1500" dirty="0" err="1" smtClean="0">
                <a:solidFill>
                  <a:schemeClr val="bg1"/>
                </a:solidFill>
              </a:rPr>
              <a:t>посідає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одне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з</a:t>
            </a:r>
            <a:r>
              <a:rPr lang="ru-RU" sz="1500" dirty="0" smtClean="0">
                <a:solidFill>
                  <a:schemeClr val="bg1"/>
                </a:solidFill>
              </a:rPr>
              <a:t> перших </a:t>
            </a:r>
            <a:r>
              <a:rPr lang="ru-RU" sz="1500" dirty="0" err="1" smtClean="0">
                <a:solidFill>
                  <a:schemeClr val="bg1"/>
                </a:solidFill>
              </a:rPr>
              <a:t>місць</a:t>
            </a:r>
            <a:r>
              <a:rPr lang="ru-RU" sz="1500" dirty="0" smtClean="0">
                <a:solidFill>
                  <a:schemeClr val="bg1"/>
                </a:solidFill>
              </a:rPr>
              <a:t> у </a:t>
            </a:r>
            <a:r>
              <a:rPr lang="ru-RU" sz="1500" dirty="0" err="1" smtClean="0">
                <a:solidFill>
                  <a:schemeClr val="bg1"/>
                </a:solidFill>
              </a:rPr>
              <a:t>світі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з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видобутку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нікелю</a:t>
            </a:r>
            <a:r>
              <a:rPr lang="ru-RU" sz="1500" dirty="0" smtClean="0">
                <a:solidFill>
                  <a:schemeClr val="bg1"/>
                </a:solidFill>
              </a:rPr>
              <a:t>, </a:t>
            </a:r>
            <a:r>
              <a:rPr lang="ru-RU" sz="1500" dirty="0" err="1" smtClean="0">
                <a:solidFill>
                  <a:schemeClr val="bg1"/>
                </a:solidFill>
              </a:rPr>
              <a:t>азбесту</a:t>
            </a:r>
            <a:r>
              <a:rPr lang="ru-RU" sz="1500" dirty="0" smtClean="0">
                <a:solidFill>
                  <a:schemeClr val="bg1"/>
                </a:solidFill>
              </a:rPr>
              <a:t>, </a:t>
            </a:r>
            <a:r>
              <a:rPr lang="ru-RU" sz="1500" dirty="0" err="1" smtClean="0">
                <a:solidFill>
                  <a:schemeClr val="bg1"/>
                </a:solidFill>
              </a:rPr>
              <a:t>уранової</a:t>
            </a:r>
            <a:r>
              <a:rPr lang="ru-RU" sz="1500" dirty="0" smtClean="0">
                <a:solidFill>
                  <a:schemeClr val="bg1"/>
                </a:solidFill>
              </a:rPr>
              <a:t> та </a:t>
            </a:r>
            <a:r>
              <a:rPr lang="ru-RU" sz="1500" dirty="0" err="1" smtClean="0">
                <a:solidFill>
                  <a:schemeClr val="bg1"/>
                </a:solidFill>
              </a:rPr>
              <a:t>залізної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руди</a:t>
            </a:r>
            <a:r>
              <a:rPr lang="ru-RU" sz="1500" dirty="0" smtClean="0">
                <a:solidFill>
                  <a:schemeClr val="bg1"/>
                </a:solidFill>
              </a:rPr>
              <a:t>, цинку, золота, </a:t>
            </a:r>
            <a:r>
              <a:rPr lang="ru-RU" sz="1500" dirty="0" err="1" smtClean="0">
                <a:solidFill>
                  <a:schemeClr val="bg1"/>
                </a:solidFill>
              </a:rPr>
              <a:t>платини</a:t>
            </a:r>
            <a:r>
              <a:rPr lang="ru-RU" sz="1500" dirty="0" smtClean="0">
                <a:solidFill>
                  <a:schemeClr val="bg1"/>
                </a:solidFill>
              </a:rPr>
              <a:t>, </a:t>
            </a:r>
            <a:r>
              <a:rPr lang="ru-RU" sz="1500" dirty="0" err="1" smtClean="0">
                <a:solidFill>
                  <a:schemeClr val="bg1"/>
                </a:solidFill>
              </a:rPr>
              <a:t>срібла</a:t>
            </a:r>
            <a:r>
              <a:rPr lang="ru-RU" sz="1500" dirty="0" smtClean="0">
                <a:solidFill>
                  <a:schemeClr val="bg1"/>
                </a:solidFill>
              </a:rPr>
              <a:t>, </a:t>
            </a:r>
            <a:r>
              <a:rPr lang="ru-RU" sz="1500" dirty="0" err="1" smtClean="0">
                <a:solidFill>
                  <a:schemeClr val="bg1"/>
                </a:solidFill>
              </a:rPr>
              <a:t>міді</a:t>
            </a:r>
            <a:r>
              <a:rPr lang="ru-RU" sz="1500" dirty="0" smtClean="0">
                <a:solidFill>
                  <a:schemeClr val="bg1"/>
                </a:solidFill>
              </a:rPr>
              <a:t>, </a:t>
            </a:r>
            <a:r>
              <a:rPr lang="ru-RU" sz="1500" dirty="0" err="1" smtClean="0">
                <a:solidFill>
                  <a:schemeClr val="bg1"/>
                </a:solidFill>
              </a:rPr>
              <a:t>свинцю</a:t>
            </a:r>
            <a:r>
              <a:rPr lang="ru-RU" sz="1500" dirty="0" smtClean="0">
                <a:solidFill>
                  <a:schemeClr val="bg1"/>
                </a:solidFill>
              </a:rPr>
              <a:t>, </a:t>
            </a:r>
            <a:r>
              <a:rPr lang="ru-RU" sz="1500" dirty="0" err="1" smtClean="0">
                <a:solidFill>
                  <a:schemeClr val="bg1"/>
                </a:solidFill>
              </a:rPr>
              <a:t>виробництва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алюмінію</a:t>
            </a:r>
            <a:r>
              <a:rPr lang="ru-RU" sz="1500" dirty="0" smtClean="0">
                <a:solidFill>
                  <a:schemeClr val="bg1"/>
                </a:solidFill>
              </a:rPr>
              <a:t>, газетного </a:t>
            </a:r>
            <a:r>
              <a:rPr lang="ru-RU" sz="1500" dirty="0" err="1" smtClean="0">
                <a:solidFill>
                  <a:schemeClr val="bg1"/>
                </a:solidFill>
              </a:rPr>
              <a:t>паперу</a:t>
            </a:r>
            <a:r>
              <a:rPr lang="ru-RU" sz="1500" dirty="0" smtClean="0">
                <a:solidFill>
                  <a:schemeClr val="bg1"/>
                </a:solidFill>
              </a:rPr>
              <a:t>, </a:t>
            </a:r>
            <a:r>
              <a:rPr lang="ru-RU" sz="1500" dirty="0" err="1" smtClean="0">
                <a:solidFill>
                  <a:schemeClr val="bg1"/>
                </a:solidFill>
              </a:rPr>
              <a:t>деревини</a:t>
            </a:r>
            <a:r>
              <a:rPr lang="ru-RU" sz="1500" dirty="0" smtClean="0">
                <a:solidFill>
                  <a:schemeClr val="bg1"/>
                </a:solidFill>
              </a:rPr>
              <a:t>. </a:t>
            </a:r>
            <a:br>
              <a:rPr lang="ru-RU" sz="1500" dirty="0" smtClean="0">
                <a:solidFill>
                  <a:schemeClr val="bg1"/>
                </a:solidFill>
              </a:rPr>
            </a:br>
            <a:r>
              <a:rPr lang="ru-RU" sz="1500" dirty="0" smtClean="0">
                <a:solidFill>
                  <a:schemeClr val="bg1"/>
                </a:solidFill>
              </a:rPr>
              <a:t>Активно </a:t>
            </a:r>
            <a:r>
              <a:rPr lang="ru-RU" sz="1500" dirty="0" err="1" smtClean="0">
                <a:solidFill>
                  <a:schemeClr val="bg1"/>
                </a:solidFill>
              </a:rPr>
              <a:t>розвивалися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такі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галузі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промисловості</a:t>
            </a:r>
            <a:r>
              <a:rPr lang="ru-RU" sz="1500" dirty="0" smtClean="0">
                <a:solidFill>
                  <a:schemeClr val="bg1"/>
                </a:solidFill>
              </a:rPr>
              <a:t>, як </a:t>
            </a:r>
            <a:r>
              <a:rPr lang="ru-RU" sz="1500" dirty="0" err="1" smtClean="0">
                <a:solidFill>
                  <a:schemeClr val="bg1"/>
                </a:solidFill>
              </a:rPr>
              <a:t>нафтохімія</a:t>
            </a:r>
            <a:r>
              <a:rPr lang="ru-RU" sz="1500" dirty="0" smtClean="0">
                <a:solidFill>
                  <a:schemeClr val="bg1"/>
                </a:solidFill>
              </a:rPr>
              <a:t>, </a:t>
            </a:r>
            <a:r>
              <a:rPr lang="ru-RU" sz="1500" dirty="0" err="1" smtClean="0">
                <a:solidFill>
                  <a:schemeClr val="bg1"/>
                </a:solidFill>
              </a:rPr>
              <a:t>електроніка</a:t>
            </a:r>
            <a:r>
              <a:rPr lang="ru-RU" sz="1500" dirty="0" smtClean="0">
                <a:solidFill>
                  <a:schemeClr val="bg1"/>
                </a:solidFill>
              </a:rPr>
              <a:t> та </a:t>
            </a:r>
            <a:r>
              <a:rPr lang="ru-RU" sz="1500" dirty="0" err="1" smtClean="0">
                <a:solidFill>
                  <a:schemeClr val="bg1"/>
                </a:solidFill>
              </a:rPr>
              <a:t>авіабудування</a:t>
            </a:r>
            <a:r>
              <a:rPr lang="ru-RU" sz="1500" dirty="0" smtClean="0">
                <a:solidFill>
                  <a:schemeClr val="bg1"/>
                </a:solidFill>
              </a:rPr>
              <a:t>.</a:t>
            </a:r>
          </a:p>
          <a:p>
            <a:endParaRPr lang="ru-RU" sz="15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643182"/>
            <a:ext cx="928694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</a:rPr>
              <a:t>•</a:t>
            </a:r>
            <a:r>
              <a:rPr lang="ru-RU" sz="1500" dirty="0" err="1" smtClean="0">
                <a:solidFill>
                  <a:schemeClr val="bg1"/>
                </a:solidFill>
              </a:rPr>
              <a:t>Здобутий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під</a:t>
            </a:r>
            <a:r>
              <a:rPr lang="ru-RU" sz="1500" dirty="0">
                <a:solidFill>
                  <a:schemeClr val="bg1"/>
                </a:solidFill>
              </a:rPr>
              <a:t> час </a:t>
            </a:r>
            <a:r>
              <a:rPr lang="ru-RU" sz="1500" dirty="0" err="1">
                <a:solidFill>
                  <a:schemeClr val="bg1"/>
                </a:solidFill>
              </a:rPr>
              <a:t>війни</a:t>
            </a:r>
            <a:r>
              <a:rPr lang="ru-RU" sz="1500" dirty="0">
                <a:solidFill>
                  <a:schemeClr val="bg1"/>
                </a:solidFill>
              </a:rPr>
              <a:t> авторитет та </a:t>
            </a:r>
            <a:r>
              <a:rPr lang="ru-RU" sz="1500" dirty="0" err="1">
                <a:solidFill>
                  <a:schemeClr val="bg1"/>
                </a:solidFill>
              </a:rPr>
              <a:t>зростання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економічної</a:t>
            </a:r>
            <a:r>
              <a:rPr lang="ru-RU" sz="1500" dirty="0">
                <a:solidFill>
                  <a:schemeClr val="bg1"/>
                </a:solidFill>
              </a:rPr>
              <a:t> ваги у </a:t>
            </a:r>
            <a:r>
              <a:rPr lang="ru-RU" sz="1500" dirty="0" err="1">
                <a:solidFill>
                  <a:schemeClr val="bg1"/>
                </a:solidFill>
              </a:rPr>
              <a:t>світі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спонукали</a:t>
            </a:r>
            <a:r>
              <a:rPr lang="ru-RU" sz="1500" dirty="0">
                <a:solidFill>
                  <a:schemeClr val="bg1"/>
                </a:solidFill>
              </a:rPr>
              <a:t> Канаду до </a:t>
            </a:r>
            <a:r>
              <a:rPr lang="ru-RU" sz="1500" dirty="0" err="1">
                <a:solidFill>
                  <a:schemeClr val="bg1"/>
                </a:solidFill>
              </a:rPr>
              <a:t>проведення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активної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зовнішньої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політики</a:t>
            </a:r>
            <a:r>
              <a:rPr lang="ru-RU" sz="1500" dirty="0">
                <a:solidFill>
                  <a:schemeClr val="bg1"/>
                </a:solidFill>
              </a:rPr>
              <a:t>. В. </a:t>
            </a:r>
            <a:r>
              <a:rPr lang="ru-RU" sz="1500" dirty="0" err="1">
                <a:solidFill>
                  <a:schemeClr val="bg1"/>
                </a:solidFill>
              </a:rPr>
              <a:t>Маккензі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Кінг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розглядав</a:t>
            </a:r>
            <a:r>
              <a:rPr lang="ru-RU" sz="1500" dirty="0">
                <a:solidFill>
                  <a:schemeClr val="bg1"/>
                </a:solidFill>
              </a:rPr>
              <a:t> свою </a:t>
            </a:r>
            <a:r>
              <a:rPr lang="ru-RU" sz="1500" dirty="0" err="1">
                <a:solidFill>
                  <a:schemeClr val="bg1"/>
                </a:solidFill>
              </a:rPr>
              <a:t>країну</a:t>
            </a:r>
            <a:r>
              <a:rPr lang="ru-RU" sz="1500" dirty="0">
                <a:solidFill>
                  <a:schemeClr val="bg1"/>
                </a:solidFill>
              </a:rPr>
              <a:t> як </a:t>
            </a:r>
            <a:r>
              <a:rPr lang="ru-RU" sz="1500" dirty="0" err="1">
                <a:solidFill>
                  <a:schemeClr val="bg1"/>
                </a:solidFill>
              </a:rPr>
              <a:t>невід'ємну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частину</a:t>
            </a:r>
            <a:r>
              <a:rPr lang="ru-RU" sz="1500" dirty="0">
                <a:solidFill>
                  <a:schemeClr val="bg1"/>
                </a:solidFill>
              </a:rPr>
              <a:t> "</a:t>
            </a:r>
            <a:r>
              <a:rPr lang="ru-RU" sz="1500" dirty="0" err="1">
                <a:solidFill>
                  <a:schemeClr val="bg1"/>
                </a:solidFill>
              </a:rPr>
              <a:t>Атлантичного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трикутника</a:t>
            </a:r>
            <a:r>
              <a:rPr lang="ru-RU" sz="1500" dirty="0">
                <a:solidFill>
                  <a:schemeClr val="bg1"/>
                </a:solidFill>
              </a:rPr>
              <a:t>": США - Канада </a:t>
            </a:r>
            <a:r>
              <a:rPr lang="ru-RU" sz="1500" dirty="0" smtClean="0">
                <a:solidFill>
                  <a:schemeClr val="bg1"/>
                </a:solidFill>
              </a:rPr>
              <a:t>– Велика </a:t>
            </a:r>
            <a:r>
              <a:rPr lang="ru-RU" sz="1500" dirty="0" err="1" smtClean="0">
                <a:solidFill>
                  <a:schemeClr val="bg1"/>
                </a:solidFill>
              </a:rPr>
              <a:t>Британія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500438"/>
            <a:ext cx="9144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</a:rPr>
              <a:t>•</a:t>
            </a:r>
            <a:r>
              <a:rPr lang="ru-RU" sz="1500" dirty="0" err="1" smtClean="0">
                <a:solidFill>
                  <a:schemeClr val="bg1"/>
                </a:solidFill>
              </a:rPr>
              <a:t>Упродовж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>
                <a:solidFill>
                  <a:schemeClr val="bg1"/>
                </a:solidFill>
              </a:rPr>
              <a:t>1945 - 1950 </a:t>
            </a:r>
            <a:r>
              <a:rPr lang="en-US" sz="1500" dirty="0">
                <a:solidFill>
                  <a:schemeClr val="bg1"/>
                </a:solidFill>
              </a:rPr>
              <a:t>pp. </a:t>
            </a:r>
            <a:r>
              <a:rPr lang="ru-RU" sz="1500" dirty="0">
                <a:solidFill>
                  <a:schemeClr val="bg1"/>
                </a:solidFill>
              </a:rPr>
              <a:t>до </a:t>
            </a:r>
            <a:r>
              <a:rPr lang="ru-RU" sz="1500" dirty="0" err="1">
                <a:solidFill>
                  <a:schemeClr val="bg1"/>
                </a:solidFill>
              </a:rPr>
              <a:t>країни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прибуло</a:t>
            </a:r>
            <a:r>
              <a:rPr lang="ru-RU" sz="1500" dirty="0">
                <a:solidFill>
                  <a:schemeClr val="bg1"/>
                </a:solidFill>
              </a:rPr>
              <a:t> 453 тис. </a:t>
            </a:r>
            <a:r>
              <a:rPr lang="ru-RU" sz="1500" dirty="0" err="1">
                <a:solidFill>
                  <a:schemeClr val="bg1"/>
                </a:solidFill>
              </a:rPr>
              <a:t>іммігрантів</a:t>
            </a:r>
            <a:r>
              <a:rPr lang="ru-RU" sz="1500" dirty="0">
                <a:solidFill>
                  <a:schemeClr val="bg1"/>
                </a:solidFill>
              </a:rPr>
              <a:t>, </a:t>
            </a:r>
            <a:r>
              <a:rPr lang="ru-RU" sz="1500" dirty="0" err="1">
                <a:solidFill>
                  <a:schemeClr val="bg1"/>
                </a:solidFill>
              </a:rPr>
              <a:t>здебільшого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з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Британських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островів</a:t>
            </a:r>
            <a:r>
              <a:rPr lang="ru-RU" sz="1500" dirty="0">
                <a:solidFill>
                  <a:schemeClr val="bg1"/>
                </a:solidFill>
              </a:rPr>
              <a:t>, </a:t>
            </a:r>
            <a:r>
              <a:rPr lang="ru-RU" sz="1500" dirty="0" err="1">
                <a:solidFill>
                  <a:schemeClr val="bg1"/>
                </a:solidFill>
              </a:rPr>
              <a:t>Італії</a:t>
            </a:r>
            <a:r>
              <a:rPr lang="ru-RU" sz="1500" dirty="0">
                <a:solidFill>
                  <a:schemeClr val="bg1"/>
                </a:solidFill>
              </a:rPr>
              <a:t>, США, </a:t>
            </a:r>
            <a:r>
              <a:rPr lang="ru-RU" sz="1500" dirty="0" err="1" smtClean="0">
                <a:solidFill>
                  <a:schemeClr val="bg1"/>
                </a:solidFill>
              </a:rPr>
              <a:t>Нідерландів</a:t>
            </a:r>
            <a:r>
              <a:rPr lang="en-US" sz="1500" dirty="0" smtClean="0">
                <a:solidFill>
                  <a:schemeClr val="bg1"/>
                </a:solidFill>
              </a:rPr>
              <a:t>.</a:t>
            </a:r>
            <a:r>
              <a:rPr lang="ru-RU" sz="1500" dirty="0" smtClean="0">
                <a:solidFill>
                  <a:schemeClr val="bg1"/>
                </a:solidFill>
              </a:rPr>
              <a:t/>
            </a:r>
            <a:br>
              <a:rPr lang="ru-RU" sz="1500" dirty="0" smtClean="0">
                <a:solidFill>
                  <a:schemeClr val="bg1"/>
                </a:solidFill>
              </a:rPr>
            </a:br>
            <a:r>
              <a:rPr lang="ru-RU" sz="1500" dirty="0" err="1" smtClean="0">
                <a:solidFill>
                  <a:schemeClr val="bg1"/>
                </a:solidFill>
              </a:rPr>
              <a:t>Багато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серед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новоприбулих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було</a:t>
            </a:r>
            <a:r>
              <a:rPr lang="ru-RU" sz="1500" dirty="0">
                <a:solidFill>
                  <a:schemeClr val="bg1"/>
                </a:solidFill>
              </a:rPr>
              <a:t> т. </a:t>
            </a:r>
            <a:r>
              <a:rPr lang="ru-RU" sz="1500" dirty="0" err="1">
                <a:solidFill>
                  <a:schemeClr val="bg1"/>
                </a:solidFill>
              </a:rPr>
              <a:t>зв</a:t>
            </a:r>
            <a:r>
              <a:rPr lang="ru-RU" sz="1500" dirty="0">
                <a:solidFill>
                  <a:schemeClr val="bg1"/>
                </a:solidFill>
              </a:rPr>
              <a:t>. </a:t>
            </a:r>
            <a:r>
              <a:rPr lang="ru-RU" sz="1500" dirty="0" err="1">
                <a:solidFill>
                  <a:schemeClr val="bg1"/>
                </a:solidFill>
              </a:rPr>
              <a:t>переміщених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осіб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зокрема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українців</a:t>
            </a:r>
            <a:r>
              <a:rPr lang="ru-RU" sz="1500" dirty="0">
                <a:solidFill>
                  <a:schemeClr val="bg1"/>
                </a:solidFill>
              </a:rPr>
              <a:t>. </a:t>
            </a:r>
            <a:r>
              <a:rPr lang="ru-RU" sz="1500" dirty="0" smtClean="0">
                <a:solidFill>
                  <a:schemeClr val="bg1"/>
                </a:solidFill>
              </a:rPr>
              <a:t/>
            </a:r>
            <a:br>
              <a:rPr lang="ru-RU" sz="1500" dirty="0" smtClean="0">
                <a:solidFill>
                  <a:schemeClr val="bg1"/>
                </a:solidFill>
              </a:rPr>
            </a:br>
            <a:r>
              <a:rPr lang="ru-RU" sz="1500" dirty="0" smtClean="0">
                <a:solidFill>
                  <a:schemeClr val="bg1"/>
                </a:solidFill>
              </a:rPr>
              <a:t>У </a:t>
            </a:r>
            <a:r>
              <a:rPr lang="ru-RU" sz="1500" dirty="0">
                <a:solidFill>
                  <a:schemeClr val="bg1"/>
                </a:solidFill>
              </a:rPr>
              <a:t>1951 - 1957 </a:t>
            </a:r>
            <a:r>
              <a:rPr lang="en-US" sz="1500" dirty="0">
                <a:solidFill>
                  <a:schemeClr val="bg1"/>
                </a:solidFill>
              </a:rPr>
              <a:t>pp. </a:t>
            </a:r>
            <a:r>
              <a:rPr lang="ru-RU" sz="1500" dirty="0" err="1">
                <a:solidFill>
                  <a:schemeClr val="bg1"/>
                </a:solidFill>
              </a:rPr>
              <a:t>хвиля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імміграції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зросла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і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складала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щорічно</a:t>
            </a:r>
            <a:r>
              <a:rPr lang="ru-RU" sz="1500" dirty="0">
                <a:solidFill>
                  <a:schemeClr val="bg1"/>
                </a:solidFill>
              </a:rPr>
              <a:t> 150 тис. </a:t>
            </a:r>
            <a:r>
              <a:rPr lang="ru-RU" sz="1500" dirty="0" err="1">
                <a:solidFill>
                  <a:schemeClr val="bg1"/>
                </a:solidFill>
              </a:rPr>
              <a:t>осіб</a:t>
            </a:r>
            <a:r>
              <a:rPr lang="ru-RU" sz="1500" dirty="0">
                <a:solidFill>
                  <a:schemeClr val="bg1"/>
                </a:solidFill>
              </a:rPr>
              <a:t> (</a:t>
            </a:r>
            <a:r>
              <a:rPr lang="ru-RU" sz="1500" dirty="0" err="1">
                <a:solidFill>
                  <a:schemeClr val="bg1"/>
                </a:solidFill>
              </a:rPr>
              <a:t>загалом</a:t>
            </a:r>
            <a:r>
              <a:rPr lang="ru-RU" sz="1500" dirty="0">
                <a:solidFill>
                  <a:schemeClr val="bg1"/>
                </a:solidFill>
              </a:rPr>
              <a:t>, за той </a:t>
            </a:r>
            <a:r>
              <a:rPr lang="ru-RU" sz="1500" dirty="0" err="1">
                <a:solidFill>
                  <a:schemeClr val="bg1"/>
                </a:solidFill>
              </a:rPr>
              <a:t>період</a:t>
            </a:r>
            <a:r>
              <a:rPr lang="ru-RU" sz="1500" dirty="0">
                <a:solidFill>
                  <a:schemeClr val="bg1"/>
                </a:solidFill>
              </a:rPr>
              <a:t> у </a:t>
            </a:r>
            <a:r>
              <a:rPr lang="ru-RU" sz="1500" dirty="0" err="1">
                <a:solidFill>
                  <a:schemeClr val="bg1"/>
                </a:solidFill>
              </a:rPr>
              <a:t>Канаді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поселилося</a:t>
            </a:r>
            <a:r>
              <a:rPr lang="ru-RU" sz="1500" dirty="0">
                <a:solidFill>
                  <a:schemeClr val="bg1"/>
                </a:solidFill>
              </a:rPr>
              <a:t> 1,240 </a:t>
            </a:r>
            <a:r>
              <a:rPr lang="ru-RU" sz="1500" dirty="0" err="1">
                <a:solidFill>
                  <a:schemeClr val="bg1"/>
                </a:solidFill>
              </a:rPr>
              <a:t>млн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осіб</a:t>
            </a:r>
            <a:r>
              <a:rPr lang="ru-RU" sz="1500" dirty="0">
                <a:solidFill>
                  <a:schemeClr val="bg1"/>
                </a:solidFill>
              </a:rPr>
              <a:t>). За два </a:t>
            </a:r>
            <a:r>
              <a:rPr lang="ru-RU" sz="1500" dirty="0" err="1">
                <a:solidFill>
                  <a:schemeClr val="bg1"/>
                </a:solidFill>
              </a:rPr>
              <a:t>десятиліття</a:t>
            </a:r>
            <a:r>
              <a:rPr lang="ru-RU" sz="1500" dirty="0">
                <a:solidFill>
                  <a:schemeClr val="bg1"/>
                </a:solidFill>
              </a:rPr>
              <a:t> (</a:t>
            </a:r>
            <a:r>
              <a:rPr lang="ru-RU" sz="1500" dirty="0" err="1">
                <a:solidFill>
                  <a:schemeClr val="bg1"/>
                </a:solidFill>
              </a:rPr>
              <a:t>з</a:t>
            </a:r>
            <a:r>
              <a:rPr lang="ru-RU" sz="1500" dirty="0">
                <a:solidFill>
                  <a:schemeClr val="bg1"/>
                </a:solidFill>
              </a:rPr>
              <a:t> 1941 по 1961 </a:t>
            </a:r>
            <a:r>
              <a:rPr lang="en-US" sz="1500" dirty="0">
                <a:solidFill>
                  <a:schemeClr val="bg1"/>
                </a:solidFill>
              </a:rPr>
              <a:t>pp.), </a:t>
            </a:r>
            <a:r>
              <a:rPr lang="ru-RU" sz="1500" dirty="0" err="1">
                <a:solidFill>
                  <a:schemeClr val="bg1"/>
                </a:solidFill>
              </a:rPr>
              <a:t>переважно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завдяки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імміграції</a:t>
            </a:r>
            <a:r>
              <a:rPr lang="ru-RU" sz="1500" dirty="0">
                <a:solidFill>
                  <a:schemeClr val="bg1"/>
                </a:solidFill>
              </a:rPr>
              <a:t>, </a:t>
            </a:r>
            <a:r>
              <a:rPr lang="ru-RU" sz="1500" dirty="0" err="1">
                <a:solidFill>
                  <a:schemeClr val="bg1"/>
                </a:solidFill>
              </a:rPr>
              <a:t>кількість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населення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Канади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зросла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з</a:t>
            </a:r>
            <a:r>
              <a:rPr lang="ru-RU" sz="1500" dirty="0">
                <a:solidFill>
                  <a:schemeClr val="bg1"/>
                </a:solidFill>
              </a:rPr>
              <a:t> 11,5 </a:t>
            </a:r>
            <a:r>
              <a:rPr lang="ru-RU" sz="1500" dirty="0" err="1">
                <a:solidFill>
                  <a:schemeClr val="bg1"/>
                </a:solidFill>
              </a:rPr>
              <a:t>млн</a:t>
            </a:r>
            <a:r>
              <a:rPr lang="ru-RU" sz="1500" dirty="0">
                <a:solidFill>
                  <a:schemeClr val="bg1"/>
                </a:solidFill>
              </a:rPr>
              <a:t> до 18,2 </a:t>
            </a:r>
            <a:r>
              <a:rPr lang="ru-RU" sz="1500" dirty="0" err="1">
                <a:solidFill>
                  <a:schemeClr val="bg1"/>
                </a:solidFill>
              </a:rPr>
              <a:t>млн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осіб</a:t>
            </a:r>
            <a:r>
              <a:rPr lang="ru-RU" sz="1500" dirty="0">
                <a:solidFill>
                  <a:schemeClr val="bg1"/>
                </a:solidFill>
              </a:rPr>
              <a:t>. </a:t>
            </a:r>
            <a:r>
              <a:rPr lang="ru-RU" sz="1500" dirty="0" smtClean="0">
                <a:solidFill>
                  <a:schemeClr val="bg1"/>
                </a:solidFill>
              </a:rPr>
              <a:t/>
            </a:r>
            <a:br>
              <a:rPr lang="ru-RU" sz="1500" dirty="0" smtClean="0">
                <a:solidFill>
                  <a:schemeClr val="bg1"/>
                </a:solidFill>
              </a:rPr>
            </a:br>
            <a:r>
              <a:rPr lang="ru-RU" sz="1500" dirty="0" err="1" smtClean="0">
                <a:solidFill>
                  <a:schemeClr val="bg1"/>
                </a:solidFill>
              </a:rPr>
              <a:t>Згідно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з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Женевською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конвенцією</a:t>
            </a:r>
            <a:r>
              <a:rPr lang="ru-RU" sz="1500" dirty="0">
                <a:solidFill>
                  <a:schemeClr val="bg1"/>
                </a:solidFill>
              </a:rPr>
              <a:t> про статус </a:t>
            </a:r>
            <a:r>
              <a:rPr lang="ru-RU" sz="1500" dirty="0" err="1">
                <a:solidFill>
                  <a:schemeClr val="bg1"/>
                </a:solidFill>
              </a:rPr>
              <a:t>біженців</a:t>
            </a:r>
            <a:r>
              <a:rPr lang="ru-RU" sz="1500" dirty="0">
                <a:solidFill>
                  <a:schemeClr val="bg1"/>
                </a:solidFill>
              </a:rPr>
              <a:t> 1951 </a:t>
            </a:r>
            <a:r>
              <a:rPr lang="en-US" sz="1500" dirty="0">
                <a:solidFill>
                  <a:schemeClr val="bg1"/>
                </a:solidFill>
              </a:rPr>
              <a:t>p., </a:t>
            </a:r>
            <a:r>
              <a:rPr lang="ru-RU" sz="1500" dirty="0">
                <a:solidFill>
                  <a:schemeClr val="bg1"/>
                </a:solidFill>
              </a:rPr>
              <a:t>Канада </a:t>
            </a:r>
            <a:r>
              <a:rPr lang="ru-RU" sz="1500" dirty="0" err="1">
                <a:solidFill>
                  <a:schemeClr val="bg1"/>
                </a:solidFill>
              </a:rPr>
              <a:t>прийняла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біженців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із</a:t>
            </a:r>
            <a:r>
              <a:rPr lang="ru-RU" sz="1500" dirty="0">
                <a:solidFill>
                  <a:schemeClr val="bg1"/>
                </a:solidFill>
              </a:rPr>
              <a:t> Тибету, </a:t>
            </a:r>
            <a:r>
              <a:rPr lang="ru-RU" sz="1500" dirty="0" err="1">
                <a:solidFill>
                  <a:schemeClr val="bg1"/>
                </a:solidFill>
              </a:rPr>
              <a:t>Уганди</a:t>
            </a:r>
            <a:r>
              <a:rPr lang="ru-RU" sz="1500" dirty="0">
                <a:solidFill>
                  <a:schemeClr val="bg1"/>
                </a:solidFill>
              </a:rPr>
              <a:t>, </a:t>
            </a:r>
            <a:r>
              <a:rPr lang="ru-RU" sz="1500" dirty="0" err="1">
                <a:solidFill>
                  <a:schemeClr val="bg1"/>
                </a:solidFill>
              </a:rPr>
              <a:t>Чилі</a:t>
            </a:r>
            <a:r>
              <a:rPr lang="ru-RU" sz="1500" dirty="0">
                <a:solidFill>
                  <a:schemeClr val="bg1"/>
                </a:solidFill>
              </a:rPr>
              <a:t> та </a:t>
            </a:r>
            <a:r>
              <a:rPr lang="ru-RU" sz="1500" dirty="0" err="1">
                <a:solidFill>
                  <a:schemeClr val="bg1"/>
                </a:solidFill>
              </a:rPr>
              <a:t>Індокитаю</a:t>
            </a:r>
            <a:r>
              <a:rPr lang="ru-RU" sz="1500" dirty="0">
                <a:solidFill>
                  <a:schemeClr val="bg1"/>
                </a:solidFill>
              </a:rPr>
              <a:t> (</a:t>
            </a:r>
            <a:r>
              <a:rPr lang="ru-RU" sz="1500" dirty="0" err="1">
                <a:solidFill>
                  <a:schemeClr val="bg1"/>
                </a:solidFill>
              </a:rPr>
              <a:t>близько</a:t>
            </a:r>
            <a:r>
              <a:rPr lang="ru-RU" sz="1500" dirty="0">
                <a:solidFill>
                  <a:schemeClr val="bg1"/>
                </a:solidFill>
              </a:rPr>
              <a:t> 600 тис. </a:t>
            </a:r>
            <a:r>
              <a:rPr lang="ru-RU" sz="1500" dirty="0" err="1">
                <a:solidFill>
                  <a:schemeClr val="bg1"/>
                </a:solidFill>
              </a:rPr>
              <a:t>осіб</a:t>
            </a:r>
            <a:r>
              <a:rPr lang="ru-RU" sz="1500" dirty="0">
                <a:solidFill>
                  <a:schemeClr val="bg1"/>
                </a:solidFill>
              </a:rPr>
              <a:t>), </a:t>
            </a:r>
            <a:r>
              <a:rPr lang="ru-RU" sz="1500" dirty="0" err="1">
                <a:solidFill>
                  <a:schemeClr val="bg1"/>
                </a:solidFill>
              </a:rPr>
              <a:t>надала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притулок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майже</a:t>
            </a:r>
            <a:r>
              <a:rPr lang="ru-RU" sz="1500" dirty="0">
                <a:solidFill>
                  <a:schemeClr val="bg1"/>
                </a:solidFill>
              </a:rPr>
              <a:t> 40 тис. </a:t>
            </a:r>
            <a:r>
              <a:rPr lang="ru-RU" sz="1500" dirty="0" err="1">
                <a:solidFill>
                  <a:schemeClr val="bg1"/>
                </a:solidFill>
              </a:rPr>
              <a:t>угорців</a:t>
            </a:r>
            <a:r>
              <a:rPr lang="ru-RU" sz="1500" dirty="0">
                <a:solidFill>
                  <a:schemeClr val="bg1"/>
                </a:solidFill>
              </a:rPr>
              <a:t>, </a:t>
            </a:r>
            <a:r>
              <a:rPr lang="ru-RU" sz="1500" dirty="0" err="1">
                <a:solidFill>
                  <a:schemeClr val="bg1"/>
                </a:solidFill>
              </a:rPr>
              <a:t>що</a:t>
            </a:r>
            <a:r>
              <a:rPr lang="ru-RU" sz="1500" dirty="0">
                <a:solidFill>
                  <a:schemeClr val="bg1"/>
                </a:solidFill>
              </a:rPr>
              <a:t> покинули свою </a:t>
            </a:r>
            <a:r>
              <a:rPr lang="ru-RU" sz="1500" dirty="0" err="1">
                <a:solidFill>
                  <a:schemeClr val="bg1"/>
                </a:solidFill>
              </a:rPr>
              <a:t>країну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внаслідок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подій</a:t>
            </a:r>
            <a:r>
              <a:rPr lang="ru-RU" sz="1500" dirty="0">
                <a:solidFill>
                  <a:schemeClr val="bg1"/>
                </a:solidFill>
              </a:rPr>
              <a:t> 1956 р.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6073170"/>
            <a:ext cx="9144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</a:rPr>
              <a:t>•</a:t>
            </a:r>
            <a:r>
              <a:rPr lang="ru-RU" sz="1500" dirty="0" err="1" smtClean="0">
                <a:solidFill>
                  <a:schemeClr val="bg1"/>
                </a:solidFill>
              </a:rPr>
              <a:t>Ліберали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значно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збагатили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інфраструктуру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держави</a:t>
            </a:r>
            <a:r>
              <a:rPr lang="ru-RU" sz="1500" dirty="0" smtClean="0">
                <a:solidFill>
                  <a:schemeClr val="bg1"/>
                </a:solidFill>
              </a:rPr>
              <a:t>: </a:t>
            </a:r>
            <a:r>
              <a:rPr lang="ru-RU" sz="1500" dirty="0" err="1" smtClean="0">
                <a:solidFill>
                  <a:schemeClr val="bg1"/>
                </a:solidFill>
              </a:rPr>
              <a:t>транс-канадська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автомагістраль</a:t>
            </a:r>
            <a:r>
              <a:rPr lang="ru-RU" sz="1500" dirty="0" smtClean="0">
                <a:solidFill>
                  <a:schemeClr val="bg1"/>
                </a:solidFill>
              </a:rPr>
              <a:t> (1949), перше метро в Торонто (1954), </a:t>
            </a:r>
            <a:r>
              <a:rPr lang="ru-RU" sz="1500" dirty="0" err="1" smtClean="0">
                <a:solidFill>
                  <a:schemeClr val="bg1"/>
                </a:solidFill>
              </a:rPr>
              <a:t>міст</a:t>
            </a:r>
            <a:r>
              <a:rPr lang="ru-RU" sz="1500" dirty="0" smtClean="0">
                <a:solidFill>
                  <a:schemeClr val="bg1"/>
                </a:solidFill>
              </a:rPr>
              <a:t> через </a:t>
            </a:r>
            <a:r>
              <a:rPr lang="ru-RU" sz="1500" dirty="0" err="1" smtClean="0">
                <a:solidFill>
                  <a:schemeClr val="bg1"/>
                </a:solidFill>
              </a:rPr>
              <a:t>річку</a:t>
            </a:r>
            <a:r>
              <a:rPr lang="ru-RU" sz="1500" dirty="0" smtClean="0">
                <a:solidFill>
                  <a:schemeClr val="bg1"/>
                </a:solidFill>
              </a:rPr>
              <a:t> Св. </a:t>
            </a:r>
            <a:r>
              <a:rPr lang="ru-RU" sz="1500" dirty="0" err="1" smtClean="0">
                <a:solidFill>
                  <a:schemeClr val="bg1"/>
                </a:solidFill>
              </a:rPr>
              <a:t>Лаврентія</a:t>
            </a:r>
            <a:r>
              <a:rPr lang="ru-RU" sz="1500" dirty="0" smtClean="0">
                <a:solidFill>
                  <a:schemeClr val="bg1"/>
                </a:solidFill>
              </a:rPr>
              <a:t> (1954), </a:t>
            </a:r>
            <a:r>
              <a:rPr lang="ru-RU" sz="1500" dirty="0" err="1" smtClean="0">
                <a:solidFill>
                  <a:schemeClr val="bg1"/>
                </a:solidFill>
              </a:rPr>
              <a:t>транс-канадський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нафтопровід</a:t>
            </a:r>
            <a:r>
              <a:rPr lang="ru-RU" sz="1500" dirty="0" smtClean="0">
                <a:solidFill>
                  <a:schemeClr val="bg1"/>
                </a:solidFill>
              </a:rPr>
              <a:t> (1956). </a:t>
            </a:r>
            <a:r>
              <a:rPr lang="ru-RU" sz="1500" dirty="0" err="1" smtClean="0">
                <a:solidFill>
                  <a:schemeClr val="bg1"/>
                </a:solidFill>
              </a:rPr>
              <a:t>Розвиток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транспортної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мережі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потягнув</a:t>
            </a:r>
            <a:r>
              <a:rPr lang="ru-RU" sz="1500" dirty="0" smtClean="0">
                <a:solidFill>
                  <a:schemeClr val="bg1"/>
                </a:solidFill>
              </a:rPr>
              <a:t> за собою </a:t>
            </a:r>
            <a:r>
              <a:rPr lang="ru-RU" sz="1500" dirty="0" err="1" smtClean="0">
                <a:solidFill>
                  <a:schemeClr val="bg1"/>
                </a:solidFill>
              </a:rPr>
              <a:t>субурбанізаційні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процеси</a:t>
            </a:r>
            <a:r>
              <a:rPr lang="ru-RU" sz="1500" dirty="0" smtClean="0">
                <a:solidFill>
                  <a:schemeClr val="bg1"/>
                </a:solidFill>
              </a:rPr>
              <a:t>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643578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</a:rPr>
              <a:t>•</a:t>
            </a:r>
            <a:r>
              <a:rPr lang="ru-RU" sz="1500" dirty="0" err="1" smtClean="0">
                <a:solidFill>
                  <a:schemeClr val="bg1"/>
                </a:solidFill>
              </a:rPr>
              <a:t>Упродовж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>
                <a:solidFill>
                  <a:schemeClr val="bg1"/>
                </a:solidFill>
              </a:rPr>
              <a:t>1950-х </a:t>
            </a:r>
            <a:r>
              <a:rPr lang="ru-RU" sz="1500" dirty="0" err="1">
                <a:solidFill>
                  <a:schemeClr val="bg1"/>
                </a:solidFill>
              </a:rPr>
              <a:t>відкрито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авторитетні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нині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університети</a:t>
            </a:r>
            <a:r>
              <a:rPr lang="ru-RU" sz="1500" dirty="0">
                <a:solidFill>
                  <a:schemeClr val="bg1"/>
                </a:solidFill>
              </a:rPr>
              <a:t> в </a:t>
            </a:r>
            <a:r>
              <a:rPr lang="ru-RU" sz="1500" dirty="0" err="1">
                <a:solidFill>
                  <a:schemeClr val="bg1"/>
                </a:solidFill>
              </a:rPr>
              <a:t>Шербруку</a:t>
            </a:r>
            <a:r>
              <a:rPr lang="ru-RU" sz="1500" dirty="0">
                <a:solidFill>
                  <a:schemeClr val="bg1"/>
                </a:solidFill>
              </a:rPr>
              <a:t> (Квебек), </a:t>
            </a:r>
            <a:r>
              <a:rPr lang="ru-RU" sz="1500" dirty="0" err="1">
                <a:solidFill>
                  <a:schemeClr val="bg1"/>
                </a:solidFill>
              </a:rPr>
              <a:t>Садбері</a:t>
            </a:r>
            <a:r>
              <a:rPr lang="ru-RU" sz="1500" dirty="0">
                <a:solidFill>
                  <a:schemeClr val="bg1"/>
                </a:solidFill>
              </a:rPr>
              <a:t> (</a:t>
            </a:r>
            <a:r>
              <a:rPr lang="ru-RU" sz="1500" dirty="0" err="1">
                <a:solidFill>
                  <a:schemeClr val="bg1"/>
                </a:solidFill>
              </a:rPr>
              <a:t>Онтаріо</a:t>
            </a:r>
            <a:r>
              <a:rPr lang="ru-RU" sz="1500" dirty="0">
                <a:solidFill>
                  <a:schemeClr val="bg1"/>
                </a:solidFill>
              </a:rPr>
              <a:t>), Ватерлоо (</a:t>
            </a:r>
            <a:r>
              <a:rPr lang="ru-RU" sz="1500" dirty="0" err="1">
                <a:solidFill>
                  <a:schemeClr val="bg1"/>
                </a:solidFill>
              </a:rPr>
              <a:t>Онтаріо</a:t>
            </a:r>
            <a:r>
              <a:rPr lang="ru-RU" sz="1500" dirty="0">
                <a:solidFill>
                  <a:schemeClr val="bg1"/>
                </a:solidFill>
              </a:rPr>
              <a:t>).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2852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</a:rPr>
              <a:t>•</a:t>
            </a:r>
            <a:r>
              <a:rPr lang="ru-RU" sz="1600" b="1" dirty="0" smtClean="0">
                <a:solidFill>
                  <a:schemeClr val="bg1"/>
                </a:solidFill>
              </a:rPr>
              <a:t>1950 </a:t>
            </a:r>
            <a:r>
              <a:rPr lang="ru-RU" sz="1600" b="1" dirty="0">
                <a:solidFill>
                  <a:schemeClr val="bg1"/>
                </a:solidFill>
              </a:rPr>
              <a:t>р. </a:t>
            </a:r>
            <a:r>
              <a:rPr lang="ru-RU" sz="1600" b="1" dirty="0" smtClean="0">
                <a:solidFill>
                  <a:schemeClr val="bg1"/>
                </a:solidFill>
              </a:rPr>
              <a:t>- </a:t>
            </a:r>
            <a:r>
              <a:rPr lang="ru-RU" sz="1500" dirty="0" err="1" smtClean="0">
                <a:solidFill>
                  <a:schemeClr val="bg1"/>
                </a:solidFill>
              </a:rPr>
              <a:t>канадські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інуїти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отримали</a:t>
            </a:r>
            <a:r>
              <a:rPr lang="ru-RU" sz="1500" dirty="0">
                <a:solidFill>
                  <a:schemeClr val="bg1"/>
                </a:solidFill>
              </a:rPr>
              <a:t> право </a:t>
            </a:r>
            <a:r>
              <a:rPr lang="ru-RU" sz="1500" dirty="0" err="1">
                <a:solidFill>
                  <a:schemeClr val="bg1"/>
                </a:solidFill>
              </a:rPr>
              <a:t>брати</a:t>
            </a:r>
            <a:r>
              <a:rPr lang="ru-RU" sz="1500" dirty="0">
                <a:solidFill>
                  <a:schemeClr val="bg1"/>
                </a:solidFill>
              </a:rPr>
              <a:t> участь у </a:t>
            </a:r>
            <a:r>
              <a:rPr lang="ru-RU" sz="1500" dirty="0" err="1">
                <a:solidFill>
                  <a:schemeClr val="bg1"/>
                </a:solidFill>
              </a:rPr>
              <a:t>загально-канадських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виборах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00042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•1951 р. </a:t>
            </a:r>
            <a:r>
              <a:rPr lang="ru-RU" sz="1500" dirty="0" smtClean="0">
                <a:solidFill>
                  <a:schemeClr val="bg1"/>
                </a:solidFill>
              </a:rPr>
              <a:t>– </a:t>
            </a:r>
            <a:r>
              <a:rPr lang="ru-RU" sz="1500" dirty="0" err="1" smtClean="0">
                <a:solidFill>
                  <a:schemeClr val="bg1"/>
                </a:solidFill>
              </a:rPr>
              <a:t>підписано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канадсько-американську</a:t>
            </a:r>
            <a:r>
              <a:rPr lang="ru-RU" sz="1500" dirty="0" smtClean="0">
                <a:solidFill>
                  <a:schemeClr val="bg1"/>
                </a:solidFill>
              </a:rPr>
              <a:t> угоду про </a:t>
            </a:r>
            <a:r>
              <a:rPr lang="ru-RU" sz="1500" dirty="0" err="1" smtClean="0">
                <a:solidFill>
                  <a:schemeClr val="bg1"/>
                </a:solidFill>
              </a:rPr>
              <a:t>координацію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цивільної</a:t>
            </a:r>
            <a:r>
              <a:rPr lang="ru-RU" sz="1500" dirty="0" smtClean="0">
                <a:solidFill>
                  <a:schemeClr val="bg1"/>
                </a:solidFill>
              </a:rPr>
              <a:t> оборони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857232"/>
            <a:ext cx="914400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•1951 - 1954 </a:t>
            </a:r>
            <a:r>
              <a:rPr lang="ru-RU" sz="1600" b="1" dirty="0" err="1" smtClean="0">
                <a:solidFill>
                  <a:schemeClr val="bg1"/>
                </a:solidFill>
              </a:rPr>
              <a:t>рр</a:t>
            </a:r>
            <a:r>
              <a:rPr lang="ru-RU" sz="1500" dirty="0" smtClean="0">
                <a:solidFill>
                  <a:schemeClr val="bg1"/>
                </a:solidFill>
              </a:rPr>
              <a:t>. - </a:t>
            </a:r>
            <a:r>
              <a:rPr lang="ru-RU" sz="1500" dirty="0" err="1" smtClean="0">
                <a:solidFill>
                  <a:schemeClr val="bg1"/>
                </a:solidFill>
              </a:rPr>
              <a:t>підписано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канадсько-американську</a:t>
            </a:r>
            <a:r>
              <a:rPr lang="ru-RU" sz="1500" dirty="0" smtClean="0">
                <a:solidFill>
                  <a:schemeClr val="bg1"/>
                </a:solidFill>
              </a:rPr>
              <a:t> угоду про </a:t>
            </a:r>
            <a:r>
              <a:rPr lang="ru-RU" sz="1500" dirty="0" err="1" smtClean="0">
                <a:solidFill>
                  <a:schemeClr val="bg1"/>
                </a:solidFill>
              </a:rPr>
              <a:t>будівництво</a:t>
            </a:r>
            <a:r>
              <a:rPr lang="ru-RU" sz="1500" dirty="0" smtClean="0">
                <a:solidFill>
                  <a:schemeClr val="bg1"/>
                </a:solidFill>
              </a:rPr>
              <a:t> в </a:t>
            </a:r>
            <a:r>
              <a:rPr lang="ru-RU" sz="1500" dirty="0" err="1" smtClean="0">
                <a:solidFill>
                  <a:schemeClr val="bg1"/>
                </a:solidFill>
              </a:rPr>
              <a:t>Канаді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трьох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ліній</a:t>
            </a:r>
            <a:r>
              <a:rPr lang="ru-RU" sz="1500" dirty="0" smtClean="0">
                <a:solidFill>
                  <a:schemeClr val="bg1"/>
                </a:solidFill>
              </a:rPr>
              <a:t> радарного </a:t>
            </a:r>
            <a:r>
              <a:rPr lang="ru-RU" sz="1500" dirty="0" err="1" smtClean="0">
                <a:solidFill>
                  <a:schemeClr val="bg1"/>
                </a:solidFill>
              </a:rPr>
              <a:t>попередження</a:t>
            </a:r>
            <a:r>
              <a:rPr lang="ru-RU" sz="1500" dirty="0" smtClean="0">
                <a:solidFill>
                  <a:schemeClr val="bg1"/>
                </a:solidFill>
              </a:rPr>
              <a:t>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785926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</a:rPr>
              <a:t>•</a:t>
            </a:r>
            <a:r>
              <a:rPr lang="ru-RU" sz="1600" b="1" dirty="0" smtClean="0">
                <a:solidFill>
                  <a:schemeClr val="bg1"/>
                </a:solidFill>
              </a:rPr>
              <a:t>1950 </a:t>
            </a:r>
            <a:r>
              <a:rPr lang="ru-RU" sz="1600" b="1" dirty="0">
                <a:solidFill>
                  <a:schemeClr val="bg1"/>
                </a:solidFill>
              </a:rPr>
              <a:t>- 1953 </a:t>
            </a:r>
            <a:r>
              <a:rPr lang="ru-RU" sz="1600" b="1" dirty="0" err="1">
                <a:solidFill>
                  <a:schemeClr val="bg1"/>
                </a:solidFill>
              </a:rPr>
              <a:t>рр</a:t>
            </a:r>
            <a:r>
              <a:rPr lang="ru-RU" sz="1500" dirty="0" smtClean="0">
                <a:solidFill>
                  <a:schemeClr val="bg1"/>
                </a:solidFill>
              </a:rPr>
              <a:t>.- </a:t>
            </a:r>
            <a:r>
              <a:rPr lang="ru-RU" sz="1500" dirty="0" err="1">
                <a:solidFill>
                  <a:schemeClr val="bg1"/>
                </a:solidFill>
              </a:rPr>
              <a:t>під</a:t>
            </a:r>
            <a:r>
              <a:rPr lang="ru-RU" sz="1500" dirty="0">
                <a:solidFill>
                  <a:schemeClr val="bg1"/>
                </a:solidFill>
              </a:rPr>
              <a:t> прапором </a:t>
            </a:r>
            <a:r>
              <a:rPr lang="ru-RU" sz="1500" dirty="0" smtClean="0">
                <a:solidFill>
                  <a:schemeClr val="bg1"/>
                </a:solidFill>
              </a:rPr>
              <a:t>ООН </a:t>
            </a:r>
            <a:r>
              <a:rPr lang="ru-RU" sz="1500" dirty="0" err="1" smtClean="0">
                <a:solidFill>
                  <a:schemeClr val="bg1"/>
                </a:solidFill>
              </a:rPr>
              <a:t>канадські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війська</a:t>
            </a:r>
            <a:r>
              <a:rPr lang="ru-RU" sz="1500" dirty="0">
                <a:solidFill>
                  <a:schemeClr val="bg1"/>
                </a:solidFill>
              </a:rPr>
              <a:t> (8 тис. </a:t>
            </a:r>
            <a:r>
              <a:rPr lang="ru-RU" sz="1500" dirty="0" err="1">
                <a:solidFill>
                  <a:schemeClr val="bg1"/>
                </a:solidFill>
              </a:rPr>
              <a:t>осіб</a:t>
            </a:r>
            <a:r>
              <a:rPr lang="ru-RU" sz="1500" dirty="0">
                <a:solidFill>
                  <a:schemeClr val="bg1"/>
                </a:solidFill>
              </a:rPr>
              <a:t>) брали участь у </a:t>
            </a:r>
            <a:r>
              <a:rPr lang="ru-RU" sz="1500" dirty="0" err="1">
                <a:solidFill>
                  <a:schemeClr val="bg1"/>
                </a:solidFill>
              </a:rPr>
              <a:t>відсічі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агресії</a:t>
            </a:r>
            <a:r>
              <a:rPr lang="ru-RU" sz="1500" dirty="0">
                <a:solidFill>
                  <a:schemeClr val="bg1"/>
                </a:solidFill>
              </a:rPr>
              <a:t> КНДР </a:t>
            </a:r>
            <a:r>
              <a:rPr lang="ru-RU" sz="1500" dirty="0" err="1">
                <a:solidFill>
                  <a:schemeClr val="bg1"/>
                </a:solidFill>
              </a:rPr>
              <a:t>проти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Корейської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республіки</a:t>
            </a:r>
            <a:r>
              <a:rPr lang="ru-RU" sz="1500" dirty="0">
                <a:solidFill>
                  <a:schemeClr val="bg1"/>
                </a:solidFill>
              </a:rPr>
              <a:t>. У </a:t>
            </a:r>
            <a:r>
              <a:rPr lang="ru-RU" sz="1500" dirty="0" err="1">
                <a:solidFill>
                  <a:schemeClr val="bg1"/>
                </a:solidFill>
              </a:rPr>
              <a:t>цьому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військовому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конфлікті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загинуло</a:t>
            </a:r>
            <a:r>
              <a:rPr lang="ru-RU" sz="1500" dirty="0">
                <a:solidFill>
                  <a:schemeClr val="bg1"/>
                </a:solidFill>
              </a:rPr>
              <a:t> 314 </a:t>
            </a:r>
            <a:r>
              <a:rPr lang="ru-RU" sz="1500" dirty="0" err="1">
                <a:solidFill>
                  <a:schemeClr val="bg1"/>
                </a:solidFill>
              </a:rPr>
              <a:t>і</a:t>
            </a:r>
            <a:r>
              <a:rPr lang="ru-RU" sz="1500" dirty="0">
                <a:solidFill>
                  <a:schemeClr val="bg1"/>
                </a:solidFill>
              </a:rPr>
              <a:t> поранено 1211 </a:t>
            </a:r>
            <a:r>
              <a:rPr lang="ru-RU" sz="1500" dirty="0" err="1">
                <a:solidFill>
                  <a:schemeClr val="bg1"/>
                </a:solidFill>
              </a:rPr>
              <a:t>канадських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солдатів</a:t>
            </a:r>
            <a:r>
              <a:rPr lang="ru-RU" sz="1500" dirty="0">
                <a:solidFill>
                  <a:schemeClr val="bg1"/>
                </a:solidFill>
              </a:rPr>
              <a:t>. </a:t>
            </a:r>
            <a:r>
              <a:rPr lang="ru-RU" sz="1500" dirty="0" smtClean="0">
                <a:solidFill>
                  <a:schemeClr val="bg1"/>
                </a:solidFill>
              </a:rPr>
              <a:t/>
            </a:r>
            <a:br>
              <a:rPr lang="ru-RU" sz="1500" dirty="0" smtClean="0">
                <a:solidFill>
                  <a:schemeClr val="bg1"/>
                </a:solidFill>
              </a:rPr>
            </a:br>
            <a:r>
              <a:rPr lang="ru-RU" sz="1500" dirty="0" smtClean="0">
                <a:solidFill>
                  <a:schemeClr val="bg1"/>
                </a:solidFill>
              </a:rPr>
              <a:t> •</a:t>
            </a:r>
            <a:r>
              <a:rPr lang="ru-RU" sz="1600" b="1" dirty="0" smtClean="0">
                <a:solidFill>
                  <a:schemeClr val="bg1"/>
                </a:solidFill>
              </a:rPr>
              <a:t>1956 </a:t>
            </a:r>
            <a:r>
              <a:rPr lang="ru-RU" sz="1600" b="1" dirty="0" err="1" smtClean="0">
                <a:solidFill>
                  <a:schemeClr val="bg1"/>
                </a:solidFill>
              </a:rPr>
              <a:t>р</a:t>
            </a:r>
            <a:r>
              <a:rPr lang="ru-RU" sz="1600" b="1" dirty="0" smtClean="0">
                <a:solidFill>
                  <a:schemeClr val="bg1"/>
                </a:solidFill>
              </a:rPr>
              <a:t> - </a:t>
            </a:r>
            <a:r>
              <a:rPr lang="ru-RU" sz="1500" dirty="0" err="1" smtClean="0">
                <a:solidFill>
                  <a:schemeClr val="bg1"/>
                </a:solidFill>
              </a:rPr>
              <a:t>Канадські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представники</a:t>
            </a:r>
            <a:r>
              <a:rPr lang="ru-RU" sz="1500" dirty="0">
                <a:solidFill>
                  <a:schemeClr val="bg1"/>
                </a:solidFill>
              </a:rPr>
              <a:t> брали участь у переговорах </a:t>
            </a:r>
            <a:r>
              <a:rPr lang="ru-RU" sz="1500" dirty="0" err="1">
                <a:solidFill>
                  <a:schemeClr val="bg1"/>
                </a:solidFill>
              </a:rPr>
              <a:t>із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врегулювання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кризи</a:t>
            </a:r>
            <a:r>
              <a:rPr lang="ru-RU" sz="1500" dirty="0">
                <a:solidFill>
                  <a:schemeClr val="bg1"/>
                </a:solidFill>
              </a:rPr>
              <a:t> у </a:t>
            </a:r>
            <a:r>
              <a:rPr lang="ru-RU" sz="1500" dirty="0" err="1">
                <a:solidFill>
                  <a:schemeClr val="bg1"/>
                </a:solidFill>
              </a:rPr>
              <a:t>Південно-Східній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Азії</a:t>
            </a:r>
            <a:r>
              <a:rPr lang="ru-RU" sz="1500" dirty="0">
                <a:solidFill>
                  <a:schemeClr val="bg1"/>
                </a:solidFill>
              </a:rPr>
              <a:t>, </a:t>
            </a:r>
            <a:r>
              <a:rPr lang="ru-RU" sz="1500" dirty="0" err="1">
                <a:solidFill>
                  <a:schemeClr val="bg1"/>
                </a:solidFill>
              </a:rPr>
              <a:t>прикладали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зусилля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у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вирішенні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Суецької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кризи</a:t>
            </a:r>
            <a:r>
              <a:rPr lang="ru-RU" sz="1500" dirty="0" smtClean="0">
                <a:solidFill>
                  <a:schemeClr val="bg1"/>
                </a:solidFill>
              </a:rPr>
              <a:t/>
            </a:r>
            <a:br>
              <a:rPr lang="ru-RU" sz="1500" dirty="0" smtClean="0">
                <a:solidFill>
                  <a:schemeClr val="bg1"/>
                </a:solidFill>
              </a:rPr>
            </a:br>
            <a:r>
              <a:rPr lang="ru-RU" sz="1500" dirty="0" smtClean="0">
                <a:solidFill>
                  <a:schemeClr val="bg1"/>
                </a:solidFill>
              </a:rPr>
              <a:t>•</a:t>
            </a:r>
            <a:r>
              <a:rPr lang="ru-RU" sz="1500" b="1" dirty="0" smtClean="0">
                <a:solidFill>
                  <a:schemeClr val="bg1"/>
                </a:solidFill>
              </a:rPr>
              <a:t>1957 р.- </a:t>
            </a:r>
            <a:r>
              <a:rPr lang="ru-RU" sz="1500" dirty="0" smtClean="0">
                <a:solidFill>
                  <a:schemeClr val="bg1"/>
                </a:solidFill>
              </a:rPr>
              <a:t>За </a:t>
            </a:r>
            <a:r>
              <a:rPr lang="ru-RU" sz="1500" dirty="0" err="1">
                <a:solidFill>
                  <a:schemeClr val="bg1"/>
                </a:solidFill>
              </a:rPr>
              <a:t>внесок</a:t>
            </a:r>
            <a:r>
              <a:rPr lang="ru-RU" sz="1500" dirty="0">
                <a:solidFill>
                  <a:schemeClr val="bg1"/>
                </a:solidFill>
              </a:rPr>
              <a:t> у </a:t>
            </a:r>
            <a:r>
              <a:rPr lang="ru-RU" sz="1500" dirty="0" err="1">
                <a:solidFill>
                  <a:schemeClr val="bg1"/>
                </a:solidFill>
              </a:rPr>
              <a:t>врегулювання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близькосхідного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конфлікту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міністр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закордонних</a:t>
            </a:r>
            <a:r>
              <a:rPr lang="ru-RU" sz="1500" dirty="0">
                <a:solidFill>
                  <a:schemeClr val="bg1"/>
                </a:solidFill>
              </a:rPr>
              <a:t> справ </a:t>
            </a:r>
            <a:r>
              <a:rPr lang="ru-RU" sz="1500" dirty="0" err="1">
                <a:solidFill>
                  <a:schemeClr val="bg1"/>
                </a:solidFill>
              </a:rPr>
              <a:t>Канади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Лестер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Пірсон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отримав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Нобелівську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премію</a:t>
            </a:r>
            <a:r>
              <a:rPr lang="ru-RU" sz="1500" dirty="0">
                <a:solidFill>
                  <a:schemeClr val="bg1"/>
                </a:solidFill>
              </a:rPr>
              <a:t> миру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42873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•З 1952 </a:t>
            </a:r>
            <a:r>
              <a:rPr lang="ru-RU" sz="1600" b="1" dirty="0">
                <a:solidFill>
                  <a:schemeClr val="bg1"/>
                </a:solidFill>
              </a:rPr>
              <a:t>р</a:t>
            </a:r>
            <a:r>
              <a:rPr lang="ru-RU" sz="1600" b="1" dirty="0" smtClean="0">
                <a:solidFill>
                  <a:schemeClr val="bg1"/>
                </a:solidFill>
              </a:rPr>
              <a:t>. - </a:t>
            </a:r>
            <a:r>
              <a:rPr lang="ru-RU" sz="1500" dirty="0" smtClean="0">
                <a:solidFill>
                  <a:schemeClr val="bg1"/>
                </a:solidFill>
              </a:rPr>
              <a:t>посаду </a:t>
            </a:r>
            <a:r>
              <a:rPr lang="ru-RU" sz="1500" dirty="0" err="1" smtClean="0">
                <a:solidFill>
                  <a:schemeClr val="bg1"/>
                </a:solidFill>
              </a:rPr>
              <a:t>генерал-губернаторів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Оттави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обіймають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лише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канадці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286124"/>
            <a:ext cx="914400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</a:rPr>
              <a:t>•</a:t>
            </a:r>
            <a:r>
              <a:rPr lang="ru-RU" sz="1600" b="1" dirty="0" smtClean="0">
                <a:solidFill>
                  <a:schemeClr val="bg1"/>
                </a:solidFill>
              </a:rPr>
              <a:t>1957 </a:t>
            </a:r>
            <a:r>
              <a:rPr lang="ru-RU" sz="1600" b="1" dirty="0">
                <a:solidFill>
                  <a:schemeClr val="bg1"/>
                </a:solidFill>
              </a:rPr>
              <a:t>р. </a:t>
            </a:r>
            <a:r>
              <a:rPr lang="ru-RU" sz="1500" dirty="0" smtClean="0">
                <a:solidFill>
                  <a:schemeClr val="bg1"/>
                </a:solidFill>
              </a:rPr>
              <a:t>- в </a:t>
            </a:r>
            <a:r>
              <a:rPr lang="ru-RU" sz="1500" dirty="0" err="1">
                <a:solidFill>
                  <a:schemeClr val="bg1"/>
                </a:solidFill>
              </a:rPr>
              <a:t>Канаді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підійшла</a:t>
            </a:r>
            <a:r>
              <a:rPr lang="ru-RU" sz="1500" dirty="0">
                <a:solidFill>
                  <a:schemeClr val="bg1"/>
                </a:solidFill>
              </a:rPr>
              <a:t> до </a:t>
            </a:r>
            <a:r>
              <a:rPr lang="ru-RU" sz="1500" dirty="0" err="1">
                <a:solidFill>
                  <a:schemeClr val="bg1"/>
                </a:solidFill>
              </a:rPr>
              <a:t>завершення</a:t>
            </a:r>
            <a:r>
              <a:rPr lang="ru-RU" sz="1500" dirty="0">
                <a:solidFill>
                  <a:schemeClr val="bg1"/>
                </a:solidFill>
              </a:rPr>
              <a:t> позитивна </a:t>
            </a:r>
            <a:r>
              <a:rPr lang="ru-RU" sz="1500" dirty="0" err="1" smtClean="0">
                <a:solidFill>
                  <a:schemeClr val="bg1"/>
                </a:solidFill>
              </a:rPr>
              <a:t>економіка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держави</a:t>
            </a:r>
            <a:r>
              <a:rPr lang="ru-RU" sz="1500" dirty="0" smtClean="0">
                <a:solidFill>
                  <a:schemeClr val="bg1"/>
                </a:solidFill>
              </a:rPr>
              <a:t>: </a:t>
            </a:r>
            <a:r>
              <a:rPr lang="ru-RU" sz="1500" dirty="0" err="1">
                <a:solidFill>
                  <a:schemeClr val="bg1"/>
                </a:solidFill>
              </a:rPr>
              <a:t>зросло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безробіття</a:t>
            </a:r>
            <a:r>
              <a:rPr lang="ru-RU" sz="1500" dirty="0">
                <a:solidFill>
                  <a:schemeClr val="bg1"/>
                </a:solidFill>
              </a:rPr>
              <a:t>, </a:t>
            </a:r>
            <a:r>
              <a:rPr lang="ru-RU" sz="1500" dirty="0" err="1">
                <a:solidFill>
                  <a:schemeClr val="bg1"/>
                </a:solidFill>
              </a:rPr>
              <a:t>з'явився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дефіцит</a:t>
            </a:r>
            <a:r>
              <a:rPr lang="ru-RU" sz="1500" dirty="0">
                <a:solidFill>
                  <a:schemeClr val="bg1"/>
                </a:solidFill>
              </a:rPr>
              <a:t> бюджету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857628"/>
            <a:ext cx="63579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•1957 р. </a:t>
            </a:r>
            <a:r>
              <a:rPr lang="ru-RU" sz="1500" dirty="0" smtClean="0">
                <a:solidFill>
                  <a:schemeClr val="bg1"/>
                </a:solidFill>
              </a:rPr>
              <a:t>– </a:t>
            </a:r>
            <a:r>
              <a:rPr lang="ru-RU" sz="1500" dirty="0" err="1" smtClean="0">
                <a:solidFill>
                  <a:schemeClr val="bg1"/>
                </a:solidFill>
              </a:rPr>
              <a:t>Консерватори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замінили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лібералів</a:t>
            </a:r>
            <a:r>
              <a:rPr lang="ru-RU" sz="1500" dirty="0" smtClean="0">
                <a:solidFill>
                  <a:schemeClr val="bg1"/>
                </a:solidFill>
              </a:rPr>
              <a:t>. </a:t>
            </a:r>
            <a:r>
              <a:rPr lang="ru-RU" sz="1500" dirty="0" err="1" smtClean="0">
                <a:solidFill>
                  <a:schemeClr val="bg1"/>
                </a:solidFill>
              </a:rPr>
              <a:t>Прем'єр-міністром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>
                <a:solidFill>
                  <a:schemeClr val="bg1"/>
                </a:solidFill>
              </a:rPr>
              <a:t>став "</a:t>
            </a:r>
            <a:r>
              <a:rPr lang="ru-RU" sz="1500" dirty="0" err="1">
                <a:solidFill>
                  <a:schemeClr val="bg1"/>
                </a:solidFill>
              </a:rPr>
              <a:t>політик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із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Прерій</a:t>
            </a:r>
            <a:r>
              <a:rPr lang="ru-RU" sz="1500" dirty="0">
                <a:solidFill>
                  <a:schemeClr val="bg1"/>
                </a:solidFill>
              </a:rPr>
              <a:t>" </a:t>
            </a:r>
            <a:r>
              <a:rPr lang="ru-RU" sz="1500" dirty="0" smtClean="0">
                <a:solidFill>
                  <a:schemeClr val="bg1"/>
                </a:solidFill>
              </a:rPr>
              <a:t>Джон </a:t>
            </a:r>
            <a:r>
              <a:rPr lang="ru-RU" sz="1500" dirty="0" err="1">
                <a:solidFill>
                  <a:schemeClr val="bg1"/>
                </a:solidFill>
              </a:rPr>
              <a:t>Діфенбейкер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що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засвідчило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зростання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політичної</a:t>
            </a:r>
            <a:r>
              <a:rPr lang="ru-RU" sz="1500" dirty="0">
                <a:solidFill>
                  <a:schemeClr val="bg1"/>
                </a:solidFill>
              </a:rPr>
              <a:t> ваги </a:t>
            </a:r>
            <a:r>
              <a:rPr lang="ru-RU" sz="1500" dirty="0" err="1">
                <a:solidFill>
                  <a:schemeClr val="bg1"/>
                </a:solidFill>
              </a:rPr>
              <a:t>західного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регіону</a:t>
            </a:r>
            <a:r>
              <a:rPr lang="ru-RU" sz="1500" dirty="0" smtClean="0">
                <a:solidFill>
                  <a:schemeClr val="bg1"/>
                </a:solidFill>
              </a:rPr>
              <a:t>. </a:t>
            </a:r>
            <a:r>
              <a:rPr lang="ru-RU" sz="1500" dirty="0">
                <a:solidFill>
                  <a:schemeClr val="bg1"/>
                </a:solidFill>
              </a:rPr>
              <a:t>Уряд </a:t>
            </a:r>
            <a:r>
              <a:rPr lang="ru-RU" sz="1500" dirty="0" smtClean="0">
                <a:solidFill>
                  <a:schemeClr val="bg1"/>
                </a:solidFill>
              </a:rPr>
              <a:t>Джона </a:t>
            </a:r>
            <a:r>
              <a:rPr lang="ru-RU" sz="1500" dirty="0" err="1">
                <a:solidFill>
                  <a:schemeClr val="bg1"/>
                </a:solidFill>
              </a:rPr>
              <a:t>Діфенбейкера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удосконалив</a:t>
            </a:r>
            <a:r>
              <a:rPr lang="ru-RU" sz="1500" dirty="0">
                <a:solidFill>
                  <a:schemeClr val="bg1"/>
                </a:solidFill>
              </a:rPr>
              <a:t> систему </a:t>
            </a:r>
            <a:r>
              <a:rPr lang="ru-RU" sz="1500" dirty="0" err="1">
                <a:solidFill>
                  <a:schemeClr val="bg1"/>
                </a:solidFill>
              </a:rPr>
              <a:t>соціального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забезпечення</a:t>
            </a:r>
            <a:r>
              <a:rPr lang="ru-RU" sz="1500" dirty="0">
                <a:solidFill>
                  <a:schemeClr val="bg1"/>
                </a:solidFill>
              </a:rPr>
              <a:t> (</a:t>
            </a:r>
            <a:r>
              <a:rPr lang="ru-RU" sz="1500" dirty="0" err="1">
                <a:solidFill>
                  <a:schemeClr val="bg1"/>
                </a:solidFill>
              </a:rPr>
              <a:t>підвищив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пенсії</a:t>
            </a:r>
            <a:r>
              <a:rPr lang="ru-RU" sz="1500" dirty="0">
                <a:solidFill>
                  <a:schemeClr val="bg1"/>
                </a:solidFill>
              </a:rPr>
              <a:t> та </a:t>
            </a:r>
            <a:r>
              <a:rPr lang="ru-RU" sz="1500" dirty="0" err="1">
                <a:solidFill>
                  <a:schemeClr val="bg1"/>
                </a:solidFill>
              </a:rPr>
              <a:t>виплати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допомоги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інвалідам</a:t>
            </a:r>
            <a:r>
              <a:rPr lang="ru-RU" sz="1500" dirty="0">
                <a:solidFill>
                  <a:schemeClr val="bg1"/>
                </a:solidFill>
              </a:rPr>
              <a:t>), </a:t>
            </a:r>
            <a:r>
              <a:rPr lang="ru-RU" sz="1500" dirty="0" err="1">
                <a:solidFill>
                  <a:schemeClr val="bg1"/>
                </a:solidFill>
              </a:rPr>
              <a:t>збільшив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зарплати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держслужбовцям</a:t>
            </a:r>
            <a:r>
              <a:rPr lang="ru-RU" sz="1500" dirty="0">
                <a:solidFill>
                  <a:schemeClr val="bg1"/>
                </a:solidFill>
              </a:rPr>
              <a:t>. </a:t>
            </a:r>
            <a:endParaRPr lang="ru-RU" sz="15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•</a:t>
            </a:r>
            <a:r>
              <a:rPr lang="ru-RU" sz="1600" b="1" dirty="0" smtClean="0">
                <a:solidFill>
                  <a:schemeClr val="bg1"/>
                </a:solidFill>
              </a:rPr>
              <a:t>1958 </a:t>
            </a:r>
            <a:r>
              <a:rPr lang="ru-RU" sz="1600" b="1" dirty="0">
                <a:solidFill>
                  <a:schemeClr val="bg1"/>
                </a:solidFill>
              </a:rPr>
              <a:t>р</a:t>
            </a:r>
            <a:r>
              <a:rPr lang="ru-RU" sz="1600" dirty="0" smtClean="0">
                <a:solidFill>
                  <a:schemeClr val="bg1"/>
                </a:solidFill>
              </a:rPr>
              <a:t>.- </a:t>
            </a:r>
            <a:r>
              <a:rPr lang="ru-RU" sz="1600" dirty="0" err="1">
                <a:solidFill>
                  <a:schemeClr val="bg1"/>
                </a:solidFill>
              </a:rPr>
              <a:t>уклала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США угоду про </a:t>
            </a:r>
            <a:r>
              <a:rPr lang="ru-RU" sz="1600" dirty="0" err="1">
                <a:solidFill>
                  <a:schemeClr val="bg1"/>
                </a:solidFill>
              </a:rPr>
              <a:t>створення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Об'єднаного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командування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протиповітряної</a:t>
            </a:r>
            <a:r>
              <a:rPr lang="ru-RU" sz="1600" dirty="0">
                <a:solidFill>
                  <a:schemeClr val="bg1"/>
                </a:solidFill>
              </a:rPr>
              <a:t> оборони </a:t>
            </a:r>
            <a:r>
              <a:rPr lang="ru-RU" sz="1600" dirty="0" err="1">
                <a:solidFill>
                  <a:schemeClr val="bg1"/>
                </a:solidFill>
              </a:rPr>
              <a:t>Північноамериканського</a:t>
            </a:r>
            <a:r>
              <a:rPr lang="ru-RU" sz="1600" dirty="0">
                <a:solidFill>
                  <a:schemeClr val="bg1"/>
                </a:solidFill>
              </a:rPr>
              <a:t> континенту </a:t>
            </a:r>
            <a:r>
              <a:rPr lang="ru-RU" sz="1600" dirty="0" smtClean="0">
                <a:solidFill>
                  <a:schemeClr val="bg1"/>
                </a:solidFill>
              </a:rPr>
              <a:t>(ПОРАД)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500" dirty="0" smtClean="0">
                <a:solidFill>
                  <a:schemeClr val="bg1"/>
                </a:solidFill>
              </a:rPr>
              <a:t>•</a:t>
            </a:r>
            <a:r>
              <a:rPr lang="ru-RU" sz="1600" b="1" dirty="0" smtClean="0">
                <a:solidFill>
                  <a:schemeClr val="bg1"/>
                </a:solidFill>
              </a:rPr>
              <a:t>1960 </a:t>
            </a:r>
            <a:r>
              <a:rPr lang="ru-RU" sz="1600" b="1" dirty="0">
                <a:solidFill>
                  <a:schemeClr val="bg1"/>
                </a:solidFill>
              </a:rPr>
              <a:t>р</a:t>
            </a:r>
            <a:r>
              <a:rPr lang="ru-RU" sz="1500" dirty="0" smtClean="0">
                <a:solidFill>
                  <a:schemeClr val="bg1"/>
                </a:solidFill>
              </a:rPr>
              <a:t>.- </a:t>
            </a:r>
            <a:r>
              <a:rPr lang="ru-RU" sz="1500" dirty="0" err="1" smtClean="0">
                <a:solidFill>
                  <a:schemeClr val="bg1"/>
                </a:solidFill>
              </a:rPr>
              <a:t>ухвалення</a:t>
            </a:r>
            <a:r>
              <a:rPr lang="ru-RU" sz="1500" dirty="0" smtClean="0">
                <a:solidFill>
                  <a:schemeClr val="bg1"/>
                </a:solidFill>
              </a:rPr>
              <a:t> "</a:t>
            </a:r>
            <a:r>
              <a:rPr lang="ru-RU" sz="1500" dirty="0" err="1">
                <a:solidFill>
                  <a:schemeClr val="bg1"/>
                </a:solidFill>
              </a:rPr>
              <a:t>Біллю</a:t>
            </a:r>
            <a:r>
              <a:rPr lang="ru-RU" sz="1500" dirty="0">
                <a:solidFill>
                  <a:schemeClr val="bg1"/>
                </a:solidFill>
              </a:rPr>
              <a:t> про </a:t>
            </a:r>
            <a:r>
              <a:rPr lang="ru-RU" sz="1500" dirty="0" err="1">
                <a:solidFill>
                  <a:schemeClr val="bg1"/>
                </a:solidFill>
              </a:rPr>
              <a:t>громадянські</a:t>
            </a:r>
            <a:r>
              <a:rPr lang="ru-RU" sz="1500" dirty="0">
                <a:solidFill>
                  <a:schemeClr val="bg1"/>
                </a:solidFill>
              </a:rPr>
              <a:t> права"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6858016" y="3571876"/>
            <a:ext cx="2285984" cy="3286124"/>
            <a:chOff x="6858016" y="3571876"/>
            <a:chExt cx="2285984" cy="3286124"/>
          </a:xfrm>
        </p:grpSpPr>
        <p:pic>
          <p:nvPicPr>
            <p:cNvPr id="12" name="Рисунок 11" descr="Diefmontre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16" y="3571876"/>
              <a:ext cx="2285984" cy="3286124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6858016" y="6572272"/>
              <a:ext cx="2285984" cy="285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215206" y="6550223"/>
              <a:ext cx="169642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 smtClean="0"/>
                <a:t>Джон </a:t>
              </a:r>
              <a:r>
                <a:rPr lang="ru-RU" sz="1400" dirty="0" err="1" smtClean="0"/>
                <a:t>Діфенбейкер</a:t>
              </a:r>
              <a:r>
                <a:rPr lang="ru-RU" sz="1400" dirty="0" smtClean="0"/>
                <a:t> </a:t>
              </a:r>
              <a:endParaRPr lang="ru-RU" sz="1400" dirty="0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22" y="-142900"/>
            <a:ext cx="4544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1960—1970 роки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57166"/>
            <a:ext cx="914400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•1961 </a:t>
            </a:r>
            <a:r>
              <a:rPr lang="ru-RU" sz="1600" b="1" dirty="0">
                <a:solidFill>
                  <a:schemeClr val="bg1"/>
                </a:solidFill>
              </a:rPr>
              <a:t>р</a:t>
            </a:r>
            <a:r>
              <a:rPr lang="ru-RU" sz="1600" b="1" dirty="0" smtClean="0">
                <a:solidFill>
                  <a:schemeClr val="bg1"/>
                </a:solidFill>
              </a:rPr>
              <a:t>.- </a:t>
            </a:r>
            <a:r>
              <a:rPr lang="ru-RU" sz="1500" dirty="0" err="1">
                <a:solidFill>
                  <a:schemeClr val="bg1"/>
                </a:solidFill>
              </a:rPr>
              <a:t>з</a:t>
            </a:r>
            <a:r>
              <a:rPr lang="ru-RU" sz="1500" dirty="0" err="1" smtClean="0">
                <a:solidFill>
                  <a:schemeClr val="bg1"/>
                </a:solidFill>
              </a:rPr>
              <a:t>гідно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з</a:t>
            </a:r>
            <a:r>
              <a:rPr lang="ru-RU" sz="1500" dirty="0" smtClean="0">
                <a:solidFill>
                  <a:schemeClr val="bg1"/>
                </a:solidFill>
              </a:rPr>
              <a:t> "Актом </a:t>
            </a:r>
            <a:r>
              <a:rPr lang="ru-RU" sz="1500" dirty="0" err="1" smtClean="0">
                <a:solidFill>
                  <a:schemeClr val="bg1"/>
                </a:solidFill>
              </a:rPr>
              <a:t>відродження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і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розвитку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сільського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господарства</a:t>
            </a:r>
            <a:r>
              <a:rPr lang="ru-RU" sz="1500" dirty="0" smtClean="0">
                <a:solidFill>
                  <a:schemeClr val="bg1"/>
                </a:solidFill>
              </a:rPr>
              <a:t>" </a:t>
            </a:r>
            <a:r>
              <a:rPr lang="ru-RU" sz="1500" dirty="0" err="1" smtClean="0">
                <a:solidFill>
                  <a:schemeClr val="bg1"/>
                </a:solidFill>
              </a:rPr>
              <a:t>надано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допомогу</a:t>
            </a:r>
            <a:r>
              <a:rPr lang="ru-RU" sz="1500" dirty="0">
                <a:solidFill>
                  <a:schemeClr val="bg1"/>
                </a:solidFill>
              </a:rPr>
              <a:t> фермерам. </a:t>
            </a:r>
            <a:r>
              <a:rPr lang="ru-RU" sz="1500" dirty="0" err="1">
                <a:solidFill>
                  <a:schemeClr val="bg1"/>
                </a:solidFill>
              </a:rPr>
              <a:t>Із</a:t>
            </a:r>
            <a:r>
              <a:rPr lang="ru-RU" sz="1500" dirty="0">
                <a:solidFill>
                  <a:schemeClr val="bg1"/>
                </a:solidFill>
              </a:rPr>
              <a:t> метою </a:t>
            </a:r>
            <a:r>
              <a:rPr lang="ru-RU" sz="1500" dirty="0" err="1">
                <a:solidFill>
                  <a:schemeClr val="bg1"/>
                </a:solidFill>
              </a:rPr>
              <a:t>зменшення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безробіття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виділено</a:t>
            </a:r>
            <a:r>
              <a:rPr lang="ru-RU" sz="1500" dirty="0">
                <a:solidFill>
                  <a:schemeClr val="bg1"/>
                </a:solidFill>
              </a:rPr>
              <a:t> 1 </a:t>
            </a:r>
            <a:r>
              <a:rPr lang="ru-RU" sz="1500" dirty="0" err="1">
                <a:solidFill>
                  <a:schemeClr val="bg1"/>
                </a:solidFill>
              </a:rPr>
              <a:t>млрд</a:t>
            </a:r>
            <a:r>
              <a:rPr lang="ru-RU" sz="1500" dirty="0">
                <a:solidFill>
                  <a:schemeClr val="bg1"/>
                </a:solidFill>
              </a:rPr>
              <a:t> дол. на </a:t>
            </a:r>
            <a:r>
              <a:rPr lang="ru-RU" sz="1500" dirty="0" err="1">
                <a:solidFill>
                  <a:schemeClr val="bg1"/>
                </a:solidFill>
              </a:rPr>
              <a:t>розширення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громадських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робіт</a:t>
            </a:r>
            <a:r>
              <a:rPr lang="ru-RU" sz="1500" dirty="0">
                <a:solidFill>
                  <a:schemeClr val="bg1"/>
                </a:solidFill>
              </a:rPr>
              <a:t>. </a:t>
            </a:r>
            <a:r>
              <a:rPr lang="ru-RU" sz="1500" dirty="0" err="1">
                <a:solidFill>
                  <a:schemeClr val="bg1"/>
                </a:solidFill>
              </a:rPr>
              <a:t>Водночас</a:t>
            </a:r>
            <a:r>
              <a:rPr lang="ru-RU" sz="1500" dirty="0">
                <a:solidFill>
                  <a:schemeClr val="bg1"/>
                </a:solidFill>
              </a:rPr>
              <a:t>, </a:t>
            </a:r>
            <a:r>
              <a:rPr lang="ru-RU" sz="1500" dirty="0" err="1">
                <a:solidFill>
                  <a:schemeClr val="bg1"/>
                </a:solidFill>
              </a:rPr>
              <a:t>утворено</a:t>
            </a:r>
            <a:r>
              <a:rPr lang="ru-RU" sz="1500" dirty="0">
                <a:solidFill>
                  <a:schemeClr val="bg1"/>
                </a:solidFill>
              </a:rPr>
              <a:t> ряд </a:t>
            </a:r>
            <a:r>
              <a:rPr lang="ru-RU" sz="1500" dirty="0" err="1">
                <a:solidFill>
                  <a:schemeClr val="bg1"/>
                </a:solidFill>
              </a:rPr>
              <a:t>урядових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інституцій</a:t>
            </a:r>
            <a:r>
              <a:rPr lang="ru-RU" sz="1500" dirty="0">
                <a:solidFill>
                  <a:schemeClr val="bg1"/>
                </a:solidFill>
              </a:rPr>
              <a:t>, </a:t>
            </a:r>
            <a:r>
              <a:rPr lang="ru-RU" sz="1500" dirty="0" err="1">
                <a:solidFill>
                  <a:schemeClr val="bg1"/>
                </a:solidFill>
              </a:rPr>
              <a:t>що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займалися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посередництвом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між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робітниками</a:t>
            </a:r>
            <a:r>
              <a:rPr lang="ru-RU" sz="1500" dirty="0">
                <a:solidFill>
                  <a:schemeClr val="bg1"/>
                </a:solidFill>
              </a:rPr>
              <a:t> та </a:t>
            </a:r>
            <a:r>
              <a:rPr lang="ru-RU" sz="1500" dirty="0" err="1">
                <a:solidFill>
                  <a:schemeClr val="bg1"/>
                </a:solidFill>
              </a:rPr>
              <a:t>працедавцями</a:t>
            </a:r>
            <a:r>
              <a:rPr lang="ru-RU" sz="1500" dirty="0">
                <a:solidFill>
                  <a:schemeClr val="bg1"/>
                </a:solidFill>
              </a:rPr>
              <a:t>. </a:t>
            </a:r>
            <a:r>
              <a:rPr lang="ru-RU" sz="1500" dirty="0" err="1">
                <a:solidFill>
                  <a:schemeClr val="bg1"/>
                </a:solidFill>
              </a:rPr>
              <a:t>Депресивним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Атлантичним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провінціям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надано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значні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асигнування</a:t>
            </a:r>
            <a:r>
              <a:rPr lang="ru-RU" sz="15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786190"/>
            <a:ext cx="9286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•15</a:t>
            </a:r>
            <a:r>
              <a:rPr lang="ru-RU" sz="1600" b="1" dirty="0" smtClean="0"/>
              <a:t> </a:t>
            </a:r>
            <a:r>
              <a:rPr lang="ru-RU" sz="1600" b="1" dirty="0">
                <a:solidFill>
                  <a:schemeClr val="bg1"/>
                </a:solidFill>
              </a:rPr>
              <a:t>лютого 1965 </a:t>
            </a:r>
            <a:r>
              <a:rPr lang="ru-RU" sz="1600" b="1" dirty="0" smtClean="0">
                <a:solidFill>
                  <a:schemeClr val="bg1"/>
                </a:solidFill>
              </a:rPr>
              <a:t>р.- </a:t>
            </a:r>
            <a:r>
              <a:rPr lang="ru-RU" sz="1500" dirty="0" smtClean="0">
                <a:solidFill>
                  <a:schemeClr val="bg1"/>
                </a:solidFill>
              </a:rPr>
              <a:t>Канада </a:t>
            </a:r>
            <a:r>
              <a:rPr lang="ru-RU" sz="1500" dirty="0" err="1">
                <a:solidFill>
                  <a:schemeClr val="bg1"/>
                </a:solidFill>
              </a:rPr>
              <a:t>вперше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підняла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smtClean="0">
                <a:solidFill>
                  <a:schemeClr val="bg1"/>
                </a:solidFill>
              </a:rPr>
              <a:t>прапор</a:t>
            </a:r>
            <a:endParaRPr lang="ru-RU" sz="15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214686"/>
            <a:ext cx="914400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•</a:t>
            </a:r>
            <a:r>
              <a:rPr lang="ru-RU" sz="1600" b="1" dirty="0" err="1" smtClean="0">
                <a:solidFill>
                  <a:schemeClr val="bg1"/>
                </a:solidFill>
              </a:rPr>
              <a:t>грудень</a:t>
            </a:r>
            <a:r>
              <a:rPr lang="ru-RU" sz="1600" b="1" dirty="0" smtClean="0">
                <a:solidFill>
                  <a:schemeClr val="bg1"/>
                </a:solidFill>
              </a:rPr>
              <a:t> 1964 р.- </a:t>
            </a:r>
            <a:r>
              <a:rPr lang="ru-RU" sz="1500" dirty="0" err="1" smtClean="0">
                <a:solidFill>
                  <a:schemeClr val="bg1"/>
                </a:solidFill>
              </a:rPr>
              <a:t>Канадським</a:t>
            </a:r>
            <a:r>
              <a:rPr lang="ru-RU" sz="1500" dirty="0" smtClean="0">
                <a:solidFill>
                  <a:schemeClr val="bg1"/>
                </a:solidFill>
              </a:rPr>
              <a:t> парламентом </a:t>
            </a:r>
            <a:r>
              <a:rPr lang="ru-RU" sz="1500" dirty="0" err="1" smtClean="0">
                <a:solidFill>
                  <a:schemeClr val="bg1"/>
                </a:solidFill>
              </a:rPr>
              <a:t>був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затверджений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біло-червоний</a:t>
            </a:r>
            <a:r>
              <a:rPr lang="ru-RU" sz="1500" dirty="0" smtClean="0">
                <a:solidFill>
                  <a:schemeClr val="bg1"/>
                </a:solidFill>
              </a:rPr>
              <a:t> прапор </a:t>
            </a:r>
            <a:r>
              <a:rPr lang="ru-RU" sz="1500" dirty="0" err="1" smtClean="0">
                <a:solidFill>
                  <a:schemeClr val="bg1"/>
                </a:solidFill>
              </a:rPr>
              <a:t>з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кленовим</a:t>
            </a:r>
            <a:r>
              <a:rPr lang="ru-RU" sz="1500" dirty="0" smtClean="0">
                <a:solidFill>
                  <a:schemeClr val="bg1"/>
                </a:solidFill>
              </a:rPr>
              <a:t> листком, </a:t>
            </a:r>
            <a:r>
              <a:rPr lang="ru-RU" sz="1500" dirty="0" err="1" smtClean="0">
                <a:solidFill>
                  <a:schemeClr val="bg1"/>
                </a:solidFill>
              </a:rPr>
              <a:t>який</a:t>
            </a:r>
            <a:r>
              <a:rPr lang="ru-RU" sz="1500" dirty="0" smtClean="0">
                <a:solidFill>
                  <a:schemeClr val="bg1"/>
                </a:solidFill>
              </a:rPr>
              <a:t> став першим </a:t>
            </a:r>
            <a:r>
              <a:rPr lang="ru-RU" sz="1500" dirty="0" err="1" smtClean="0">
                <a:solidFill>
                  <a:schemeClr val="bg1"/>
                </a:solidFill>
              </a:rPr>
              <a:t>офіційним</a:t>
            </a:r>
            <a:r>
              <a:rPr lang="ru-RU" sz="1500" dirty="0" smtClean="0">
                <a:solidFill>
                  <a:schemeClr val="bg1"/>
                </a:solidFill>
              </a:rPr>
              <a:t> прапором </a:t>
            </a:r>
            <a:r>
              <a:rPr lang="ru-RU" sz="1500" dirty="0" err="1" smtClean="0">
                <a:solidFill>
                  <a:schemeClr val="bg1"/>
                </a:solidFill>
              </a:rPr>
              <a:t>Канади</a:t>
            </a:r>
            <a:r>
              <a:rPr lang="ru-RU" sz="1500" dirty="0" smtClean="0">
                <a:solidFill>
                  <a:schemeClr val="bg1"/>
                </a:solidFill>
              </a:rPr>
              <a:t>.</a:t>
            </a:r>
            <a:r>
              <a:rPr lang="ru-RU" sz="1500" dirty="0" smtClean="0"/>
              <a:t> </a:t>
            </a:r>
            <a:endParaRPr lang="ru-RU" sz="15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857364"/>
            <a:ext cx="92869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</a:rPr>
              <a:t>•</a:t>
            </a:r>
            <a:r>
              <a:rPr lang="ru-RU" sz="1600" b="1" dirty="0" smtClean="0">
                <a:solidFill>
                  <a:schemeClr val="bg1"/>
                </a:solidFill>
              </a:rPr>
              <a:t>1963 </a:t>
            </a:r>
            <a:r>
              <a:rPr lang="ru-RU" sz="1600" b="1" dirty="0">
                <a:solidFill>
                  <a:schemeClr val="bg1"/>
                </a:solidFill>
              </a:rPr>
              <a:t>р</a:t>
            </a:r>
            <a:r>
              <a:rPr lang="ru-RU" sz="1600" b="1" dirty="0" smtClean="0">
                <a:solidFill>
                  <a:schemeClr val="bg1"/>
                </a:solidFill>
              </a:rPr>
              <a:t>.- </a:t>
            </a:r>
            <a:r>
              <a:rPr lang="ru-RU" sz="1500" dirty="0">
                <a:solidFill>
                  <a:schemeClr val="bg1"/>
                </a:solidFill>
              </a:rPr>
              <a:t>Оттава, </a:t>
            </a:r>
            <a:r>
              <a:rPr lang="ru-RU" sz="1500" dirty="0" err="1">
                <a:solidFill>
                  <a:schemeClr val="bg1"/>
                </a:solidFill>
              </a:rPr>
              <a:t>під</a:t>
            </a:r>
            <a:r>
              <a:rPr lang="ru-RU" sz="1500" dirty="0">
                <a:solidFill>
                  <a:schemeClr val="bg1"/>
                </a:solidFill>
              </a:rPr>
              <a:t> натиском уряду Ж. </a:t>
            </a:r>
            <a:r>
              <a:rPr lang="ru-RU" sz="1500" dirty="0" err="1">
                <a:solidFill>
                  <a:schemeClr val="bg1"/>
                </a:solidFill>
              </a:rPr>
              <a:t>Лесажа</a:t>
            </a:r>
            <a:r>
              <a:rPr lang="ru-RU" sz="1500" dirty="0">
                <a:solidFill>
                  <a:schemeClr val="bg1"/>
                </a:solidFill>
              </a:rPr>
              <a:t>, повернула </a:t>
            </a:r>
            <a:r>
              <a:rPr lang="ru-RU" sz="1500" dirty="0" err="1">
                <a:solidFill>
                  <a:schemeClr val="bg1"/>
                </a:solidFill>
              </a:rPr>
              <a:t>провінції</a:t>
            </a:r>
            <a:r>
              <a:rPr lang="ru-RU" sz="1500" dirty="0">
                <a:solidFill>
                  <a:schemeClr val="bg1"/>
                </a:solidFill>
              </a:rPr>
              <a:t> право на </a:t>
            </a:r>
            <a:r>
              <a:rPr lang="ru-RU" sz="1500" dirty="0" err="1">
                <a:solidFill>
                  <a:schemeClr val="bg1"/>
                </a:solidFill>
              </a:rPr>
              <a:t>стягнення</a:t>
            </a:r>
            <a:r>
              <a:rPr lang="ru-RU" sz="1500" dirty="0">
                <a:solidFill>
                  <a:schemeClr val="bg1"/>
                </a:solidFill>
              </a:rPr>
              <a:t> 9% </a:t>
            </a:r>
            <a:r>
              <a:rPr lang="ru-RU" sz="1500" dirty="0" err="1">
                <a:solidFill>
                  <a:schemeClr val="bg1"/>
                </a:solidFill>
              </a:rPr>
              <a:t>мита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й</a:t>
            </a:r>
            <a:r>
              <a:rPr lang="ru-RU" sz="1500" dirty="0">
                <a:solidFill>
                  <a:schemeClr val="bg1"/>
                </a:solidFill>
              </a:rPr>
              <a:t> 50% гербового </a:t>
            </a:r>
            <a:r>
              <a:rPr lang="ru-RU" sz="1500" dirty="0" err="1">
                <a:solidFill>
                  <a:schemeClr val="bg1"/>
                </a:solidFill>
              </a:rPr>
              <a:t>збору</a:t>
            </a:r>
            <a:r>
              <a:rPr lang="ru-RU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285860"/>
            <a:ext cx="898828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•</a:t>
            </a:r>
            <a:r>
              <a:rPr lang="ru-RU" sz="1600" b="1" dirty="0" err="1" smtClean="0">
                <a:solidFill>
                  <a:schemeClr val="bg1"/>
                </a:solidFill>
              </a:rPr>
              <a:t>жовтень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1962 р. </a:t>
            </a:r>
            <a:r>
              <a:rPr lang="ru-RU" sz="1500" dirty="0" smtClean="0">
                <a:solidFill>
                  <a:schemeClr val="bg1"/>
                </a:solidFill>
              </a:rPr>
              <a:t>– перша </a:t>
            </a:r>
            <a:r>
              <a:rPr lang="ru-RU" sz="1500" dirty="0" err="1" smtClean="0">
                <a:solidFill>
                  <a:schemeClr val="bg1"/>
                </a:solidFill>
              </a:rPr>
              <a:t>серйозна</a:t>
            </a:r>
            <a:r>
              <a:rPr lang="ru-RU" sz="1500" dirty="0" smtClean="0">
                <a:solidFill>
                  <a:schemeClr val="bg1"/>
                </a:solidFill>
              </a:rPr>
              <a:t> криза («</a:t>
            </a:r>
            <a:r>
              <a:rPr lang="ru-RU" sz="1500" dirty="0" err="1" smtClean="0">
                <a:solidFill>
                  <a:schemeClr val="bg1"/>
                </a:solidFill>
              </a:rPr>
              <a:t>Карибська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криза</a:t>
            </a:r>
            <a:r>
              <a:rPr lang="ru-RU" sz="1500" dirty="0" smtClean="0">
                <a:solidFill>
                  <a:schemeClr val="bg1"/>
                </a:solidFill>
              </a:rPr>
              <a:t>») </a:t>
            </a:r>
            <a:r>
              <a:rPr lang="ru-RU" sz="1500" dirty="0" err="1" smtClean="0">
                <a:solidFill>
                  <a:schemeClr val="bg1"/>
                </a:solidFill>
              </a:rPr>
              <a:t>призвела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>
                <a:solidFill>
                  <a:schemeClr val="bg1"/>
                </a:solidFill>
              </a:rPr>
              <a:t>до краху консервативного </a:t>
            </a:r>
            <a:r>
              <a:rPr lang="ru-RU" sz="1500" dirty="0" err="1">
                <a:solidFill>
                  <a:schemeClr val="bg1"/>
                </a:solidFill>
              </a:rPr>
              <a:t>кабінету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міністрів</a:t>
            </a:r>
            <a:r>
              <a:rPr lang="ru-RU" sz="15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428868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•4 </a:t>
            </a:r>
            <a:r>
              <a:rPr lang="ru-RU" sz="1600" b="1" dirty="0">
                <a:solidFill>
                  <a:schemeClr val="bg1"/>
                </a:solidFill>
              </a:rPr>
              <a:t>лютого 1963 р. </a:t>
            </a:r>
            <a:r>
              <a:rPr lang="ru-RU" sz="1500" dirty="0" smtClean="0">
                <a:solidFill>
                  <a:schemeClr val="bg1"/>
                </a:solidFill>
              </a:rPr>
              <a:t>- </a:t>
            </a:r>
            <a:r>
              <a:rPr lang="ru-RU" sz="1500" dirty="0" err="1" smtClean="0">
                <a:solidFill>
                  <a:schemeClr val="bg1"/>
                </a:solidFill>
              </a:rPr>
              <a:t>міністр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>
                <a:solidFill>
                  <a:schemeClr val="bg1"/>
                </a:solidFill>
              </a:rPr>
              <a:t>оборони </a:t>
            </a:r>
            <a:r>
              <a:rPr lang="ru-RU" sz="1500" dirty="0" err="1">
                <a:solidFill>
                  <a:schemeClr val="bg1"/>
                </a:solidFill>
              </a:rPr>
              <a:t>Канади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Дуґлас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Гаркнесс</a:t>
            </a:r>
            <a:r>
              <a:rPr lang="ru-RU" sz="1500" dirty="0">
                <a:solidFill>
                  <a:schemeClr val="bg1"/>
                </a:solidFill>
              </a:rPr>
              <a:t>, у знак протесту, подав у </a:t>
            </a:r>
            <a:r>
              <a:rPr lang="ru-RU" sz="1500" dirty="0" err="1">
                <a:solidFill>
                  <a:schemeClr val="bg1"/>
                </a:solidFill>
              </a:rPr>
              <a:t>відставку</a:t>
            </a:r>
            <a:r>
              <a:rPr lang="ru-RU" sz="1500" dirty="0">
                <a:solidFill>
                  <a:schemeClr val="bg1"/>
                </a:solidFill>
              </a:rPr>
              <a:t>. </a:t>
            </a:r>
            <a:r>
              <a:rPr lang="ru-RU" sz="1500" dirty="0" smtClean="0">
                <a:solidFill>
                  <a:schemeClr val="bg1"/>
                </a:solidFill>
              </a:rPr>
              <a:t/>
            </a:r>
            <a:br>
              <a:rPr lang="ru-RU" sz="1500" dirty="0" smtClean="0">
                <a:solidFill>
                  <a:schemeClr val="bg1"/>
                </a:solidFill>
              </a:rPr>
            </a:br>
            <a:r>
              <a:rPr lang="ru-RU" sz="1500" dirty="0" err="1" smtClean="0">
                <a:solidFill>
                  <a:schemeClr val="bg1"/>
                </a:solidFill>
              </a:rPr>
              <a:t>Виникла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гостра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урядова</a:t>
            </a:r>
            <a:r>
              <a:rPr lang="ru-RU" sz="1500" dirty="0">
                <a:solidFill>
                  <a:schemeClr val="bg1"/>
                </a:solidFill>
              </a:rPr>
              <a:t> криза, </a:t>
            </a:r>
            <a:r>
              <a:rPr lang="ru-RU" sz="1500" dirty="0" err="1">
                <a:solidFill>
                  <a:schemeClr val="bg1"/>
                </a:solidFill>
              </a:rPr>
              <a:t>наслідком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якої</a:t>
            </a:r>
            <a:r>
              <a:rPr lang="ru-RU" sz="1500" dirty="0">
                <a:solidFill>
                  <a:schemeClr val="bg1"/>
                </a:solidFill>
              </a:rPr>
              <a:t> став </a:t>
            </a:r>
            <a:r>
              <a:rPr lang="ru-RU" sz="1500" dirty="0" err="1">
                <a:solidFill>
                  <a:schemeClr val="bg1"/>
                </a:solidFill>
              </a:rPr>
              <a:t>розпуск</a:t>
            </a:r>
            <a:r>
              <a:rPr lang="ru-RU" sz="1500" dirty="0">
                <a:solidFill>
                  <a:schemeClr val="bg1"/>
                </a:solidFill>
              </a:rPr>
              <a:t> парламенту та </a:t>
            </a:r>
            <a:r>
              <a:rPr lang="ru-RU" sz="1500" dirty="0" err="1">
                <a:solidFill>
                  <a:schemeClr val="bg1"/>
                </a:solidFill>
              </a:rPr>
              <a:t>призначення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нових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позачергових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виборів</a:t>
            </a:r>
            <a:r>
              <a:rPr lang="ru-RU" sz="1500" dirty="0">
                <a:solidFill>
                  <a:schemeClr val="bg1"/>
                </a:solidFill>
              </a:rPr>
              <a:t>, на </a:t>
            </a:r>
            <a:r>
              <a:rPr lang="ru-RU" sz="1500" dirty="0" err="1">
                <a:solidFill>
                  <a:schemeClr val="bg1"/>
                </a:solidFill>
              </a:rPr>
              <a:t>яких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консерватори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зазнали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поразки</a:t>
            </a:r>
            <a:r>
              <a:rPr lang="ru-RU" sz="15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071942"/>
            <a:ext cx="714376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</a:rPr>
              <a:t>•</a:t>
            </a:r>
            <a:r>
              <a:rPr lang="ru-RU" sz="1600" b="1" dirty="0" smtClean="0">
                <a:solidFill>
                  <a:schemeClr val="bg1"/>
                </a:solidFill>
              </a:rPr>
              <a:t>1968 р</a:t>
            </a:r>
            <a:r>
              <a:rPr lang="ru-RU" sz="1500" dirty="0" smtClean="0">
                <a:solidFill>
                  <a:schemeClr val="bg1"/>
                </a:solidFill>
              </a:rPr>
              <a:t>.- </a:t>
            </a:r>
            <a:r>
              <a:rPr lang="ru-RU" sz="1500" dirty="0" err="1" smtClean="0">
                <a:solidFill>
                  <a:schemeClr val="bg1"/>
                </a:solidFill>
              </a:rPr>
              <a:t>Пірсон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прийняв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рішення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пійти</a:t>
            </a:r>
            <a:r>
              <a:rPr lang="ru-RU" sz="1500" dirty="0" smtClean="0">
                <a:solidFill>
                  <a:schemeClr val="bg1"/>
                </a:solidFill>
              </a:rPr>
              <a:t> у </a:t>
            </a:r>
            <a:r>
              <a:rPr lang="ru-RU" sz="1500" dirty="0" err="1" smtClean="0">
                <a:solidFill>
                  <a:schemeClr val="bg1"/>
                </a:solidFill>
              </a:rPr>
              <a:t>відставку</a:t>
            </a:r>
            <a:r>
              <a:rPr lang="ru-RU" sz="1500" dirty="0">
                <a:solidFill>
                  <a:schemeClr val="bg1"/>
                </a:solidFill>
              </a:rPr>
              <a:t>. </a:t>
            </a:r>
            <a:r>
              <a:rPr lang="ru-RU" sz="1500" dirty="0" err="1" smtClean="0">
                <a:solidFill>
                  <a:schemeClr val="bg1"/>
                </a:solidFill>
              </a:rPr>
              <a:t>Лідером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Ліберальной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партії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був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обраний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Пьєр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Елліот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Трюдо</a:t>
            </a:r>
            <a:r>
              <a:rPr lang="ru-RU" sz="1500" dirty="0" smtClean="0">
                <a:solidFill>
                  <a:schemeClr val="bg1"/>
                </a:solidFill>
              </a:rPr>
              <a:t>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572008"/>
            <a:ext cx="721520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</a:rPr>
              <a:t>•</a:t>
            </a:r>
            <a:r>
              <a:rPr lang="ru-RU" sz="1600" b="1" dirty="0" smtClean="0">
                <a:solidFill>
                  <a:schemeClr val="bg1"/>
                </a:solidFill>
              </a:rPr>
              <a:t>1969 р.- </a:t>
            </a:r>
            <a:r>
              <a:rPr lang="ru-RU" sz="1500" dirty="0" err="1" smtClean="0">
                <a:solidFill>
                  <a:schemeClr val="bg1"/>
                </a:solidFill>
              </a:rPr>
              <a:t>був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прийнят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>
                <a:solidFill>
                  <a:schemeClr val="bg1"/>
                </a:solidFill>
              </a:rPr>
              <a:t>закон </a:t>
            </a:r>
            <a:r>
              <a:rPr lang="ru-RU" sz="1500" dirty="0" smtClean="0">
                <a:solidFill>
                  <a:schemeClr val="bg1"/>
                </a:solidFill>
              </a:rPr>
              <a:t>про </a:t>
            </a:r>
            <a:r>
              <a:rPr lang="ru-RU" sz="1500" dirty="0" err="1" smtClean="0">
                <a:solidFill>
                  <a:schemeClr val="bg1"/>
                </a:solidFill>
              </a:rPr>
              <a:t>офіціальні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мови</a:t>
            </a:r>
            <a:r>
              <a:rPr lang="ru-RU" sz="1500" dirty="0" smtClean="0">
                <a:solidFill>
                  <a:schemeClr val="bg1"/>
                </a:solidFill>
              </a:rPr>
              <a:t>, </a:t>
            </a:r>
            <a:r>
              <a:rPr lang="ru-RU" sz="1500" dirty="0" err="1" smtClean="0">
                <a:solidFill>
                  <a:schemeClr val="bg1"/>
                </a:solidFill>
              </a:rPr>
              <a:t>який</a:t>
            </a:r>
            <a:r>
              <a:rPr lang="ru-RU" sz="1500" dirty="0" smtClean="0">
                <a:solidFill>
                  <a:schemeClr val="bg1"/>
                </a:solidFill>
              </a:rPr>
              <a:t> зразу ж </a:t>
            </a:r>
            <a:r>
              <a:rPr lang="ru-RU" sz="1500" dirty="0" err="1" smtClean="0">
                <a:solidFill>
                  <a:schemeClr val="bg1"/>
                </a:solidFill>
              </a:rPr>
              <a:t>визвав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невдоволення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>
                <a:solidFill>
                  <a:schemeClr val="bg1"/>
                </a:solidFill>
              </a:rPr>
              <a:t>в </a:t>
            </a:r>
            <a:r>
              <a:rPr lang="ru-RU" sz="1500" dirty="0" err="1" smtClean="0">
                <a:solidFill>
                  <a:schemeClr val="bg1"/>
                </a:solidFill>
              </a:rPr>
              <a:t>англомовних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>
                <a:solidFill>
                  <a:schemeClr val="bg1"/>
                </a:solidFill>
              </a:rPr>
              <a:t>районах </a:t>
            </a:r>
            <a:r>
              <a:rPr lang="ru-RU" sz="1500" dirty="0" smtClean="0">
                <a:solidFill>
                  <a:schemeClr val="bg1"/>
                </a:solidFill>
              </a:rPr>
              <a:t>через те, </a:t>
            </a:r>
            <a:r>
              <a:rPr lang="ru-RU" sz="1500" dirty="0" err="1" smtClean="0">
                <a:solidFill>
                  <a:schemeClr val="bg1"/>
                </a:solidFill>
              </a:rPr>
              <a:t>що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державні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службовці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повинні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вчити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французьку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мову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endParaRPr lang="ru-RU" sz="1500" dirty="0">
              <a:solidFill>
                <a:schemeClr val="bg1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7000891" y="3857627"/>
            <a:ext cx="2143109" cy="3000373"/>
            <a:chOff x="7000891" y="3857627"/>
            <a:chExt cx="2143109" cy="3000373"/>
          </a:xfrm>
        </p:grpSpPr>
        <p:pic>
          <p:nvPicPr>
            <p:cNvPr id="14" name="Рисунок 13" descr="images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00891" y="3857627"/>
              <a:ext cx="2143109" cy="3000373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7000892" y="6572272"/>
              <a:ext cx="2143108" cy="285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286644" y="6550223"/>
              <a:ext cx="159768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 err="1" smtClean="0"/>
                <a:t>Пьєр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Елліот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Трюдо</a:t>
              </a:r>
              <a:endParaRPr lang="ru-RU" sz="14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0" y="5286388"/>
            <a:ext cx="692945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</a:rPr>
              <a:t>•</a:t>
            </a:r>
            <a:r>
              <a:rPr lang="ru-RU" sz="1600" b="1" dirty="0" smtClean="0">
                <a:solidFill>
                  <a:schemeClr val="bg1"/>
                </a:solidFill>
              </a:rPr>
              <a:t>1970 р.- </a:t>
            </a:r>
            <a:r>
              <a:rPr lang="ru-RU" sz="1500" dirty="0" err="1" smtClean="0">
                <a:solidFill>
                  <a:schemeClr val="bg1"/>
                </a:solidFill>
              </a:rPr>
              <a:t>знову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проїхалася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хвиля</a:t>
            </a:r>
            <a:r>
              <a:rPr lang="ru-RU" sz="1500" dirty="0" smtClean="0">
                <a:solidFill>
                  <a:schemeClr val="bg1"/>
                </a:solidFill>
              </a:rPr>
              <a:t> терроризму. </a:t>
            </a:r>
            <a:br>
              <a:rPr lang="ru-RU" sz="1500" dirty="0" smtClean="0">
                <a:solidFill>
                  <a:schemeClr val="bg1"/>
                </a:solidFill>
              </a:rPr>
            </a:br>
            <a:r>
              <a:rPr lang="ru-RU" sz="1500" dirty="0" smtClean="0">
                <a:solidFill>
                  <a:schemeClr val="bg1"/>
                </a:solidFill>
              </a:rPr>
              <a:t>•</a:t>
            </a:r>
            <a:r>
              <a:rPr lang="ru-RU" sz="1600" b="1" dirty="0" err="1" smtClean="0">
                <a:solidFill>
                  <a:schemeClr val="bg1"/>
                </a:solidFill>
              </a:rPr>
              <a:t>жовтень</a:t>
            </a:r>
            <a:r>
              <a:rPr lang="ru-RU" sz="1600" b="1" dirty="0" smtClean="0">
                <a:solidFill>
                  <a:schemeClr val="bg1"/>
                </a:solidFill>
              </a:rPr>
              <a:t> 1970 р.</a:t>
            </a:r>
            <a:r>
              <a:rPr lang="ru-RU" sz="1500" dirty="0" smtClean="0">
                <a:solidFill>
                  <a:schemeClr val="bg1"/>
                </a:solidFill>
              </a:rPr>
              <a:t> –</a:t>
            </a:r>
            <a:r>
              <a:rPr lang="ru-RU" sz="1500" dirty="0" err="1" smtClean="0">
                <a:solidFill>
                  <a:schemeClr val="bg1"/>
                </a:solidFill>
              </a:rPr>
              <a:t>після</a:t>
            </a:r>
            <a:r>
              <a:rPr lang="ru-RU" sz="1500" dirty="0" smtClean="0">
                <a:solidFill>
                  <a:schemeClr val="bg1"/>
                </a:solidFill>
              </a:rPr>
              <a:t> того, як </a:t>
            </a:r>
            <a:r>
              <a:rPr lang="ru-RU" sz="1500" dirty="0" err="1" smtClean="0">
                <a:solidFill>
                  <a:schemeClr val="bg1"/>
                </a:solidFill>
              </a:rPr>
              <a:t>ліберали</a:t>
            </a:r>
            <a:r>
              <a:rPr lang="ru-RU" sz="1500" dirty="0" smtClean="0">
                <a:solidFill>
                  <a:schemeClr val="bg1"/>
                </a:solidFill>
              </a:rPr>
              <a:t>, </a:t>
            </a:r>
            <a:r>
              <a:rPr lang="ru-RU" sz="1500" dirty="0" err="1" smtClean="0">
                <a:solidFill>
                  <a:schemeClr val="bg1"/>
                </a:solidFill>
              </a:rPr>
              <a:t>підтримавші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політику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федералізму</a:t>
            </a:r>
            <a:r>
              <a:rPr lang="ru-RU" sz="1500" dirty="0" smtClean="0">
                <a:solidFill>
                  <a:schemeClr val="bg1"/>
                </a:solidFill>
              </a:rPr>
              <a:t>,  главою </a:t>
            </a:r>
            <a:r>
              <a:rPr lang="ru-RU" sz="1500" dirty="0" err="1" smtClean="0">
                <a:solidFill>
                  <a:schemeClr val="bg1"/>
                </a:solidFill>
              </a:rPr>
              <a:t>якої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був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Робер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Бурасса</a:t>
            </a:r>
            <a:r>
              <a:rPr lang="ru-RU" sz="1500" dirty="0">
                <a:solidFill>
                  <a:schemeClr val="bg1"/>
                </a:solidFill>
              </a:rPr>
              <a:t>, </a:t>
            </a:r>
            <a:r>
              <a:rPr lang="ru-RU" sz="1500" dirty="0" err="1" smtClean="0">
                <a:solidFill>
                  <a:schemeClr val="bg1"/>
                </a:solidFill>
              </a:rPr>
              <a:t>отримали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захоплюючу</a:t>
            </a:r>
            <a:r>
              <a:rPr lang="ru-RU" sz="1500" dirty="0" smtClean="0">
                <a:solidFill>
                  <a:schemeClr val="bg1"/>
                </a:solidFill>
              </a:rPr>
              <a:t> перемогу </a:t>
            </a:r>
            <a:r>
              <a:rPr lang="ru-RU" sz="1500" dirty="0">
                <a:solidFill>
                  <a:schemeClr val="bg1"/>
                </a:solidFill>
              </a:rPr>
              <a:t>на </a:t>
            </a:r>
            <a:r>
              <a:rPr lang="ru-RU" sz="1500" dirty="0" err="1" smtClean="0">
                <a:solidFill>
                  <a:schemeClr val="bg1"/>
                </a:solidFill>
              </a:rPr>
              <a:t>провінціальних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виборах</a:t>
            </a:r>
            <a:r>
              <a:rPr lang="ru-RU" sz="1500" dirty="0">
                <a:solidFill>
                  <a:schemeClr val="bg1"/>
                </a:solidFill>
              </a:rPr>
              <a:t>, </a:t>
            </a:r>
            <a:r>
              <a:rPr lang="ru-RU" sz="1500" dirty="0" smtClean="0">
                <a:solidFill>
                  <a:schemeClr val="bg1"/>
                </a:solidFill>
              </a:rPr>
              <a:t>члени </a:t>
            </a:r>
            <a:r>
              <a:rPr lang="ru-RU" sz="1500" dirty="0" err="1" smtClean="0">
                <a:solidFill>
                  <a:schemeClr val="bg1"/>
                </a:solidFill>
              </a:rPr>
              <a:t>націоналістичної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організації</a:t>
            </a:r>
            <a:r>
              <a:rPr lang="ru-RU" sz="1500" dirty="0" smtClean="0">
                <a:solidFill>
                  <a:schemeClr val="bg1"/>
                </a:solidFill>
              </a:rPr>
              <a:t> «Фронт </a:t>
            </a:r>
            <a:r>
              <a:rPr lang="ru-RU" sz="1500" dirty="0" err="1" smtClean="0">
                <a:solidFill>
                  <a:schemeClr val="bg1"/>
                </a:solidFill>
              </a:rPr>
              <a:t>звільнення</a:t>
            </a:r>
            <a:r>
              <a:rPr lang="ru-RU" sz="1500" dirty="0" smtClean="0">
                <a:solidFill>
                  <a:schemeClr val="bg1"/>
                </a:solidFill>
              </a:rPr>
              <a:t> Квебека» </a:t>
            </a:r>
            <a:r>
              <a:rPr lang="ru-RU" sz="1500" dirty="0">
                <a:solidFill>
                  <a:schemeClr val="bg1"/>
                </a:solidFill>
              </a:rPr>
              <a:t>(ФОК) </a:t>
            </a:r>
            <a:r>
              <a:rPr lang="ru-RU" sz="1500" dirty="0" err="1" smtClean="0">
                <a:solidFill>
                  <a:schemeClr val="bg1"/>
                </a:solidFill>
              </a:rPr>
              <a:t>викрали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співробітника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>
                <a:solidFill>
                  <a:schemeClr val="bg1"/>
                </a:solidFill>
              </a:rPr>
              <a:t>британской </a:t>
            </a:r>
            <a:r>
              <a:rPr lang="ru-RU" sz="1500" dirty="0" err="1" smtClean="0">
                <a:solidFill>
                  <a:schemeClr val="bg1"/>
                </a:solidFill>
              </a:rPr>
              <a:t>торгової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місії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>
                <a:solidFill>
                  <a:schemeClr val="bg1"/>
                </a:solidFill>
              </a:rPr>
              <a:t>в </a:t>
            </a:r>
            <a:r>
              <a:rPr lang="ru-RU" sz="1500" dirty="0" err="1" smtClean="0">
                <a:solidFill>
                  <a:schemeClr val="bg1"/>
                </a:solidFill>
              </a:rPr>
              <a:t>Монреалі</a:t>
            </a:r>
            <a:r>
              <a:rPr lang="ru-RU" sz="1500" dirty="0" smtClean="0">
                <a:solidFill>
                  <a:schemeClr val="bg1"/>
                </a:solidFill>
              </a:rPr>
              <a:t>, </a:t>
            </a:r>
            <a:r>
              <a:rPr lang="ru-RU" sz="1500" dirty="0">
                <a:solidFill>
                  <a:schemeClr val="bg1"/>
                </a:solidFill>
              </a:rPr>
              <a:t>а </a:t>
            </a:r>
            <a:r>
              <a:rPr lang="ru-RU" sz="1500" dirty="0" err="1" smtClean="0">
                <a:solidFill>
                  <a:schemeClr val="bg1"/>
                </a:solidFill>
              </a:rPr>
              <a:t>потім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викрали</a:t>
            </a:r>
            <a:r>
              <a:rPr lang="ru-RU" sz="1500" dirty="0" smtClean="0">
                <a:solidFill>
                  <a:schemeClr val="bg1"/>
                </a:solidFill>
              </a:rPr>
              <a:t> й </a:t>
            </a:r>
            <a:r>
              <a:rPr lang="ru-RU" sz="1500" dirty="0">
                <a:solidFill>
                  <a:schemeClr val="bg1"/>
                </a:solidFill>
              </a:rPr>
              <a:t>убили </a:t>
            </a:r>
            <a:r>
              <a:rPr lang="ru-RU" sz="1500" dirty="0" err="1" smtClean="0">
                <a:solidFill>
                  <a:schemeClr val="bg1"/>
                </a:solidFill>
              </a:rPr>
              <a:t>міністра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праці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>
                <a:solidFill>
                  <a:schemeClr val="bg1"/>
                </a:solidFill>
              </a:rPr>
              <a:t>Квебека П</a:t>
            </a:r>
            <a:r>
              <a:rPr lang="ru-RU" sz="1500" dirty="0" smtClean="0">
                <a:solidFill>
                  <a:schemeClr val="bg1"/>
                </a:solidFill>
              </a:rPr>
              <a:t>. </a:t>
            </a:r>
            <a:r>
              <a:rPr lang="ru-RU" sz="1500" dirty="0" err="1" smtClean="0">
                <a:solidFill>
                  <a:schemeClr val="bg1"/>
                </a:solidFill>
              </a:rPr>
              <a:t>Лапорта</a:t>
            </a:r>
            <a:endParaRPr lang="ru-RU" sz="1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0"/>
            <a:ext cx="4544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1970—1980 роки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071546"/>
            <a:ext cx="914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•</a:t>
            </a:r>
            <a:r>
              <a:rPr lang="uk-UA" sz="1600" b="1" dirty="0" smtClean="0"/>
              <a:t>1976р</a:t>
            </a:r>
            <a:r>
              <a:rPr lang="uk-UA" sz="1600" dirty="0" smtClean="0"/>
              <a:t>.-  на виборах у провінції </a:t>
            </a:r>
            <a:r>
              <a:rPr lang="uk-UA" sz="1600" dirty="0" err="1" smtClean="0"/>
              <a:t>Квебек</a:t>
            </a:r>
            <a:r>
              <a:rPr lang="uk-UA" sz="1600" dirty="0" smtClean="0"/>
              <a:t> до влади прийшла партія сепаратистів - </a:t>
            </a:r>
            <a:r>
              <a:rPr lang="uk-UA" sz="1500" dirty="0" err="1" smtClean="0"/>
              <a:t>Квебекська</a:t>
            </a:r>
            <a:r>
              <a:rPr lang="uk-UA" sz="1500" dirty="0" smtClean="0"/>
              <a:t> партія, лідер </a:t>
            </a:r>
            <a:r>
              <a:rPr lang="uk-UA" sz="1500" dirty="0" err="1" smtClean="0"/>
              <a:t>якої-</a:t>
            </a:r>
            <a:r>
              <a:rPr lang="uk-UA" sz="1500" dirty="0" smtClean="0"/>
              <a:t> </a:t>
            </a:r>
            <a:r>
              <a:rPr lang="uk-UA" sz="1500" dirty="0" err="1" smtClean="0"/>
              <a:t>Рене</a:t>
            </a:r>
            <a:r>
              <a:rPr lang="uk-UA" sz="1500" dirty="0" smtClean="0"/>
              <a:t> </a:t>
            </a:r>
            <a:r>
              <a:rPr lang="uk-UA" sz="1500" dirty="0" err="1" smtClean="0"/>
              <a:t>Левек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714356"/>
            <a:ext cx="7367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•</a:t>
            </a:r>
            <a:r>
              <a:rPr lang="uk-UA" sz="1600" b="1" dirty="0" smtClean="0"/>
              <a:t>1974р</a:t>
            </a:r>
            <a:r>
              <a:rPr lang="uk-UA" sz="1600" dirty="0" smtClean="0"/>
              <a:t>.- </a:t>
            </a:r>
            <a:r>
              <a:rPr lang="uk-UA" sz="1500" dirty="0" err="1" smtClean="0"/>
              <a:t>квебекський</a:t>
            </a:r>
            <a:r>
              <a:rPr lang="uk-UA" sz="1500" dirty="0" smtClean="0"/>
              <a:t> парламент ухвалив закон про єдину державну </a:t>
            </a:r>
            <a:r>
              <a:rPr lang="uk-UA" sz="1500" dirty="0" err="1" smtClean="0"/>
              <a:t>мову-</a:t>
            </a:r>
            <a:r>
              <a:rPr lang="uk-UA" sz="1500" dirty="0" smtClean="0"/>
              <a:t> французьку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57161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•Коли </a:t>
            </a:r>
            <a:r>
              <a:rPr lang="ru-RU" sz="1500" dirty="0" err="1" smtClean="0"/>
              <a:t>обмеження</a:t>
            </a:r>
            <a:r>
              <a:rPr lang="ru-RU" sz="1500" dirty="0" smtClean="0"/>
              <a:t> на </a:t>
            </a:r>
            <a:r>
              <a:rPr lang="ru-RU" sz="1500" dirty="0" err="1" smtClean="0"/>
              <a:t>ціни</a:t>
            </a:r>
            <a:r>
              <a:rPr lang="ru-RU" sz="1500" dirty="0" smtClean="0"/>
              <a:t> </a:t>
            </a:r>
            <a:r>
              <a:rPr lang="ru-RU" sz="1500" dirty="0" err="1" smtClean="0"/>
              <a:t>були</a:t>
            </a:r>
            <a:r>
              <a:rPr lang="ru-RU" sz="1500" dirty="0" smtClean="0"/>
              <a:t> </a:t>
            </a:r>
            <a:r>
              <a:rPr lang="ru-RU" sz="1500" dirty="0" err="1" smtClean="0"/>
              <a:t>зняті</a:t>
            </a:r>
            <a:r>
              <a:rPr lang="ru-RU" sz="1500" dirty="0" smtClean="0"/>
              <a:t>, </a:t>
            </a:r>
            <a:r>
              <a:rPr lang="ru-RU" sz="1500" dirty="0" err="1" smtClean="0"/>
              <a:t>інфляція</a:t>
            </a:r>
            <a:r>
              <a:rPr lang="ru-RU" sz="1500" dirty="0" smtClean="0"/>
              <a:t> </a:t>
            </a:r>
            <a:r>
              <a:rPr lang="ru-RU" sz="1500" dirty="0" err="1" smtClean="0"/>
              <a:t>зросла</a:t>
            </a:r>
            <a:r>
              <a:rPr lang="ru-RU" sz="1500" dirty="0" smtClean="0"/>
              <a:t> </a:t>
            </a:r>
            <a:r>
              <a:rPr lang="ru-RU" sz="1500" dirty="0" err="1" smtClean="0"/>
              <a:t>майже</a:t>
            </a:r>
            <a:r>
              <a:rPr lang="ru-RU" sz="1500" dirty="0" smtClean="0"/>
              <a:t> </a:t>
            </a:r>
            <a:r>
              <a:rPr lang="ru-RU" sz="1500" dirty="0"/>
              <a:t>до 9%, а </a:t>
            </a:r>
            <a:r>
              <a:rPr lang="ru-RU" sz="1500" dirty="0" err="1" smtClean="0"/>
              <a:t>кількість</a:t>
            </a:r>
            <a:r>
              <a:rPr lang="ru-RU" sz="1500" dirty="0" smtClean="0"/>
              <a:t> </a:t>
            </a:r>
            <a:r>
              <a:rPr lang="ru-RU" sz="1500" dirty="0" err="1" smtClean="0"/>
              <a:t>безробітних</a:t>
            </a:r>
            <a:r>
              <a:rPr lang="ru-RU" sz="1500" dirty="0"/>
              <a:t> </a:t>
            </a:r>
            <a:r>
              <a:rPr lang="ru-RU" sz="1500" dirty="0" smtClean="0"/>
              <a:t>до </a:t>
            </a:r>
            <a:r>
              <a:rPr lang="ru-RU" sz="1500" dirty="0" err="1" smtClean="0"/>
              <a:t>мільйона</a:t>
            </a:r>
            <a:r>
              <a:rPr lang="ru-RU" sz="1500" dirty="0" smtClean="0"/>
              <a:t> </a:t>
            </a:r>
            <a:r>
              <a:rPr lang="ru-RU" sz="1500" dirty="0" err="1" smtClean="0"/>
              <a:t>чоловік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928934"/>
            <a:ext cx="60007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•</a:t>
            </a:r>
            <a:r>
              <a:rPr lang="ru-RU" sz="1600" b="1" dirty="0" err="1" smtClean="0"/>
              <a:t>грудень</a:t>
            </a:r>
            <a:r>
              <a:rPr lang="ru-RU" sz="1600" b="1" dirty="0" smtClean="0"/>
              <a:t> 1979 р</a:t>
            </a:r>
            <a:r>
              <a:rPr lang="ru-RU" sz="1500" dirty="0" smtClean="0"/>
              <a:t>.- </a:t>
            </a:r>
            <a:r>
              <a:rPr lang="ru-RU" sz="1500" dirty="0" err="1" smtClean="0"/>
              <a:t>кабінет</a:t>
            </a:r>
            <a:r>
              <a:rPr lang="ru-RU" sz="1500" dirty="0" smtClean="0"/>
              <a:t> </a:t>
            </a:r>
            <a:r>
              <a:rPr lang="ru-RU" sz="1500" dirty="0"/>
              <a:t>Кларка </a:t>
            </a:r>
            <a:r>
              <a:rPr lang="ru-RU" sz="1500" dirty="0" smtClean="0"/>
              <a:t>пав </a:t>
            </a:r>
            <a:r>
              <a:rPr lang="ru-RU" sz="1500" dirty="0" err="1" smtClean="0"/>
              <a:t>після</a:t>
            </a:r>
            <a:r>
              <a:rPr lang="ru-RU" sz="1500" dirty="0" smtClean="0"/>
              <a:t> </a:t>
            </a:r>
            <a:r>
              <a:rPr lang="ru-RU" sz="1500" dirty="0"/>
              <a:t>того, я</a:t>
            </a:r>
            <a:r>
              <a:rPr lang="ru-RU" sz="1500" dirty="0" smtClean="0"/>
              <a:t>к </a:t>
            </a:r>
            <a:r>
              <a:rPr lang="ru-RU" sz="1500" dirty="0"/>
              <a:t>палата общин </a:t>
            </a:r>
            <a:r>
              <a:rPr lang="ru-RU" sz="1500" dirty="0" err="1" smtClean="0"/>
              <a:t>відмовилась</a:t>
            </a:r>
            <a:r>
              <a:rPr lang="ru-RU" sz="1500" dirty="0" smtClean="0"/>
              <a:t> </a:t>
            </a:r>
            <a:r>
              <a:rPr lang="ru-RU" sz="1500" dirty="0" err="1" smtClean="0"/>
              <a:t>утвердити</a:t>
            </a:r>
            <a:r>
              <a:rPr lang="ru-RU" sz="1500" dirty="0" smtClean="0"/>
              <a:t> представлений ним </a:t>
            </a:r>
            <a:r>
              <a:rPr lang="ru-RU" sz="1500" dirty="0"/>
              <a:t>бюджет. </a:t>
            </a:r>
            <a:r>
              <a:rPr lang="ru-RU" sz="1500" dirty="0" err="1" smtClean="0"/>
              <a:t>Це</a:t>
            </a:r>
            <a:r>
              <a:rPr lang="ru-RU" sz="1500" dirty="0" smtClean="0"/>
              <a:t> </a:t>
            </a:r>
            <a:r>
              <a:rPr lang="ru-RU" sz="1500" dirty="0" err="1" smtClean="0"/>
              <a:t>сприяло</a:t>
            </a:r>
            <a:r>
              <a:rPr lang="ru-RU" sz="1500" dirty="0" smtClean="0"/>
              <a:t> роспуску парламента</a:t>
            </a:r>
            <a:br>
              <a:rPr lang="ru-RU" sz="1500" dirty="0" smtClean="0"/>
            </a:b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•</a:t>
            </a:r>
            <a:r>
              <a:rPr lang="ru-RU" sz="1600" b="1" dirty="0" err="1" smtClean="0"/>
              <a:t>лютий</a:t>
            </a:r>
            <a:r>
              <a:rPr lang="ru-RU" sz="1600" b="1" dirty="0" smtClean="0"/>
              <a:t> 1980 р.- </a:t>
            </a:r>
            <a:r>
              <a:rPr lang="ru-RU" sz="1500" dirty="0" err="1" smtClean="0"/>
              <a:t>ліберали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главою </a:t>
            </a:r>
            <a:r>
              <a:rPr lang="ru-RU" sz="1500" dirty="0" err="1" smtClean="0"/>
              <a:t>Трюдо</a:t>
            </a:r>
            <a:r>
              <a:rPr lang="ru-RU" sz="1500" dirty="0" smtClean="0"/>
              <a:t> </a:t>
            </a:r>
            <a:r>
              <a:rPr lang="ru-RU" sz="1500" dirty="0" err="1" smtClean="0"/>
              <a:t>знову</a:t>
            </a:r>
            <a:r>
              <a:rPr lang="ru-RU" sz="1500" dirty="0" smtClean="0"/>
              <a:t> </a:t>
            </a:r>
            <a:r>
              <a:rPr lang="ru-RU" sz="1500" dirty="0" err="1" smtClean="0"/>
              <a:t>прийшли</a:t>
            </a:r>
            <a:r>
              <a:rPr lang="ru-RU" sz="1500" dirty="0" smtClean="0"/>
              <a:t> до </a:t>
            </a:r>
            <a:r>
              <a:rPr lang="ru-RU" sz="1500" dirty="0" err="1" smtClean="0"/>
              <a:t>влади</a:t>
            </a:r>
            <a:r>
              <a:rPr lang="ru-RU" sz="1500" dirty="0" smtClean="0"/>
              <a:t>, </a:t>
            </a:r>
            <a:r>
              <a:rPr lang="ru-RU" sz="1500" dirty="0" err="1" smtClean="0"/>
              <a:t>отримавши</a:t>
            </a:r>
            <a:r>
              <a:rPr lang="ru-RU" sz="1500" dirty="0" smtClean="0"/>
              <a:t> </a:t>
            </a:r>
            <a:r>
              <a:rPr lang="ru-RU" sz="1500" dirty="0"/>
              <a:t>146 </a:t>
            </a:r>
            <a:r>
              <a:rPr lang="ru-RU" sz="1500" dirty="0" err="1" smtClean="0"/>
              <a:t>місць</a:t>
            </a:r>
            <a:r>
              <a:rPr lang="ru-RU" sz="1500" dirty="0" smtClean="0"/>
              <a:t> </a:t>
            </a:r>
            <a:r>
              <a:rPr lang="ru-RU" sz="1500" dirty="0"/>
              <a:t>в </a:t>
            </a:r>
            <a:r>
              <a:rPr lang="ru-RU" sz="1500" dirty="0" err="1" smtClean="0"/>
              <a:t>парламенті</a:t>
            </a:r>
            <a:endParaRPr lang="ru-RU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143116"/>
            <a:ext cx="67151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•</a:t>
            </a:r>
            <a:r>
              <a:rPr lang="uk-UA" sz="1600" b="1" dirty="0" smtClean="0"/>
              <a:t>19</a:t>
            </a:r>
            <a:r>
              <a:rPr lang="ru-RU" sz="1600" b="1" dirty="0" smtClean="0"/>
              <a:t>79 р.-</a:t>
            </a:r>
            <a:r>
              <a:rPr lang="ru-RU" sz="1600" dirty="0" smtClean="0"/>
              <a:t> </a:t>
            </a:r>
            <a:r>
              <a:rPr lang="ru-RU" sz="1600" dirty="0" err="1" smtClean="0"/>
              <a:t>ліберали</a:t>
            </a:r>
            <a:r>
              <a:rPr lang="ru-RU" sz="1600" dirty="0" smtClean="0"/>
              <a:t> загубили </a:t>
            </a:r>
            <a:r>
              <a:rPr lang="ru-RU" sz="1600" dirty="0" err="1" smtClean="0"/>
              <a:t>більшість</a:t>
            </a:r>
            <a:r>
              <a:rPr lang="ru-RU" sz="1600" dirty="0" smtClean="0"/>
              <a:t> </a:t>
            </a:r>
            <a:r>
              <a:rPr lang="ru-RU" sz="1600" dirty="0"/>
              <a:t>в </a:t>
            </a:r>
            <a:r>
              <a:rPr lang="ru-RU" sz="1600" dirty="0" err="1" smtClean="0"/>
              <a:t>парламенті</a:t>
            </a:r>
            <a:r>
              <a:rPr lang="ru-RU" sz="1600" dirty="0" smtClean="0"/>
              <a:t>, </a:t>
            </a:r>
            <a:r>
              <a:rPr lang="ru-RU" sz="1600" dirty="0" err="1" smtClean="0"/>
              <a:t>отримавши</a:t>
            </a:r>
            <a:r>
              <a:rPr lang="ru-RU" sz="1600" dirty="0" smtClean="0"/>
              <a:t> </a:t>
            </a:r>
            <a:r>
              <a:rPr lang="ru-RU" sz="1600" dirty="0"/>
              <a:t>114 </a:t>
            </a:r>
            <a:r>
              <a:rPr lang="ru-RU" sz="1600" dirty="0" err="1" smtClean="0"/>
              <a:t>місць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282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6643702" y="1928802"/>
            <a:ext cx="2500298" cy="3143272"/>
            <a:chOff x="6643702" y="1928802"/>
            <a:chExt cx="2500298" cy="3143272"/>
          </a:xfrm>
        </p:grpSpPr>
        <p:pic>
          <p:nvPicPr>
            <p:cNvPr id="10" name="Рисунок 9" descr="загруженное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3208" y="1928802"/>
              <a:ext cx="2490792" cy="3143272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6643702" y="4786322"/>
              <a:ext cx="2500298" cy="285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 err="1" smtClean="0">
                  <a:solidFill>
                    <a:schemeClr val="tx1"/>
                  </a:solidFill>
                </a:rPr>
                <a:t>Пам</a:t>
              </a:r>
              <a:r>
                <a:rPr lang="en-US" sz="1600" dirty="0" smtClean="0">
                  <a:solidFill>
                    <a:schemeClr val="tx1"/>
                  </a:solidFill>
                </a:rPr>
                <a:t>’</a:t>
              </a:r>
              <a:r>
                <a:rPr lang="uk-UA" sz="1600" dirty="0" err="1" smtClean="0">
                  <a:solidFill>
                    <a:schemeClr val="tx1"/>
                  </a:solidFill>
                </a:rPr>
                <a:t>ятник</a:t>
              </a:r>
              <a:r>
                <a:rPr lang="uk-UA" sz="1600" dirty="0" smtClean="0">
                  <a:solidFill>
                    <a:schemeClr val="tx1"/>
                  </a:solidFill>
                </a:rPr>
                <a:t> </a:t>
              </a:r>
              <a:r>
                <a:rPr lang="uk-UA" sz="1600" dirty="0" err="1" smtClean="0">
                  <a:solidFill>
                    <a:schemeClr val="tx1"/>
                  </a:solidFill>
                </a:rPr>
                <a:t>Рене</a:t>
              </a:r>
              <a:r>
                <a:rPr lang="uk-UA" sz="1600" dirty="0" smtClean="0">
                  <a:solidFill>
                    <a:schemeClr val="tx1"/>
                  </a:solidFill>
                </a:rPr>
                <a:t> </a:t>
              </a:r>
              <a:r>
                <a:rPr lang="uk-UA" sz="1600" dirty="0" err="1" smtClean="0">
                  <a:solidFill>
                    <a:schemeClr val="tx1"/>
                  </a:solidFill>
                </a:rPr>
                <a:t>Левеку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57422" y="0"/>
            <a:ext cx="4544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1980—1990 роки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00108"/>
            <a:ext cx="585788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 </a:t>
            </a:r>
            <a:r>
              <a:rPr lang="ru-RU" sz="1600" b="1" dirty="0" smtClean="0"/>
              <a:t>•1982 р</a:t>
            </a:r>
            <a:r>
              <a:rPr lang="ru-RU" sz="1500" dirty="0" smtClean="0"/>
              <a:t>.- </a:t>
            </a:r>
            <a:r>
              <a:rPr lang="ru-RU" sz="1500" dirty="0" err="1" smtClean="0"/>
              <a:t>країну</a:t>
            </a:r>
            <a:r>
              <a:rPr lang="ru-RU" sz="1500" dirty="0" smtClean="0"/>
              <a:t> </a:t>
            </a:r>
            <a:r>
              <a:rPr lang="ru-RU" sz="1500" dirty="0" err="1" smtClean="0"/>
              <a:t>охопила</a:t>
            </a:r>
            <a:r>
              <a:rPr lang="ru-RU" sz="1500" dirty="0" smtClean="0"/>
              <a:t> </a:t>
            </a:r>
            <a:r>
              <a:rPr lang="ru-RU" sz="1500" dirty="0" err="1" smtClean="0"/>
              <a:t>економічна</a:t>
            </a:r>
            <a:r>
              <a:rPr lang="ru-RU" sz="1500" dirty="0" smtClean="0"/>
              <a:t> </a:t>
            </a:r>
            <a:r>
              <a:rPr lang="ru-RU" sz="1500" dirty="0" err="1" smtClean="0"/>
              <a:t>депресія</a:t>
            </a:r>
            <a:r>
              <a:rPr lang="ru-RU" sz="1500" dirty="0"/>
              <a:t>, </a:t>
            </a:r>
            <a:r>
              <a:rPr lang="ru-RU" sz="1500" dirty="0" err="1" smtClean="0"/>
              <a:t>подібній</a:t>
            </a:r>
            <a:r>
              <a:rPr lang="ru-RU" sz="1500" dirty="0" smtClean="0"/>
              <a:t> </a:t>
            </a:r>
            <a:r>
              <a:rPr lang="ru-RU" sz="1500" dirty="0" err="1" smtClean="0"/>
              <a:t>якій</a:t>
            </a:r>
            <a:r>
              <a:rPr lang="ru-RU" sz="1500" dirty="0" smtClean="0"/>
              <a:t> не </a:t>
            </a:r>
            <a:r>
              <a:rPr lang="ru-RU" sz="1500" dirty="0" err="1" smtClean="0"/>
              <a:t>було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1930-х </a:t>
            </a:r>
            <a:r>
              <a:rPr lang="ru-RU" sz="1500" dirty="0" err="1" smtClean="0"/>
              <a:t>років</a:t>
            </a:r>
            <a:endParaRPr lang="ru-RU" sz="15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2500306"/>
            <a:ext cx="60007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 </a:t>
            </a:r>
            <a:r>
              <a:rPr lang="ru-RU" sz="1600" b="1" dirty="0" smtClean="0"/>
              <a:t>•1984 </a:t>
            </a:r>
            <a:r>
              <a:rPr lang="ru-RU" sz="1600" b="1" dirty="0" err="1" smtClean="0"/>
              <a:t>р</a:t>
            </a:r>
            <a:r>
              <a:rPr lang="ru-RU" sz="1500" dirty="0" err="1" smtClean="0"/>
              <a:t>.-до</a:t>
            </a:r>
            <a:r>
              <a:rPr lang="ru-RU" sz="1500" dirty="0" smtClean="0"/>
              <a:t> </a:t>
            </a:r>
            <a:r>
              <a:rPr lang="ru-RU" sz="1500" dirty="0" err="1" smtClean="0"/>
              <a:t>влади</a:t>
            </a:r>
            <a:r>
              <a:rPr lang="ru-RU" sz="1500" dirty="0" smtClean="0"/>
              <a:t> </a:t>
            </a:r>
            <a:r>
              <a:rPr lang="ru-RU" sz="1500" dirty="0" err="1" smtClean="0"/>
              <a:t>прийшла</a:t>
            </a:r>
            <a:r>
              <a:rPr lang="ru-RU" sz="1500" dirty="0" smtClean="0"/>
              <a:t> </a:t>
            </a:r>
            <a:r>
              <a:rPr lang="ru-RU" sz="1500" dirty="0" err="1" smtClean="0"/>
              <a:t>Прогресивно</a:t>
            </a:r>
            <a:r>
              <a:rPr lang="ru-RU" sz="1500" dirty="0" smtClean="0"/>
              <a:t>- консервативна </a:t>
            </a:r>
            <a:r>
              <a:rPr lang="ru-RU" sz="1500" dirty="0" err="1" smtClean="0"/>
              <a:t>партія</a:t>
            </a:r>
            <a:r>
              <a:rPr lang="ru-RU" sz="1500" dirty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</a:t>
            </a:r>
            <a:r>
              <a:rPr lang="ru-RU" sz="1500" dirty="0" err="1" smtClean="0"/>
              <a:t>лідером</a:t>
            </a:r>
            <a:r>
              <a:rPr lang="ru-RU" sz="1500" dirty="0" smtClean="0"/>
              <a:t> Брайаном </a:t>
            </a:r>
            <a:r>
              <a:rPr lang="ru-RU" sz="1500" dirty="0" err="1" smtClean="0"/>
              <a:t>Малруні</a:t>
            </a:r>
            <a:r>
              <a:rPr lang="ru-RU" sz="1500" dirty="0" smtClean="0"/>
              <a:t>, </a:t>
            </a:r>
            <a:r>
              <a:rPr lang="ru-RU" sz="1500" dirty="0" err="1" smtClean="0"/>
              <a:t>який</a:t>
            </a:r>
            <a:r>
              <a:rPr lang="ru-RU" sz="1500" dirty="0" smtClean="0"/>
              <a:t> </a:t>
            </a:r>
            <a:r>
              <a:rPr lang="ru-RU" sz="1500" dirty="0" err="1" smtClean="0"/>
              <a:t>сформував</a:t>
            </a:r>
            <a:r>
              <a:rPr lang="ru-RU" sz="1500" dirty="0" smtClean="0"/>
              <a:t> уряд </a:t>
            </a:r>
            <a:r>
              <a:rPr lang="ru-RU" sz="1500" dirty="0" err="1" smtClean="0"/>
              <a:t>консерваторів</a:t>
            </a:r>
            <a:r>
              <a:rPr lang="ru-RU" sz="1500" dirty="0" smtClean="0"/>
              <a:t>. Вони </a:t>
            </a:r>
            <a:r>
              <a:rPr lang="ru-RU" sz="1500" dirty="0" err="1" smtClean="0"/>
              <a:t>отримали</a:t>
            </a:r>
            <a:r>
              <a:rPr lang="ru-RU" sz="1500" dirty="0" smtClean="0"/>
              <a:t> 211 </a:t>
            </a:r>
            <a:r>
              <a:rPr lang="uk-UA" sz="1500" dirty="0" smtClean="0"/>
              <a:t>місць з </a:t>
            </a:r>
            <a:r>
              <a:rPr lang="en-US" sz="1500" dirty="0" smtClean="0"/>
              <a:t>282</a:t>
            </a:r>
            <a:r>
              <a:rPr lang="uk-UA" sz="1500" dirty="0" smtClean="0"/>
              <a:t>.</a:t>
            </a:r>
            <a:endParaRPr lang="ru-RU" sz="15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500174"/>
            <a:ext cx="592932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 </a:t>
            </a:r>
            <a:r>
              <a:rPr lang="ru-RU" sz="1600" b="1" dirty="0" smtClean="0"/>
              <a:t>•</a:t>
            </a:r>
            <a:r>
              <a:rPr lang="ru-RU" sz="1500" dirty="0" smtClean="0"/>
              <a:t> </a:t>
            </a:r>
            <a:r>
              <a:rPr lang="ru-RU" sz="1500" b="1" dirty="0" err="1" smtClean="0"/>
              <a:t>червень</a:t>
            </a:r>
            <a:r>
              <a:rPr lang="ru-RU" sz="1500" b="1" dirty="0" smtClean="0"/>
              <a:t> 1984р</a:t>
            </a:r>
            <a:r>
              <a:rPr lang="ru-RU" sz="1500" dirty="0" smtClean="0"/>
              <a:t>.- </a:t>
            </a:r>
            <a:r>
              <a:rPr lang="ru-RU" sz="1500" dirty="0" err="1"/>
              <a:t>Трюдо</a:t>
            </a:r>
            <a:r>
              <a:rPr lang="ru-RU" sz="1500" dirty="0"/>
              <a:t> </a:t>
            </a:r>
            <a:r>
              <a:rPr lang="ru-RU" sz="1500" dirty="0" err="1" smtClean="0"/>
              <a:t>пійшов</a:t>
            </a:r>
            <a:r>
              <a:rPr lang="ru-RU" sz="1500" dirty="0" smtClean="0"/>
              <a:t> у </a:t>
            </a:r>
            <a:r>
              <a:rPr lang="ru-RU" sz="1500" dirty="0" err="1" smtClean="0"/>
              <a:t>відставку</a:t>
            </a:r>
            <a:r>
              <a:rPr lang="ru-RU" sz="1500" dirty="0"/>
              <a:t>, </a:t>
            </a:r>
            <a:r>
              <a:rPr lang="ru-RU" sz="1500" dirty="0" err="1" smtClean="0"/>
              <a:t>зняв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себе </a:t>
            </a:r>
            <a:r>
              <a:rPr lang="ru-RU" sz="1500" dirty="0" err="1" smtClean="0"/>
              <a:t>обов</a:t>
            </a:r>
            <a:r>
              <a:rPr lang="en-US" sz="1500" dirty="0" smtClean="0"/>
              <a:t>’</a:t>
            </a:r>
            <a:r>
              <a:rPr lang="ru-RU" sz="1500" dirty="0" err="1" smtClean="0"/>
              <a:t>язки</a:t>
            </a:r>
            <a:r>
              <a:rPr lang="ru-RU" sz="1500" dirty="0" smtClean="0"/>
              <a:t> </a:t>
            </a:r>
            <a:r>
              <a:rPr lang="ru-RU" sz="1500" dirty="0" err="1" smtClean="0"/>
              <a:t>голови</a:t>
            </a:r>
            <a:r>
              <a:rPr lang="ru-RU" sz="1500" dirty="0" smtClean="0"/>
              <a:t> </a:t>
            </a:r>
            <a:r>
              <a:rPr lang="ru-RU" sz="1500" dirty="0" err="1" smtClean="0"/>
              <a:t>влади</a:t>
            </a:r>
            <a:r>
              <a:rPr lang="ru-RU" sz="1500" dirty="0" smtClean="0"/>
              <a:t>, </a:t>
            </a:r>
            <a:r>
              <a:rPr lang="ru-RU" sz="1500" dirty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лідера</a:t>
            </a:r>
            <a:r>
              <a:rPr lang="ru-RU" sz="1500" dirty="0" smtClean="0"/>
              <a:t> </a:t>
            </a:r>
            <a:r>
              <a:rPr lang="ru-RU" sz="1500" dirty="0" err="1" smtClean="0"/>
              <a:t>Ліберальної</a:t>
            </a:r>
            <a:r>
              <a:rPr lang="ru-RU" sz="1500" dirty="0" smtClean="0"/>
              <a:t> </a:t>
            </a:r>
            <a:r>
              <a:rPr lang="ru-RU" sz="1500" dirty="0" err="1" smtClean="0"/>
              <a:t>партії</a:t>
            </a:r>
            <a:r>
              <a:rPr lang="ru-RU" sz="1500" dirty="0" smtClean="0"/>
              <a:t>. У </a:t>
            </a:r>
            <a:r>
              <a:rPr lang="ru-RU" sz="1500" dirty="0" err="1" smtClean="0"/>
              <a:t>надії</a:t>
            </a:r>
            <a:r>
              <a:rPr lang="ru-RU" sz="1500" dirty="0" smtClean="0"/>
              <a:t> </a:t>
            </a:r>
            <a:r>
              <a:rPr lang="ru-RU" sz="1500" dirty="0" err="1" smtClean="0"/>
              <a:t>виправити</a:t>
            </a:r>
            <a:r>
              <a:rPr lang="ru-RU" sz="1500" dirty="0"/>
              <a:t> </a:t>
            </a:r>
            <a:r>
              <a:rPr lang="ru-RU" sz="1500" dirty="0" err="1" smtClean="0"/>
              <a:t>положення</a:t>
            </a:r>
            <a:r>
              <a:rPr lang="ru-RU" sz="1500" dirty="0" smtClean="0"/>
              <a:t> </a:t>
            </a:r>
            <a:r>
              <a:rPr lang="ru-RU" sz="1500" dirty="0" err="1" smtClean="0"/>
              <a:t>приємник</a:t>
            </a:r>
            <a:r>
              <a:rPr lang="ru-RU" sz="1500" dirty="0" smtClean="0"/>
              <a:t> </a:t>
            </a:r>
            <a:r>
              <a:rPr lang="ru-RU" sz="1500" dirty="0" err="1" smtClean="0"/>
              <a:t>Трюдо</a:t>
            </a:r>
            <a:r>
              <a:rPr lang="ru-RU" sz="1500" dirty="0" smtClean="0"/>
              <a:t> Джон </a:t>
            </a:r>
            <a:r>
              <a:rPr lang="ru-RU" sz="1600" dirty="0" smtClean="0"/>
              <a:t>Тернер назначив </a:t>
            </a:r>
            <a:r>
              <a:rPr lang="ru-RU" sz="1600" dirty="0" err="1" smtClean="0"/>
              <a:t>досрочні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вибори</a:t>
            </a:r>
            <a:r>
              <a:rPr lang="ru-RU" sz="1600" dirty="0" smtClean="0"/>
              <a:t> на </a:t>
            </a:r>
            <a:r>
              <a:rPr lang="ru-RU" sz="1600" dirty="0" err="1" smtClean="0"/>
              <a:t>вересень</a:t>
            </a:r>
            <a:r>
              <a:rPr lang="ru-RU" sz="1600" dirty="0" smtClean="0"/>
              <a:t>.</a:t>
            </a:r>
            <a:endParaRPr lang="ru-RU" sz="15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214686"/>
            <a:ext cx="592932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/>
              <a:t>•</a:t>
            </a:r>
            <a:r>
              <a:rPr lang="ru-RU" sz="1600" b="1" dirty="0" smtClean="0"/>
              <a:t>1987р</a:t>
            </a:r>
            <a:r>
              <a:rPr lang="ru-RU" sz="1500" dirty="0" smtClean="0"/>
              <a:t>.- </a:t>
            </a:r>
            <a:r>
              <a:rPr lang="ru-RU" sz="1500" dirty="0" err="1" smtClean="0"/>
              <a:t>Малруні</a:t>
            </a:r>
            <a:r>
              <a:rPr lang="ru-RU" sz="1500" dirty="0" smtClean="0"/>
              <a:t> разом </a:t>
            </a:r>
            <a:r>
              <a:rPr lang="ru-RU" sz="1500" dirty="0" err="1" smtClean="0"/>
              <a:t>з</a:t>
            </a:r>
            <a:r>
              <a:rPr lang="ru-RU" sz="1500" dirty="0" smtClean="0"/>
              <a:t> </a:t>
            </a:r>
            <a:r>
              <a:rPr lang="ru-RU" sz="1500" dirty="0" err="1" smtClean="0"/>
              <a:t>адміністрацією</a:t>
            </a:r>
            <a:r>
              <a:rPr lang="ru-RU" sz="1500" dirty="0" smtClean="0"/>
              <a:t> </a:t>
            </a:r>
            <a:r>
              <a:rPr lang="ru-RU" sz="1500" dirty="0"/>
              <a:t>Квебека </a:t>
            </a:r>
            <a:r>
              <a:rPr lang="ru-RU" sz="1500" dirty="0" err="1" smtClean="0"/>
              <a:t>відпрацював</a:t>
            </a:r>
            <a:r>
              <a:rPr lang="ru-RU" sz="1500" dirty="0" smtClean="0"/>
              <a:t> </a:t>
            </a:r>
            <a:r>
              <a:rPr lang="ru-RU" sz="1500" dirty="0" err="1" smtClean="0"/>
              <a:t>умови</a:t>
            </a:r>
            <a:r>
              <a:rPr lang="ru-RU" sz="1500" dirty="0" smtClean="0"/>
              <a:t> </a:t>
            </a:r>
            <a:r>
              <a:rPr lang="ru-RU" sz="1500" dirty="0" err="1" smtClean="0"/>
              <a:t>згоди</a:t>
            </a:r>
            <a:r>
              <a:rPr lang="ru-RU" sz="1500" dirty="0" smtClean="0"/>
              <a:t>, </a:t>
            </a:r>
            <a:r>
              <a:rPr lang="ru-RU" sz="1500" dirty="0" err="1" smtClean="0"/>
              <a:t>направленної</a:t>
            </a:r>
            <a:r>
              <a:rPr lang="ru-RU" sz="1500" dirty="0" smtClean="0"/>
              <a:t> </a:t>
            </a:r>
            <a:r>
              <a:rPr lang="ru-RU" sz="1500" dirty="0"/>
              <a:t>на </a:t>
            </a:r>
            <a:r>
              <a:rPr lang="ru-RU" sz="1500" dirty="0" err="1" smtClean="0"/>
              <a:t>більш</a:t>
            </a:r>
            <a:r>
              <a:rPr lang="ru-RU" sz="1500" dirty="0" smtClean="0"/>
              <a:t> </a:t>
            </a:r>
            <a:r>
              <a:rPr lang="ru-RU" sz="1500" dirty="0" err="1" smtClean="0"/>
              <a:t>повну</a:t>
            </a:r>
            <a:r>
              <a:rPr lang="ru-RU" sz="1500" dirty="0" smtClean="0"/>
              <a:t> </a:t>
            </a:r>
            <a:r>
              <a:rPr lang="ru-RU" sz="1500" dirty="0" err="1" smtClean="0"/>
              <a:t>інтеграцію</a:t>
            </a:r>
            <a:r>
              <a:rPr lang="ru-RU" sz="1500" dirty="0" smtClean="0"/>
              <a:t> </a:t>
            </a:r>
            <a:r>
              <a:rPr lang="ru-RU" sz="1500" dirty="0"/>
              <a:t>в </a:t>
            </a:r>
            <a:r>
              <a:rPr lang="ru-RU" sz="1500" dirty="0" err="1" smtClean="0"/>
              <a:t>федеральну</a:t>
            </a:r>
            <a:r>
              <a:rPr lang="ru-RU" sz="1500" dirty="0" smtClean="0"/>
              <a:t> </a:t>
            </a:r>
            <a:r>
              <a:rPr lang="ru-RU" sz="1500" dirty="0"/>
              <a:t>систему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857628"/>
            <a:ext cx="592932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>•</a:t>
            </a:r>
            <a:r>
              <a:rPr lang="ru-RU" sz="1600" b="1" dirty="0" smtClean="0"/>
              <a:t>1988 р.- </a:t>
            </a:r>
            <a:r>
              <a:rPr lang="ru-RU" sz="1500" dirty="0" err="1" smtClean="0"/>
              <a:t>Малруні</a:t>
            </a:r>
            <a:r>
              <a:rPr lang="ru-RU" sz="1500" dirty="0" smtClean="0"/>
              <a:t> </a:t>
            </a:r>
            <a:r>
              <a:rPr lang="ru-RU" sz="1500" dirty="0" err="1" smtClean="0"/>
              <a:t>вів</a:t>
            </a:r>
            <a:r>
              <a:rPr lang="ru-RU" sz="1500" dirty="0" smtClean="0"/>
              <a:t> переговори </a:t>
            </a:r>
            <a:r>
              <a:rPr lang="ru-RU" sz="1500" dirty="0" err="1" smtClean="0"/>
              <a:t>з</a:t>
            </a:r>
            <a:r>
              <a:rPr lang="ru-RU" sz="1500" dirty="0" smtClean="0"/>
              <a:t> Об</a:t>
            </a:r>
            <a:r>
              <a:rPr lang="en-US" sz="1500" dirty="0" smtClean="0"/>
              <a:t>’</a:t>
            </a:r>
            <a:r>
              <a:rPr lang="ru-RU" sz="1500" dirty="0" err="1" smtClean="0"/>
              <a:t>єднаними</a:t>
            </a:r>
            <a:r>
              <a:rPr lang="ru-RU" sz="1500" dirty="0" smtClean="0"/>
              <a:t> Штатами </a:t>
            </a:r>
            <a:r>
              <a:rPr lang="ru-RU" sz="1500" dirty="0" err="1" smtClean="0"/>
              <a:t>відносно</a:t>
            </a:r>
            <a:r>
              <a:rPr lang="ru-RU" sz="1500" dirty="0" smtClean="0"/>
              <a:t> </a:t>
            </a:r>
            <a:r>
              <a:rPr lang="ru-RU" sz="1500" dirty="0" err="1" smtClean="0"/>
              <a:t>договіру</a:t>
            </a:r>
            <a:r>
              <a:rPr lang="ru-RU" sz="1500" dirty="0" smtClean="0"/>
              <a:t> про </a:t>
            </a:r>
            <a:r>
              <a:rPr lang="ru-RU" sz="1500" dirty="0" err="1" smtClean="0"/>
              <a:t>свободну</a:t>
            </a:r>
            <a:r>
              <a:rPr lang="ru-RU" sz="1500" dirty="0" smtClean="0"/>
              <a:t> </a:t>
            </a:r>
            <a:r>
              <a:rPr lang="ru-RU" sz="1500" dirty="0" err="1" smtClean="0"/>
              <a:t>торгівлю</a:t>
            </a:r>
            <a:r>
              <a:rPr lang="ru-RU" sz="1500" dirty="0" smtClean="0"/>
              <a:t> </a:t>
            </a:r>
            <a:r>
              <a:rPr lang="ru-RU" sz="1500" dirty="0"/>
              <a:t>и </a:t>
            </a:r>
            <a:r>
              <a:rPr lang="ru-RU" sz="1500" dirty="0" err="1" smtClean="0"/>
              <a:t>відміну</a:t>
            </a:r>
            <a:r>
              <a:rPr lang="ru-RU" sz="1500" dirty="0" smtClean="0"/>
              <a:t> </a:t>
            </a:r>
            <a:r>
              <a:rPr lang="ru-RU" sz="1500" dirty="0" err="1" smtClean="0"/>
              <a:t>таможніх</a:t>
            </a:r>
            <a:r>
              <a:rPr lang="ru-RU" sz="1500" dirty="0" smtClean="0"/>
              <a:t> </a:t>
            </a:r>
            <a:r>
              <a:rPr lang="ru-RU" sz="1500" dirty="0" err="1" smtClean="0"/>
              <a:t>тарифів</a:t>
            </a:r>
            <a:r>
              <a:rPr lang="ru-RU" sz="1500" dirty="0" smtClean="0"/>
              <a:t> у </a:t>
            </a:r>
            <a:r>
              <a:rPr lang="ru-RU" sz="1500" dirty="0" err="1" smtClean="0"/>
              <a:t>торгівлі</a:t>
            </a:r>
            <a:r>
              <a:rPr lang="ru-RU" sz="1500" dirty="0" smtClean="0"/>
              <a:t> </a:t>
            </a:r>
            <a:r>
              <a:rPr lang="ru-RU" sz="1500" dirty="0" err="1" smtClean="0"/>
              <a:t>між</a:t>
            </a:r>
            <a:r>
              <a:rPr lang="ru-RU" sz="1500" dirty="0" smtClean="0"/>
              <a:t> </a:t>
            </a:r>
            <a:r>
              <a:rPr lang="ru-RU" sz="1500" dirty="0" err="1" smtClean="0"/>
              <a:t>країнами</a:t>
            </a:r>
            <a:endParaRPr lang="ru-RU" sz="15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4572008"/>
            <a:ext cx="592932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•1990 р</a:t>
            </a:r>
            <a:r>
              <a:rPr lang="ru-RU" sz="1500" dirty="0" smtClean="0"/>
              <a:t>.- </a:t>
            </a:r>
            <a:r>
              <a:rPr lang="ru-RU" sz="1500" dirty="0" err="1" smtClean="0"/>
              <a:t>почався</a:t>
            </a:r>
            <a:r>
              <a:rPr lang="ru-RU" sz="1500" dirty="0" smtClean="0"/>
              <a:t> </a:t>
            </a:r>
            <a:r>
              <a:rPr lang="ru-RU" sz="1500" dirty="0"/>
              <a:t>с</a:t>
            </a:r>
            <a:r>
              <a:rPr lang="ru-RU" sz="1500" dirty="0" smtClean="0"/>
              <a:t>пад </a:t>
            </a:r>
            <a:r>
              <a:rPr lang="ru-RU" sz="1500" dirty="0" err="1" smtClean="0"/>
              <a:t>виробництва</a:t>
            </a:r>
            <a:r>
              <a:rPr lang="ru-RU" sz="1500" dirty="0" smtClean="0"/>
              <a:t>, </a:t>
            </a:r>
            <a:r>
              <a:rPr lang="ru-RU" sz="1500" dirty="0" err="1" smtClean="0"/>
              <a:t>котрий</a:t>
            </a:r>
            <a:r>
              <a:rPr lang="ru-RU" sz="1500" dirty="0" smtClean="0"/>
              <a:t> </a:t>
            </a:r>
            <a:r>
              <a:rPr lang="ru-RU" sz="1500" dirty="0" err="1" smtClean="0"/>
              <a:t>продовжувався</a:t>
            </a:r>
            <a:r>
              <a:rPr lang="ru-RU" sz="1500" dirty="0" smtClean="0"/>
              <a:t> до </a:t>
            </a:r>
            <a:r>
              <a:rPr lang="ru-RU" sz="1500" dirty="0"/>
              <a:t>1993 </a:t>
            </a:r>
            <a:r>
              <a:rPr lang="ru-RU" sz="1500" dirty="0" err="1" smtClean="0"/>
              <a:t>і</a:t>
            </a:r>
            <a:r>
              <a:rPr lang="ru-RU" sz="1500" dirty="0" smtClean="0"/>
              <a:t> погано </a:t>
            </a:r>
            <a:r>
              <a:rPr lang="ru-RU" sz="1500" dirty="0" err="1" smtClean="0"/>
              <a:t>сказався</a:t>
            </a:r>
            <a:r>
              <a:rPr lang="ru-RU" sz="1500" dirty="0" smtClean="0"/>
              <a:t> </a:t>
            </a:r>
            <a:r>
              <a:rPr lang="ru-RU" sz="1500" dirty="0"/>
              <a:t>на </a:t>
            </a:r>
            <a:r>
              <a:rPr lang="ru-RU" sz="1500" dirty="0" err="1" smtClean="0"/>
              <a:t>економіці</a:t>
            </a:r>
            <a:r>
              <a:rPr lang="ru-RU" sz="1500" dirty="0" smtClean="0"/>
              <a:t> </a:t>
            </a:r>
            <a:r>
              <a:rPr lang="ru-RU" sz="1500" dirty="0" err="1" smtClean="0"/>
              <a:t>Канади</a:t>
            </a:r>
            <a:endParaRPr lang="ru-RU" sz="150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5929290" y="642918"/>
            <a:ext cx="3214710" cy="6215082"/>
            <a:chOff x="5929290" y="642918"/>
            <a:chExt cx="3214710" cy="6215082"/>
          </a:xfrm>
        </p:grpSpPr>
        <p:pic>
          <p:nvPicPr>
            <p:cNvPr id="13" name="Рисунок 12" descr="428px-Mulroney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29290" y="642918"/>
              <a:ext cx="3214710" cy="6215082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5929322" y="6572272"/>
              <a:ext cx="3214678" cy="285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 smtClean="0">
                  <a:solidFill>
                    <a:schemeClr val="tx1"/>
                  </a:solidFill>
                </a:rPr>
                <a:t>Мартін </a:t>
              </a:r>
              <a:r>
                <a:rPr lang="uk-UA" sz="1600" dirty="0" err="1" smtClean="0">
                  <a:solidFill>
                    <a:schemeClr val="tx1"/>
                  </a:solidFill>
                </a:rPr>
                <a:t>Брайан</a:t>
              </a:r>
              <a:r>
                <a:rPr lang="uk-UA" sz="1600" dirty="0" smtClean="0">
                  <a:solidFill>
                    <a:schemeClr val="tx1"/>
                  </a:solidFill>
                </a:rPr>
                <a:t> </a:t>
              </a:r>
              <a:r>
                <a:rPr lang="uk-UA" sz="1600" dirty="0" err="1" smtClean="0">
                  <a:solidFill>
                    <a:schemeClr val="tx1"/>
                  </a:solidFill>
                </a:rPr>
                <a:t>Малруні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613</TotalTime>
  <Words>1496</Words>
  <Application>Microsoft Office PowerPoint</Application>
  <PresentationFormat>Экран (4:3)</PresentationFormat>
  <Paragraphs>185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63</cp:revision>
  <dcterms:created xsi:type="dcterms:W3CDTF">2013-11-03T14:59:52Z</dcterms:created>
  <dcterms:modified xsi:type="dcterms:W3CDTF">2013-11-05T21:10:34Z</dcterms:modified>
</cp:coreProperties>
</file>