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60" r:id="rId6"/>
    <p:sldId id="278" r:id="rId7"/>
    <p:sldId id="259" r:id="rId8"/>
    <p:sldId id="286" r:id="rId9"/>
    <p:sldId id="281" r:id="rId10"/>
    <p:sldId id="280" r:id="rId11"/>
    <p:sldId id="279" r:id="rId12"/>
    <p:sldId id="282" r:id="rId13"/>
    <p:sldId id="285" r:id="rId14"/>
    <p:sldId id="284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A327-E724-4F71-9BB0-FB21EAC4971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53C0C-DC7A-4EB9-B94F-FD1AF5D5C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B967-EE80-4811-9E7E-99F32EE483D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9827-4487-40E3-AC44-4BDF04916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C9C6-B56B-4C95-A251-DC066C9312B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577F-07E1-49BC-A481-A00DF3016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D37B-0472-4C72-B704-554FC30FAF3C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DC37-9288-40C8-84C4-CA9DF708E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5A6EE-DEEC-4E03-A549-12AAE8661870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059C-21CA-4C5D-9A37-E6FAA9CB9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4FCF-8FF0-4B9F-AAB9-BB93CEDB74A1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D3F6-A73F-4FAD-939F-6289EE8CD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A5A2-4F97-4CED-93E2-AB111CFA92EC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EA864-324D-474F-8C5F-FE903F035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A0D7-23C0-4F37-9C00-79726E9AA4B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8C5B-947E-47C1-93CC-38984FB2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4309-3C97-40BE-8748-03196888FB4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76FF-82BF-4342-BF1F-A341432E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1D09-801D-4BF3-9035-60704A96F0A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CBF6-BFC4-467D-8DD8-E598ED303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B8EB-332A-4432-9257-B0A323B57E40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A8BB-9D2A-473A-9592-D4CF7BDE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5D38F7-2228-4BB1-A235-5FB30C1EB0F1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C8AF91-0E29-4130-A508-C926E5264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Тема 2. Європа і АМЕРИКА в першій половині </a:t>
            </a:r>
            <a:r>
              <a:rPr lang="uk-UA" dirty="0" err="1" smtClean="0"/>
              <a:t>хіх</a:t>
            </a:r>
            <a:r>
              <a:rPr lang="uk-UA" dirty="0" smtClean="0"/>
              <a:t> століття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Урок 1. Політичне становище в Європі після Віденського конгресу.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Урок 2. Велика Британія у першій половині ХІХ століття.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Урок 3. Франція у період реставрації.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Урок 4. Суспільно – політичні течії та рухи.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Урок 5. Революція 1848 – 1849 років у Франції.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Урок 6. Загальна характеристика революцій у Німеччині, Австрії, Угорщині та Італії.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Урок 7. Утворення незалежних держав в Латинській Америці.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Принципи міжнародних відносин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Відновлення кордонів держав та їхнього політичного устрою станом на 1792 р.;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створення навколо Франції спеціального «</a:t>
            </a:r>
            <a:r>
              <a:rPr lang="uk-UA" dirty="0" err="1" smtClean="0"/>
              <a:t>бар»єру</a:t>
            </a:r>
            <a:r>
              <a:rPr lang="uk-UA" dirty="0" smtClean="0"/>
              <a:t>»;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Всі учасники </a:t>
            </a:r>
            <a:r>
              <a:rPr lang="uk-UA" dirty="0" err="1" smtClean="0"/>
              <a:t>антифранцузьких</a:t>
            </a:r>
            <a:r>
              <a:rPr lang="uk-UA" dirty="0" smtClean="0"/>
              <a:t> коаліцій отримали компенсації;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Створення системи політичної рівноваги;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Створення європейського  політичного союзу.</a:t>
            </a:r>
            <a:endParaRPr lang="ru-RU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4579938" cy="3095625"/>
          </a:xfrm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868863"/>
            <a:ext cx="3530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Священний</a:t>
            </a:r>
            <a:r>
              <a:rPr lang="ru-RU" dirty="0"/>
              <a:t> союз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26.09.1815 р. – створення «Священного союзу».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Учасники – Росія, Австрія, Пруссія.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Приєднання до союзу Франції та Великої Британії.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4 конгреси «Священного союзу».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Запровадження політичної реакції в європейських країнах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200" dirty="0" smtClean="0">
                <a:solidFill>
                  <a:srgbClr val="FF0000"/>
                </a:solidFill>
              </a:rPr>
              <a:t>Політична реакція – опір прогресу в суспільному житті з метою збереження й зміцнення старих порядків.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Національний і революційний рухи в Європі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Національні і революційні рухи 20-х років ХІХ століття відбулися в Іспанії, італійських державах, Греції, Латинській Америці.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Спільні риси: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р</a:t>
            </a:r>
            <a:r>
              <a:rPr lang="uk-UA" dirty="0" smtClean="0"/>
              <a:t>еволюційні виступи були підготовлені таємними товариствами;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в</a:t>
            </a:r>
            <a:r>
              <a:rPr lang="uk-UA" dirty="0" smtClean="0"/>
              <a:t>елику роль в революційних виступах відігравала армія;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м</a:t>
            </a:r>
            <a:r>
              <a:rPr lang="uk-UA" dirty="0" smtClean="0"/>
              <a:t>ісцева буржуазія не завжди була послідовною.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0360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7-конечная звезда 1"/>
          <p:cNvSpPr/>
          <p:nvPr/>
        </p:nvSpPr>
        <p:spPr>
          <a:xfrm>
            <a:off x="1258888" y="5300663"/>
            <a:ext cx="720725" cy="64928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4067175" y="4797425"/>
            <a:ext cx="576263" cy="5857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5927725" y="5805488"/>
            <a:ext cx="576263" cy="57626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Національний і революційний рухи в Європі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346700" cy="749300"/>
          </a:xfrm>
        </p:spPr>
        <p:txBody>
          <a:bodyPr/>
          <a:lstStyle/>
          <a:p>
            <a:r>
              <a:rPr lang="uk-UA" sz="2000" smtClean="0"/>
              <a:t>На матеріалі підручника (с. 66 – 71 ) заповніть таблицю</a:t>
            </a:r>
            <a:endParaRPr lang="ru-RU" sz="2000" smtClean="0"/>
          </a:p>
        </p:txBody>
      </p:sp>
      <p:pic>
        <p:nvPicPr>
          <p:cNvPr id="26627" name="Picture 6" descr="Рисунок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>
          <a:xfrm>
            <a:off x="5724525" y="1412875"/>
            <a:ext cx="3419475" cy="4559300"/>
          </a:xfrm>
          <a:ln w="76200">
            <a:solidFill>
              <a:srgbClr val="FFCC00"/>
            </a:solidFill>
          </a:ln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903913" y="6189663"/>
            <a:ext cx="3240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Грецька революція.</a:t>
            </a:r>
          </a:p>
          <a:p>
            <a:pPr algn="ctr"/>
            <a:r>
              <a:rPr lang="uk-UA">
                <a:latin typeface="Franklin Gothic Book"/>
              </a:rPr>
              <a:t>Е. Делакруа.</a:t>
            </a:r>
            <a:endParaRPr lang="ru-RU">
              <a:latin typeface="Franklin Gothic Book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781300"/>
          <a:ext cx="5292725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245"/>
                <a:gridCol w="1368152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Роки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Країна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Результати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3" name="TextBox 6"/>
          <p:cNvSpPr txBox="1">
            <a:spLocks noChangeArrowheads="1"/>
          </p:cNvSpPr>
          <p:nvPr/>
        </p:nvSpPr>
        <p:spPr bwMode="auto">
          <a:xfrm>
            <a:off x="179388" y="4076700"/>
            <a:ext cx="52562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>
                <a:solidFill>
                  <a:srgbClr val="FF0000"/>
                </a:solidFill>
                <a:latin typeface="Franklin Gothic Book"/>
              </a:rPr>
              <a:t>Які наслідки національно – визвольного та революційного рухів  20 – років ХІХ в Європі та Латинській Америці?</a:t>
            </a:r>
            <a:endParaRPr lang="ru-RU" sz="2400">
              <a:solidFill>
                <a:srgbClr val="FF00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mtClean="0">
                <a:solidFill>
                  <a:srgbClr val="FF0000"/>
                </a:solidFill>
              </a:rPr>
              <a:t>Чи можна дати позитивну оцінку діяльності «Священного союзу»?</a:t>
            </a:r>
          </a:p>
          <a:p>
            <a:pPr algn="just"/>
            <a:endParaRPr lang="uk-UA" smtClean="0">
              <a:solidFill>
                <a:srgbClr val="FF0000"/>
              </a:solidFill>
            </a:endParaRPr>
          </a:p>
          <a:p>
            <a:pPr algn="just"/>
            <a:r>
              <a:rPr lang="uk-UA" smtClean="0">
                <a:solidFill>
                  <a:srgbClr val="FF0000"/>
                </a:solidFill>
              </a:rPr>
              <a:t>В чому були недоліки «венської» системи міжнародних відносин.</a:t>
            </a:r>
            <a:endParaRPr lang="ru-RU" smtClean="0">
              <a:solidFill>
                <a:srgbClr val="FF00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Політичне становище в Європі після  віденського конгресу.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mtClean="0"/>
              <a:t>Познайомитися з основними принципами міжнародних відносин в І половині ХІХ століття;</a:t>
            </a:r>
          </a:p>
          <a:p>
            <a:pPr>
              <a:buFont typeface="Wingdings" pitchFamily="2" charset="2"/>
              <a:buChar char="v"/>
            </a:pPr>
            <a:r>
              <a:rPr lang="uk-UA" smtClean="0"/>
              <a:t>Визначити основні напрямки політики «Священного союзу» та наслідки його діяльності;</a:t>
            </a:r>
          </a:p>
          <a:p>
            <a:pPr>
              <a:buFont typeface="Wingdings" pitchFamily="2" charset="2"/>
              <a:buChar char="v"/>
            </a:pPr>
            <a:endParaRPr lang="uk-UA" smtClean="0"/>
          </a:p>
          <a:p>
            <a:pPr>
              <a:buFont typeface="Wingdings" pitchFamily="2" charset="2"/>
              <a:buChar char="v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поняття: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Священний союз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Політична реакція;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Національно – визвольний рух;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Революція.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дати: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1815р. – утворення «Священного союзу»;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1820 – 1821рр. – революція в Неаполі;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1820 – 1823рр. </a:t>
            </a:r>
            <a:r>
              <a:rPr lang="uk-UA" dirty="0" err="1" smtClean="0"/>
              <a:t>-революція</a:t>
            </a:r>
            <a:r>
              <a:rPr lang="uk-UA" dirty="0" smtClean="0"/>
              <a:t> в Іспанії;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1821р. – революція в </a:t>
            </a:r>
            <a:r>
              <a:rPr lang="uk-UA" dirty="0" err="1" smtClean="0"/>
              <a:t>П»ємонті</a:t>
            </a:r>
            <a:r>
              <a:rPr lang="uk-UA" dirty="0" smtClean="0"/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1821 – 1829рр. – національно – визвольний рух в Греції.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Основні принципи перебудови системи міжнародних відносин після віденського конгресу.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Утворення «Священного союзу».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«Священний союз» у боротьбі проти революцій і національно – визвольного руху.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Початок політичної реакції.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Національний і революційний рух в Європі.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Розпад «Священного союзу».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684213" y="620713"/>
            <a:ext cx="79200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3600">
                <a:solidFill>
                  <a:srgbClr val="FF0000"/>
                </a:solidFill>
                <a:latin typeface="Franklin Gothic Book"/>
              </a:rPr>
              <a:t>Чи можна дати позитивну оцінку діяльності «Священного союзу»?</a:t>
            </a:r>
          </a:p>
          <a:p>
            <a:pPr algn="just"/>
            <a:endParaRPr lang="uk-UA" sz="3600">
              <a:solidFill>
                <a:srgbClr val="FF0000"/>
              </a:solidFill>
              <a:latin typeface="Franklin Gothic Book"/>
            </a:endParaRPr>
          </a:p>
          <a:p>
            <a:pPr algn="just"/>
            <a:r>
              <a:rPr lang="uk-UA" sz="3600">
                <a:solidFill>
                  <a:srgbClr val="FF0000"/>
                </a:solidFill>
                <a:latin typeface="Franklin Gothic Book"/>
              </a:rPr>
              <a:t>В чому були недоліки «венської» системи міжнародних відносин.</a:t>
            </a:r>
            <a:endParaRPr lang="ru-RU" sz="3600">
              <a:solidFill>
                <a:srgbClr val="FF00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9458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Які європейські країни складали основу шостої та сьомої антифранцузьких коаліцій?</a:t>
            </a:r>
          </a:p>
          <a:p>
            <a:r>
              <a:rPr lang="uk-UA" smtClean="0"/>
              <a:t>Який політичний та економічний устрій панував в переважної більшості цих країн?</a:t>
            </a:r>
          </a:p>
          <a:p>
            <a:r>
              <a:rPr lang="uk-UA" smtClean="0"/>
              <a:t>Як ви думаєте, які завдання повинні були вирішити країни – переможиці?</a:t>
            </a:r>
          </a:p>
          <a:p>
            <a:r>
              <a:rPr lang="uk-UA" smtClean="0"/>
              <a:t>Де вирішувалися питання післявоєнного устрою Європи?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0360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ятно 2 1"/>
          <p:cNvSpPr/>
          <p:nvPr/>
        </p:nvSpPr>
        <p:spPr>
          <a:xfrm>
            <a:off x="5940425" y="1484313"/>
            <a:ext cx="1295400" cy="1223962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ятно 2 3"/>
          <p:cNvSpPr/>
          <p:nvPr/>
        </p:nvSpPr>
        <p:spPr>
          <a:xfrm>
            <a:off x="5129213" y="3213100"/>
            <a:ext cx="1441450" cy="1254125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но 2 4"/>
          <p:cNvSpPr/>
          <p:nvPr/>
        </p:nvSpPr>
        <p:spPr>
          <a:xfrm>
            <a:off x="4122738" y="2097088"/>
            <a:ext cx="792162" cy="863600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Територіальні зміни в Європі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«… </a:t>
            </a:r>
            <a:r>
              <a:rPr lang="uk-UA" sz="2600" b="1" i="1" dirty="0" smtClean="0">
                <a:solidFill>
                  <a:srgbClr val="FF0000"/>
                </a:solidFill>
              </a:rPr>
              <a:t>поділ між переможцями майна переможеного».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Німецький публіцист Ф.</a:t>
            </a:r>
            <a:r>
              <a:rPr lang="uk-UA" sz="1800" dirty="0" err="1" smtClean="0"/>
              <a:t>Генц</a:t>
            </a:r>
            <a:endParaRPr lang="uk-UA" sz="1800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800" dirty="0"/>
              <a:t> </a:t>
            </a:r>
            <a:r>
              <a:rPr lang="uk-UA" dirty="0" smtClean="0"/>
              <a:t>Росія  отримала польські території;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Пруссія – Рейн і </a:t>
            </a:r>
            <a:r>
              <a:rPr lang="uk-UA" dirty="0" err="1" smtClean="0"/>
              <a:t>Вестфалію</a:t>
            </a:r>
            <a:r>
              <a:rPr lang="uk-UA" dirty="0" smtClean="0"/>
              <a:t>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Австрія – Венецію та Ломбардію;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Створювався Німецький союз ( 39 держав ).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</p:txBody>
      </p:sp>
      <p:pic>
        <p:nvPicPr>
          <p:cNvPr id="21507" name="Picture 7" descr="Рисунок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>
          <a:xfrm>
            <a:off x="179388" y="1916113"/>
            <a:ext cx="4451350" cy="2808287"/>
          </a:xfrm>
          <a:ln w="76200">
            <a:solidFill>
              <a:srgbClr val="FFCC00"/>
            </a:solidFill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79388" y="5013325"/>
            <a:ext cx="4321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Franklin Gothic Book"/>
              </a:rPr>
              <a:t>Європейські монархи ділять Європи. </a:t>
            </a:r>
            <a:r>
              <a:rPr lang="uk-UA">
                <a:latin typeface="Franklin Gothic Book"/>
              </a:rPr>
              <a:t>Карикатура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</TotalTime>
  <Words>386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31</cp:revision>
  <dcterms:modified xsi:type="dcterms:W3CDTF">2012-04-21T17:40:08Z</dcterms:modified>
</cp:coreProperties>
</file>