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9" r:id="rId4"/>
    <p:sldId id="257" r:id="rId5"/>
    <p:sldId id="258" r:id="rId6"/>
    <p:sldId id="260" r:id="rId7"/>
    <p:sldId id="261" r:id="rId8"/>
    <p:sldId id="262" r:id="rId9"/>
    <p:sldId id="263" r:id="rId10"/>
    <p:sldId id="270" r:id="rId11"/>
    <p:sldId id="264" r:id="rId12"/>
    <p:sldId id="268" r:id="rId13"/>
    <p:sldId id="266" r:id="rId14"/>
    <p:sldId id="265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C4645-257D-460F-90F0-B470982B1F0D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8C9D6-8528-4067-9D75-EC1F4A6724E0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9D6-8528-4067-9D75-EC1F4A6724E0}" type="slidenum">
              <a:rPr lang="uk-UA" smtClean="0"/>
              <a:pPr/>
              <a:t>4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9D6-8528-4067-9D75-EC1F4A6724E0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880A-2E64-4BDB-B093-B1C66644BDC2}" type="datetimeFigureOut">
              <a:rPr lang="uk-UA" smtClean="0"/>
              <a:pPr/>
              <a:t>22.01.2014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24888-6B98-4865-85CC-FE4670F1110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846640" cy="194664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uk-UA" dirty="0" smtClean="0"/>
              <a:t>“Інтегральний націоналізм” Дмитра Донцова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Ми повинні обрати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Або свободу та цілісність нації?</a:t>
            </a:r>
            <a:endParaRPr lang="uk-UA" dirty="0"/>
          </a:p>
        </p:txBody>
      </p:sp>
      <p:pic>
        <p:nvPicPr>
          <p:cNvPr id="4" name="Содержимое 3" descr="03BDC5FD-67C2-485A-8774-17C5F717A87E_w640_r1_cy11_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51520" y="2708920"/>
            <a:ext cx="4536504" cy="3096344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Або рабство навіки!</a:t>
            </a:r>
            <a:endParaRPr lang="uk-UA" dirty="0"/>
          </a:p>
        </p:txBody>
      </p:sp>
      <p:pic>
        <p:nvPicPr>
          <p:cNvPr id="9" name="Содержимое 8" descr="rabinemi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636912"/>
            <a:ext cx="4041775" cy="3168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Донцов констатує – </a:t>
            </a:r>
            <a:r>
              <a:rPr lang="uk-UA" b="1" i="1" dirty="0" smtClean="0"/>
              <a:t>права не дають, права беруть</a:t>
            </a:r>
            <a:r>
              <a:rPr lang="uk-UA" dirty="0" smtClean="0"/>
              <a:t>! Якщо зовсім коротко підсумувати – то ідеал Донцова – це ірраціональна національна воля, яка у боротьбі з іншими національними волями виборює собі життя, а отже і владу. </a:t>
            </a:r>
          </a:p>
          <a:p>
            <a:endParaRPr lang="uk-UA" dirty="0"/>
          </a:p>
        </p:txBody>
      </p:sp>
      <p:pic>
        <p:nvPicPr>
          <p:cNvPr id="4" name="Рисунок 3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2996952"/>
            <a:ext cx="2866797" cy="36747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52736"/>
          </a:xfrm>
        </p:spPr>
        <p:txBody>
          <a:bodyPr/>
          <a:lstStyle/>
          <a:p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352928" cy="34563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“Інтегральний націоналізм” Д.Донцова не спирався на ретельно обґрунтовану систему ідей. Він скоріше ґрунтувався на на ряді ключових понять, основна мета яких полягала не в тлумаченні дійсності, а у спонуканні людини до дії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та література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475252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1. </a:t>
            </a:r>
            <a:r>
              <a:rPr lang="uk-UA" dirty="0" smtClean="0"/>
              <a:t>Баган</a:t>
            </a:r>
            <a:r>
              <a:rPr lang="uk-UA" dirty="0" smtClean="0"/>
              <a:t> О., Поміж містикою і політикою (Дмитро </a:t>
            </a:r>
            <a:r>
              <a:rPr lang="uk-UA" dirty="0" smtClean="0"/>
              <a:t>Донцов</a:t>
            </a:r>
            <a:r>
              <a:rPr lang="uk-UA" dirty="0" smtClean="0"/>
              <a:t> на тлі української політичної історії 1-ї половини ХХ ст.). - </a:t>
            </a:r>
            <a:r>
              <a:rPr lang="uk-UA" dirty="0" smtClean="0"/>
              <a:t>Донцов</a:t>
            </a:r>
            <a:r>
              <a:rPr lang="uk-UA" dirty="0" smtClean="0"/>
              <a:t> Д. Твори. Том І. Геополітичні та ідеологічні праці. – Львів: </a:t>
            </a:r>
            <a:r>
              <a:rPr lang="uk-UA" dirty="0" smtClean="0"/>
              <a:t>Кальварія</a:t>
            </a:r>
            <a:r>
              <a:rPr lang="uk-UA" dirty="0" smtClean="0"/>
              <a:t>, 2001 </a:t>
            </a:r>
          </a:p>
          <a:p>
            <a:r>
              <a:rPr lang="uk-UA" dirty="0" smtClean="0"/>
              <a:t>2. Горський В.С., </a:t>
            </a:r>
            <a:r>
              <a:rPr lang="uk-UA" dirty="0" smtClean="0"/>
              <a:t>Кислюк</a:t>
            </a:r>
            <a:r>
              <a:rPr lang="uk-UA" dirty="0" smtClean="0"/>
              <a:t> К.В., Історія української філософії: Підручник. – К.: Либідь, 2004 </a:t>
            </a:r>
          </a:p>
          <a:p>
            <a:r>
              <a:rPr lang="uk-UA" dirty="0" smtClean="0"/>
              <a:t>3. Дашкевич Я., Дмитро </a:t>
            </a:r>
            <a:r>
              <a:rPr lang="uk-UA" dirty="0" smtClean="0"/>
              <a:t>Донцов</a:t>
            </a:r>
            <a:r>
              <a:rPr lang="uk-UA" dirty="0" smtClean="0"/>
              <a:t> і боротьба навколо його спадщини. - </a:t>
            </a:r>
            <a:r>
              <a:rPr lang="uk-UA" dirty="0" smtClean="0"/>
              <a:t>Донцов</a:t>
            </a:r>
            <a:r>
              <a:rPr lang="uk-UA" dirty="0" smtClean="0"/>
              <a:t> Д. Твори. Том І. Геополітичні та ідеологічні праці. – Львів: </a:t>
            </a:r>
            <a:r>
              <a:rPr lang="uk-UA" dirty="0" smtClean="0"/>
              <a:t>Кальварія</a:t>
            </a:r>
            <a:r>
              <a:rPr lang="uk-UA" dirty="0" smtClean="0"/>
              <a:t>, 2001 </a:t>
            </a:r>
          </a:p>
          <a:p>
            <a:r>
              <a:rPr lang="uk-UA" dirty="0" smtClean="0"/>
              <a:t>4. </a:t>
            </a:r>
            <a:r>
              <a:rPr lang="uk-UA" dirty="0" smtClean="0"/>
              <a:t>Донцов</a:t>
            </a:r>
            <a:r>
              <a:rPr lang="uk-UA" dirty="0" smtClean="0"/>
              <a:t> Д. Дух нашої давнини. – Дрогобич, 1991 </a:t>
            </a:r>
          </a:p>
          <a:p>
            <a:r>
              <a:rPr lang="uk-UA" dirty="0" smtClean="0"/>
              <a:t>5. </a:t>
            </a:r>
            <a:r>
              <a:rPr lang="uk-UA" dirty="0" smtClean="0"/>
              <a:t>Донцов</a:t>
            </a:r>
            <a:r>
              <a:rPr lang="uk-UA" dirty="0" smtClean="0"/>
              <a:t> Д. Твори. Том І. Геополітичні та ідеологічні праці. – Львів: </a:t>
            </a:r>
            <a:r>
              <a:rPr lang="uk-UA" dirty="0" smtClean="0"/>
              <a:t>Кальварія</a:t>
            </a:r>
            <a:r>
              <a:rPr lang="uk-UA" dirty="0" smtClean="0"/>
              <a:t>, 2001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Web</a:t>
            </a:r>
          </a:p>
          <a:p>
            <a:pPr>
              <a:buNone/>
            </a:pPr>
            <a:r>
              <a:rPr lang="en-US" dirty="0" smtClean="0"/>
              <a:t>Politiko.ua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Форум ВО Свобода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988840"/>
            <a:ext cx="695640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Дякую за увагу!</a:t>
            </a:r>
            <a:endParaRPr lang="ru-RU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Дмитро Донцов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Содержимое 3" descr="images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1916832"/>
            <a:ext cx="3066095" cy="4183942"/>
          </a:xfrm>
        </p:spPr>
      </p:pic>
      <p:sp>
        <p:nvSpPr>
          <p:cNvPr id="5" name="TextBox 4"/>
          <p:cNvSpPr txBox="1"/>
          <p:nvPr/>
        </p:nvSpPr>
        <p:spPr>
          <a:xfrm>
            <a:off x="395536" y="2060848"/>
            <a:ext cx="44644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/>
              <a:t>Дмитро </a:t>
            </a:r>
            <a:r>
              <a:rPr lang="uk-UA" sz="2800" dirty="0"/>
              <a:t>Донцов</a:t>
            </a:r>
            <a:r>
              <a:rPr lang="uk-UA" sz="2800" dirty="0"/>
              <a:t> </a:t>
            </a:r>
            <a:r>
              <a:rPr lang="uk-UA" sz="2800" dirty="0" smtClean="0"/>
              <a:t>-Український</a:t>
            </a:r>
            <a:r>
              <a:rPr lang="uk-UA" sz="2800" dirty="0" smtClean="0"/>
              <a:t> публіцист, суспільно-політичний письменник, теоретик ідеології інтегрального націоналізму як крайньої форми українського радикалізму Д. </a:t>
            </a:r>
            <a:r>
              <a:rPr lang="uk-UA" sz="2800" dirty="0" smtClean="0"/>
              <a:t>Донцов</a:t>
            </a:r>
            <a:endParaRPr lang="uk-UA" sz="2800" dirty="0" smtClean="0"/>
          </a:p>
          <a:p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Практичне </a:t>
            </a:r>
            <a:r>
              <a:rPr lang="uk-UA" dirty="0" smtClean="0"/>
              <a:t>значення роботи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075240" cy="42093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/>
              <a:t>  </a:t>
            </a:r>
            <a:r>
              <a:rPr lang="uk-UA" b="1" dirty="0" smtClean="0"/>
              <a:t>Воно </a:t>
            </a:r>
            <a:r>
              <a:rPr lang="uk-UA" dirty="0" smtClean="0"/>
              <a:t>полягає </a:t>
            </a:r>
            <a:r>
              <a:rPr lang="uk-UA" dirty="0" smtClean="0"/>
              <a:t>у тому, що її основні положення й результати можна використовувати в якості аналітичного довідника з зазначеної теми. Отримані результати можна використати на наукових та науково-практичних конференціях, тематика яких наближена до теми роботи, для розробки учбових доповідей на тематику.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uk-UA" dirty="0" smtClean="0"/>
              <a:t>Актуальність роботи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uk-UA" dirty="0" smtClean="0"/>
              <a:t>Тема є однією з найдискусійніших </a:t>
            </a:r>
          </a:p>
          <a:p>
            <a:pPr>
              <a:buFontTx/>
              <a:buChar char="-"/>
            </a:pPr>
            <a:r>
              <a:rPr lang="uk-UA" dirty="0" smtClean="0"/>
              <a:t>Суто науковий аспект</a:t>
            </a:r>
          </a:p>
          <a:p>
            <a:pPr>
              <a:buFontTx/>
              <a:buChar char="-"/>
            </a:pPr>
            <a:r>
              <a:rPr lang="uk-UA" dirty="0" smtClean="0"/>
              <a:t>“Інтегральний націоналізм” як основа інших течій</a:t>
            </a:r>
          </a:p>
          <a:p>
            <a:pPr>
              <a:buNone/>
            </a:pPr>
            <a:endParaRPr lang="uk-UA" dirty="0" smtClean="0"/>
          </a:p>
          <a:p>
            <a:pPr>
              <a:buFontTx/>
              <a:buChar char="-"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роботи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56937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b="1" dirty="0" smtClean="0"/>
              <a:t> Мета</a:t>
            </a:r>
            <a:r>
              <a:rPr lang="uk-UA" dirty="0" smtClean="0"/>
              <a:t> обумовлює такі дослідницькі завдання:</a:t>
            </a:r>
          </a:p>
          <a:p>
            <a:pPr fontAlgn="base"/>
            <a:r>
              <a:rPr lang="uk-UA" dirty="0" smtClean="0"/>
              <a:t>а) визначити типологічну належність ідеології </a:t>
            </a:r>
            <a:r>
              <a:rPr lang="uk-UA" dirty="0" smtClean="0"/>
              <a:t>“чинного</a:t>
            </a:r>
            <a:r>
              <a:rPr lang="uk-UA" dirty="0" smtClean="0"/>
              <a:t> націоналізму;</a:t>
            </a:r>
          </a:p>
          <a:p>
            <a:r>
              <a:rPr lang="uk-UA" dirty="0" smtClean="0"/>
              <a:t>б) виявити теоретичні міркування </a:t>
            </a:r>
            <a:r>
              <a:rPr lang="uk-UA" dirty="0" smtClean="0"/>
              <a:t>Донцова</a:t>
            </a:r>
            <a:r>
              <a:rPr lang="uk-UA" dirty="0" smtClean="0"/>
              <a:t> щодо явищ нації та націоналізму й оцінити внесок </a:t>
            </a:r>
            <a:r>
              <a:rPr lang="uk-UA" dirty="0" smtClean="0"/>
              <a:t>Донцова</a:t>
            </a:r>
            <a:r>
              <a:rPr lang="uk-UA" dirty="0" smtClean="0"/>
              <a:t> у становлення студій націоналізму</a:t>
            </a:r>
          </a:p>
          <a:p>
            <a:r>
              <a:rPr lang="uk-UA" dirty="0" smtClean="0"/>
              <a:t>в)охарактеризувати головні положення концепції</a:t>
            </a:r>
          </a:p>
          <a:p>
            <a:r>
              <a:rPr lang="uk-UA" dirty="0" smtClean="0"/>
              <a:t>г) висвітлити позитивні та негативні наслідки, що їх спричинила поява концепції </a:t>
            </a:r>
            <a:r>
              <a:rPr lang="uk-UA" dirty="0" smtClean="0"/>
              <a:t>“інтегрального</a:t>
            </a:r>
            <a:r>
              <a:rPr lang="uk-UA" dirty="0" smtClean="0"/>
              <a:t> націоналізму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Сутність </a:t>
            </a:r>
            <a:r>
              <a:rPr lang="uk-UA" dirty="0" smtClean="0"/>
              <a:t>“Інтегрального</a:t>
            </a:r>
            <a:r>
              <a:rPr lang="uk-UA" dirty="0" smtClean="0"/>
              <a:t> </a:t>
            </a:r>
            <a:r>
              <a:rPr lang="uk-UA" dirty="0" smtClean="0"/>
              <a:t>націоналізму”</a:t>
            </a:r>
            <a:endParaRPr lang="uk-UA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23528" y="1484784"/>
            <a:ext cx="8517632" cy="47419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Українська ідея має стати яскравою, виключною, всеобіймаючою. Вона має розпрощатися із 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„неясністю”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свого змісту, який є першою причиною нашого 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„національного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атеїзму”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Українці мають навіки припинити 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„анархію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доктрин”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яку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Донцов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формулює так: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„ані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 унією, ні з православ`ям, ні з демократією, ні з автократією, ні з капіталізмом, ні з соціалізмом, ні з Заходом, ні зі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Сходом”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 Українська ідея має стати всеохоплюючою, усі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„ідейки”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особливо ті, які відверто шкодять українству, мають відмерти. Нова українська ідея має подолати традиційну для українців байдужість до влади, провінційність. Тільки якщо ми матимемо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„інтегральну”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ідею звичайні виступи і бунти проти соціального гноблення отримають вищу мету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445624" cy="540060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Нація </a:t>
            </a:r>
            <a:r>
              <a:rPr lang="uk-UA" dirty="0"/>
              <a:t>- абсолютна цінність. Політичні партії, класи повинні поєднатися заради Вищої мети.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/>
              <a:t>- Нація є не сукупністю окремих індивідів, а єдиним організмом, який об’єднує всі покоління (і мертвих, і живих, і ненароджених).</a:t>
            </a:r>
            <a:endParaRPr lang="uk-UA" dirty="0"/>
          </a:p>
          <a:p>
            <a:r>
              <a:rPr lang="uk-UA" i="1" dirty="0"/>
              <a:t>- Інтереси та цінності нашої нації вищі від усіх інших інтересів і цінностей (окремих осіб, соціяльних груп, інших націй, людства загалом).</a:t>
            </a:r>
            <a:endParaRPr lang="uk-UA" dirty="0"/>
          </a:p>
          <a:p>
            <a:r>
              <a:rPr lang="uk-UA" i="1" dirty="0"/>
              <a:t>- Діяльність усіх членів нації має підпорядковуватися національним інтересам.</a:t>
            </a:r>
            <a:endParaRPr lang="uk-UA" dirty="0"/>
          </a:p>
          <a:p>
            <a:r>
              <a:rPr lang="uk-UA" i="1" dirty="0"/>
              <a:t>- Слід нещадно усувати з національного організму все, що загрожує його єдності, інтересам і цінностям.</a:t>
            </a:r>
            <a:endParaRPr lang="uk-UA" dirty="0"/>
          </a:p>
          <a:p>
            <a:r>
              <a:rPr lang="uk-UA" i="1" dirty="0"/>
              <a:t>- Природним станом відносин між націями є боротьба за існування і домінування.</a:t>
            </a:r>
            <a:endParaRPr lang="uk-UA" dirty="0"/>
          </a:p>
          <a:p>
            <a:r>
              <a:rPr lang="uk-UA" i="1" dirty="0"/>
              <a:t>- Щоб здобути нашій нації панівне становище у світі конкурентних націй, слід усіма засобами зміцнювати її силу і волю до боротьби.</a:t>
            </a:r>
            <a:endParaRPr lang="uk-UA" dirty="0"/>
          </a:p>
          <a:p>
            <a:pPr>
              <a:buNone/>
            </a:pPr>
            <a:endParaRPr lang="uk-U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7584" y="33265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Основні засади “Інтегрального націоналізму”: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Керуючись </a:t>
            </a:r>
            <a:r>
              <a:rPr lang="uk-UA" sz="2400" dirty="0"/>
              <a:t>ідеями Ніцше і Ортем-і-Гасета, Донцов прийшов до </a:t>
            </a:r>
            <a:r>
              <a:rPr lang="uk-UA" sz="2400" dirty="0" smtClean="0"/>
              <a:t>головного </a:t>
            </a:r>
            <a:r>
              <a:rPr lang="uk-UA" sz="2400" dirty="0"/>
              <a:t>висновку: </a:t>
            </a:r>
            <a:endParaRPr lang="uk-UA" sz="2400" dirty="0" smtClean="0"/>
          </a:p>
          <a:p>
            <a:pPr>
              <a:buNone/>
            </a:pPr>
            <a:r>
              <a:rPr lang="uk-UA" sz="2800" b="1" i="1" dirty="0"/>
              <a:t>Н</a:t>
            </a:r>
            <a:r>
              <a:rPr lang="uk-UA" sz="2800" b="1" i="1" dirty="0" smtClean="0"/>
              <a:t>ація </a:t>
            </a:r>
            <a:r>
              <a:rPr lang="uk-UA" sz="2800" b="1" i="1" dirty="0"/>
              <a:t>– не лише “мовна чи національна збірнота”, - нація – це воля щось спільне творити”. </a:t>
            </a:r>
            <a:endParaRPr lang="uk-UA" sz="2800" b="1" i="1" dirty="0" smtClean="0"/>
          </a:p>
          <a:p>
            <a:pPr>
              <a:buNone/>
            </a:pPr>
            <a:r>
              <a:rPr lang="uk-UA" sz="2400" dirty="0" smtClean="0"/>
              <a:t>Донцов </a:t>
            </a:r>
            <a:r>
              <a:rPr lang="uk-UA" sz="2400" dirty="0"/>
              <a:t>намагався прищепити українській суспільності волю до влади і </a:t>
            </a:r>
            <a:r>
              <a:rPr lang="uk-UA" sz="2400" dirty="0" smtClean="0"/>
              <a:t>волю </a:t>
            </a:r>
            <a:r>
              <a:rPr lang="uk-UA" sz="2400" dirty="0"/>
              <a:t>до життя , фанатизм на шляху боротьби за власну ідею, тверду віру у власні сили, і тільки такий вихід він вбачав у творенні повновартісної нації</a:t>
            </a:r>
            <a:r>
              <a:rPr lang="uk-UA" sz="2400" dirty="0" smtClean="0"/>
              <a:t>.</a:t>
            </a:r>
          </a:p>
          <a:p>
            <a:pPr>
              <a:buNone/>
            </a:pPr>
            <a:r>
              <a:rPr lang="uk-UA" sz="2800" b="1" i="1" dirty="0" smtClean="0"/>
              <a:t> </a:t>
            </a:r>
            <a:r>
              <a:rPr lang="uk-UA" sz="2800" b="1" i="1" dirty="0"/>
              <a:t>Націю може порятувати лише народження нової психології переможців, а не рабів, “не вічний стогін покараних рабів і сльози”.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48464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/>
              <a:t>Донцов доводить, що війна між націями – явище перманентне і беззаперечне.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Це </a:t>
            </a:r>
            <a:r>
              <a:rPr lang="uk-UA" dirty="0"/>
              <a:t>не добре і не погано, це просто факт, усвідомлення цього і є проявом того самого „здорового глузду”, до якого апелює лібералізм.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Причиною “інтегрального націоналізму” </a:t>
            </a:r>
            <a:r>
              <a:rPr lang="uk-UA" dirty="0"/>
              <a:t>є </a:t>
            </a:r>
            <a:r>
              <a:rPr lang="uk-UA" dirty="0" smtClean="0"/>
              <a:t>“</a:t>
            </a:r>
            <a:r>
              <a:rPr lang="uk-UA" sz="3300" b="1" i="1" dirty="0" smtClean="0"/>
              <a:t>прагнення до </a:t>
            </a:r>
            <a:r>
              <a:rPr lang="uk-UA" sz="3300" b="1" i="1" dirty="0"/>
              <a:t>боротьби, та свідомість її конечності, без якої неможливі ні вчинки героїзму, ні інтенсивне життя, ні віра в нього, ані тріумф жодної нової ідеї ”. </a:t>
            </a:r>
            <a:endParaRPr lang="uk-UA" sz="33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484</Words>
  <Application>Microsoft Office PowerPoint</Application>
  <PresentationFormat>Экран (4:3)</PresentationFormat>
  <Paragraphs>52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Презентація на тему: “Інтегральний націоналізм” Дмитра Донцова</vt:lpstr>
      <vt:lpstr> Дмитро Донцов </vt:lpstr>
      <vt:lpstr>Практичне значення роботи</vt:lpstr>
      <vt:lpstr>Актуальність роботи</vt:lpstr>
      <vt:lpstr>Мета роботи</vt:lpstr>
      <vt:lpstr>Сутність “Інтегрального націоналізму”</vt:lpstr>
      <vt:lpstr>Слайд 7</vt:lpstr>
      <vt:lpstr>Слайд 8</vt:lpstr>
      <vt:lpstr>Слайд 9</vt:lpstr>
      <vt:lpstr>Ми повинні обрати</vt:lpstr>
      <vt:lpstr>Слайд 11</vt:lpstr>
      <vt:lpstr>Висновки</vt:lpstr>
      <vt:lpstr>Джерела та література</vt:lpstr>
      <vt:lpstr>Слайд 14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“Інтегральний націоналізм” Дмитра Донцова</dc:title>
  <dc:creator>Kristoshka</dc:creator>
  <cp:lastModifiedBy>Kristoshka</cp:lastModifiedBy>
  <cp:revision>26</cp:revision>
  <dcterms:created xsi:type="dcterms:W3CDTF">2013-12-16T19:46:35Z</dcterms:created>
  <dcterms:modified xsi:type="dcterms:W3CDTF">2014-01-22T12:28:31Z</dcterms:modified>
</cp:coreProperties>
</file>