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0FF1CE12-B100-0000-0000-000000000002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545" autoAdjust="0"/>
    <p:restoredTop sz="86410"/>
  </p:normalViewPr>
  <p:slideViewPr>
    <p:cSldViewPr>
      <p:cViewPr>
        <p:scale>
          <a:sx n="90" d="100"/>
          <a:sy n="90" d="100"/>
        </p:scale>
        <p:origin x="84" y="-486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12/23/2010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12/23/2010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12/23/2010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en-US" smtClean="0"/>
              <a:pPr/>
              <a:t>12/23/2010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" TargetMode="External"/><Relationship Id="rId2" Type="http://schemas.openxmlformats.org/officeDocument/2006/relationships/hyperlink" Target="http://referatcentral.org.u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643570" y="5214950"/>
            <a:ext cx="3114668" cy="119194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Підготувала </a:t>
            </a:r>
          </a:p>
          <a:p>
            <a:r>
              <a:rPr lang="uk-UA" sz="240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учениця 8-В класу</a:t>
            </a:r>
          </a:p>
          <a:p>
            <a:r>
              <a:rPr lang="uk-UA" sz="240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Кошина</a:t>
            </a:r>
            <a:r>
              <a:rPr lang="uk-UA" sz="240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Анна</a:t>
            </a:r>
            <a:endParaRPr lang="ru-RU" sz="2400" dirty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85918" y="2071678"/>
            <a:ext cx="7000924" cy="164307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30-літня </a:t>
            </a:r>
            <a:r>
              <a:rPr lang="ru-RU" sz="8000" b="1" spc="5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війна</a:t>
            </a:r>
            <a:endParaRPr lang="ru-RU" sz="8000" b="1" spc="50" noProof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-928726" y="357166"/>
            <a:ext cx="7500990" cy="1000132"/>
          </a:xfrm>
          <a:prstGeom prst="rect">
            <a:avLst/>
          </a:prstGeom>
        </p:spPr>
        <p:txBody>
          <a:bodyPr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uk-UA" sz="5000" b="1" kern="0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Данський період</a:t>
            </a:r>
            <a:endParaRPr kumimoji="0" lang="uk-UA" sz="5000" b="1" i="0" u="none" strike="noStrike" kern="0" cap="none" spc="50" normalizeH="0" baseline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</a:endParaRPr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0" y="1357298"/>
            <a:ext cx="9144000" cy="5500702"/>
          </a:xfrm>
          <a:prstGeom prst="rect">
            <a:avLst/>
          </a:prstGeom>
        </p:spPr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Крістіан </a:t>
            </a:r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IV 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Данський (1577—1648), був палким лютеранином, і боявся після поразки протестантів Німеччини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залишитисься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віч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віч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 імперією. Отримавши значну фінансову допомогу від Швеції і Франції Крістіан </a:t>
            </a:r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IV 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вирішив виступити проти імператора. Допомога Швеції та Франції дозволили сформувати армію в 20.000 солдатів, на чолі якої Крістіан вторгся в Німеччину.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боротьбу з Крістіаном </a:t>
            </a:r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IV 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імператор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Фердинанд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 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спрямував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Альбрехта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фон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Валленштайна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Валленштайн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запропонував імператорові набрати велику армію</a:t>
            </a:r>
            <a:endParaRPr lang="en-US" sz="16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/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 при цьому зовсім не витрачати державних грошей на її утри</a:t>
            </a:r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</a:p>
          <a:p>
            <a:pPr marL="342900" lvl="0" indent="-342900"/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мання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а годувати солдатів за рахунок накладання контрибуції </a:t>
            </a:r>
            <a:endParaRPr lang="en-US" sz="16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/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захоплені території. Інакше кажучи, за рахунок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організова</a:t>
            </a:r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</a:p>
          <a:p>
            <a:pPr marL="342900" lvl="0" indent="-342900"/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ного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грабунку, таким чином «війна годувала війну». Солдатів </a:t>
            </a:r>
            <a:endParaRPr lang="en-US" sz="16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/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наймали, як робітників на будівництво, капіталом для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винаго</a:t>
            </a:r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</a:p>
          <a:p>
            <a:pPr marL="342900" lvl="0" indent="-342900"/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роди була здобич. Оскільки нових солдатів знайти було легко, </a:t>
            </a:r>
            <a:endParaRPr lang="en-US" sz="16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/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війну було можливо вести до повного виснаження – переносячи</a:t>
            </a:r>
            <a:endParaRPr lang="en-US" sz="16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/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її з одного регіону в інший. В цей час в Європі існувало два вій</a:t>
            </a:r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</a:p>
          <a:p>
            <a:pPr marL="342900" lvl="0" indent="-342900"/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ськових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ринки на яких вербували найманців: один в Голландії – </a:t>
            </a:r>
            <a:endParaRPr lang="en-US" sz="16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/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 точилася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безперевна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війна з іспанцями; інший - в Угорщині і </a:t>
            </a:r>
            <a:endParaRPr lang="en-US" sz="16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/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Речі Посполитій (враховуючи і козацьку Україну) де йшла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</a:t>
            </a:r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</a:p>
          <a:p>
            <a:pPr marL="342900" lvl="0" indent="-342900"/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тійна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війна з турками</a:t>
            </a:r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uk-UA" sz="16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Армія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Валленштайна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стала грізною силою, і нараховувала в різ</a:t>
            </a:r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</a:p>
          <a:p>
            <a:pPr marL="342900" lvl="0" indent="-342900"/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ний період часу від 30.000 до 100.000 солдат. Крістіан,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виму</a:t>
            </a:r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</a:p>
          <a:p>
            <a:pPr marL="342900" lvl="0" indent="-342900"/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шений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спішно відступати перед об'єднаними військами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Католи</a:t>
            </a:r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</a:p>
          <a:p>
            <a:pPr marL="342900" lvl="0" indent="-342900"/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цької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Ліги, на чолі з графом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Тіллі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Валленштайна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Союзники Данії </a:t>
            </a:r>
            <a:endParaRPr lang="en-US" sz="16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/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змогли прийти на допомогу. У Франції знову спалахнула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грома</a:t>
            </a:r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</a:p>
          <a:p>
            <a:pPr marL="342900" lvl="0" indent="-342900"/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дянська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війна, Швеція втягнулась у війну з Польщею, Нідерланди </a:t>
            </a:r>
            <a:endParaRPr lang="en-US" sz="16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/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відбивалися від Іспанії, а Бранденбург і Саксонія прагнули за всяку</a:t>
            </a:r>
            <a:endParaRPr lang="en-US" sz="16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/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ціну зберегти мир.</a:t>
            </a:r>
          </a:p>
        </p:txBody>
      </p:sp>
      <p:pic>
        <p:nvPicPr>
          <p:cNvPr id="1026" name="Picture 2" descr="D:\Аня ;)\Школа\История\441px-Kristian_IV_av_Danmark,_malning_av_Pieter_Isaacsz_1611-16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3295" y="2690847"/>
            <a:ext cx="2957861" cy="402430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643702" y="6286520"/>
            <a:ext cx="233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n w="317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Крістіан</a:t>
            </a:r>
            <a:r>
              <a:rPr lang="ru-RU" b="1" dirty="0" smtClean="0">
                <a:ln w="317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ln w="317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IV </a:t>
            </a:r>
            <a:r>
              <a:rPr lang="ru-RU" b="1" dirty="0" err="1" smtClean="0">
                <a:ln w="317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Данський</a:t>
            </a:r>
            <a:endParaRPr lang="ru-RU" b="1" dirty="0">
              <a:ln w="3175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solidFill>
                <a:schemeClr val="bg1">
                  <a:lumMod val="8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 txBox="1">
            <a:spLocks/>
          </p:cNvSpPr>
          <p:nvPr/>
        </p:nvSpPr>
        <p:spPr>
          <a:xfrm>
            <a:off x="0" y="1357298"/>
            <a:ext cx="9144000" cy="5500702"/>
          </a:xfrm>
          <a:prstGeom prst="rect">
            <a:avLst/>
          </a:prstGeom>
        </p:spPr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Армія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Валленштайна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стала грізною силою, і нараховувала в різний період часу від 30.000 до 100.000 солдат. Крістіан, вимушений спішно відступати перед об'єднаними військами Католицької Ліги, на чолі з графом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Тіллі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Валленштайна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Союзники Данії не змогли прийти на допомогу. У Франції знову спалахнула громадянська війна, Швеція втягнулась у війну з Польщею, Нідерланди відбивалися від Іспанії, а Бранденбург і Саксонія прагнули за всяку ціну зберегти мир.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1626 р.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Валленштайн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завдав поразки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Мансфельду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при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Дессау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а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Тіллі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розбив данців в битві при </a:t>
            </a:r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Люттері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Армія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Валленштейна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окуповувала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Мекленбург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 Померанію. Імперські війська закріпились на півдні </a:t>
            </a:r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marL="342900" indent="-342900"/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      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Балтики. Проте, не маючи флоту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Валленштайн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не міг захопити столицю </a:t>
            </a:r>
            <a:endParaRPr lang="en-US" sz="16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/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       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Данії на острові Зеландія, місто Копенгаген.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Валленштайн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організував </a:t>
            </a:r>
            <a:endParaRPr lang="en-US" sz="16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/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       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облогу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Штральзунду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єдиного данського крупного порту з військовими </a:t>
            </a:r>
            <a:endParaRPr lang="en-US" sz="16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/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       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верфями, але і тут потерпів невдачу. Без створення сильного флоту годі </a:t>
            </a:r>
            <a:endParaRPr lang="en-US" sz="16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/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       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було і думати про закріплення на Балтиці. Проти імперських планів </a:t>
            </a:r>
            <a:endParaRPr lang="en-US" sz="16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/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       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створення флоту виступили ганзейські міста і Польща, а окрім того у </a:t>
            </a:r>
            <a:endParaRPr lang="en-US" sz="16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/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       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імператора просто не було необхідних фінансових ресурсів.</a:t>
            </a:r>
          </a:p>
          <a:p>
            <a:pPr marL="3086100" lvl="6" indent="-342900">
              <a:buFont typeface="Arial" pitchFamily="34" charset="0"/>
              <a:buChar char="•"/>
            </a:pP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 наслідок 1629 р. в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Любеку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було підписано мирний договір. Відповідно до нього Данія зберегла свої території, але пообіцяла не втручатись у справи імперії.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Фердинанд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добився повного домінування в Німеччині. Тим часом Католицька Ліга прагнула повернути втрачені після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Аугсбурзького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миру католицькі володіння. Імператор видав у 1629 р. Едикт про Реституцію. За ним належало повернути католикам 2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архієпископства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12 єпископств і сотні монастирів. Едикт приніс вигоди не тільки католицькій церкві - посилювалась влада імператора в управлінні територіями імперії</a:t>
            </a:r>
          </a:p>
        </p:txBody>
      </p:sp>
      <p:pic>
        <p:nvPicPr>
          <p:cNvPr id="2050" name="Picture 2" descr="D:\Аня ;)\Школа\История\Albrecht_Wallenstein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3124812"/>
            <a:ext cx="2714644" cy="359033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142976" y="6072206"/>
            <a:ext cx="1643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317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Альбрехт фон </a:t>
            </a:r>
            <a:endParaRPr lang="en-US" b="1" dirty="0" smtClean="0">
              <a:ln w="3175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solidFill>
                <a:schemeClr val="bg1">
                  <a:lumMod val="8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ru-RU" b="1" dirty="0" smtClean="0">
                <a:ln w="317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Валленштейн</a:t>
            </a:r>
            <a:endParaRPr lang="ru-RU" b="1" dirty="0">
              <a:ln w="3175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solidFill>
                <a:schemeClr val="bg1">
                  <a:lumMod val="8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-928726" y="357166"/>
            <a:ext cx="7500990" cy="1000132"/>
          </a:xfrm>
          <a:prstGeom prst="rect">
            <a:avLst/>
          </a:prstGeom>
        </p:spPr>
        <p:txBody>
          <a:bodyPr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uk-UA" sz="5000" b="1" kern="0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Шведський період</a:t>
            </a:r>
            <a:endParaRPr kumimoji="0" lang="uk-UA" sz="5000" b="1" i="0" u="none" strike="noStrike" kern="0" cap="none" spc="50" normalizeH="0" baseline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</a:endParaRPr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0" y="1285860"/>
            <a:ext cx="9144000" cy="535785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Посилення Габсбургів занепокоїло Францію, однак вона не хотіла </a:t>
            </a:r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без</a:t>
            </a:r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</a:p>
          <a:p>
            <a:pPr marL="342900" lvl="0" indent="-342900"/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поседерньо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втручатися в конфлікт. Французи прагнули залучити до </a:t>
            </a:r>
            <a:endParaRPr lang="en-US" sz="15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/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війни проти імператора лютеранську Швецію, і французька диплома</a:t>
            </a:r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</a:p>
          <a:p>
            <a:pPr marL="342900" lvl="0" indent="-342900"/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тія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доклала значних зусиль, щоб допомогти шведам укласти в 1629 р.</a:t>
            </a:r>
            <a:endParaRPr lang="en-US" sz="15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/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перемирмир'я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 Польщею. В результаті шведський король Густав </a:t>
            </a:r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 </a:t>
            </a:r>
          </a:p>
          <a:p>
            <a:pPr marL="342900" lvl="0" indent="-342900"/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Адольф міг спрямувати свою добре вишколену армію проти католиків</a:t>
            </a:r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15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той час шведська армія мала на озброєнні передову стрілецьку </a:t>
            </a:r>
            <a:endParaRPr lang="en-US" sz="15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/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зброю і артилерію. У ній не було найманців, і спочатку вона не грабу</a:t>
            </a:r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</a:p>
          <a:p>
            <a:pPr marL="342900" lvl="0" indent="-342900"/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вала населення, що позитивно відрізняло шведів на фоні інших армій, </a:t>
            </a:r>
            <a:endParaRPr lang="en-US" sz="15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/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які тероризували населення, і фактично утримувались за рахунок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</a:t>
            </a:r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</a:p>
          <a:p>
            <a:pPr marL="342900" lvl="0" indent="-342900"/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ганізованого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грабунку.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Густав, як і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Кристіан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IV, 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прагнув зупинити католицьку експансію,</a:t>
            </a:r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так</a:t>
            </a:r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</a:p>
          <a:p>
            <a:pPr marL="342900" lvl="0" indent="-342900"/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ож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встановити свій контроль над балтійським узбережжям Німеччини.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липня 1630 р. Густав </a:t>
            </a:r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 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Адольф, король Швеції, висадився на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конти</a:t>
            </a:r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</a:p>
          <a:p>
            <a:pPr marL="342900" lvl="0" indent="-342900"/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ненті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в гирлі Одеру. Він примусив поморського герцога Богуслава </a:t>
            </a:r>
            <a:endParaRPr lang="en-US" sz="15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/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XIV 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укладення союзу. Проте спочатку протестантські князі скептично поставились до можливості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колаборації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 шведами. Курфюрсти Бранденбургу і Саксонії намагались триматися подалі від Густава. В січні 1631 року Густав Адольф уклав договір з кардиналом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Рішельє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французи мали надати шведам фінансову і військову допомогу, останні в свою чергу, повинні були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дотримуватсь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нейтралітету з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Като</a:t>
            </a:r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лицькою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Лігою. Франція намагалась підтримувати союзницькі відносини з Баварією і боротися тільки проти Габсбургів. Коли Густав Адольф вступив до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Мекленбургу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протестантські князі зібрались на з'їзд у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Лейпцігу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 заявили, що будуть вірні імператору. </a:t>
            </a:r>
            <a:r>
              <a:rPr lang="uk-UA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Лише різня в Магдебурзі, яку вчинили війська імператора в травні 1631 р. спровокувала перехід на бік шведів курфюрста </a:t>
            </a:r>
            <a:r>
              <a:rPr lang="uk-UA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Брандебургу</a:t>
            </a:r>
            <a:r>
              <a:rPr lang="uk-UA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 </a:t>
            </a:r>
            <a:r>
              <a:rPr lang="uk-UA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померанських</a:t>
            </a:r>
            <a:r>
              <a:rPr lang="uk-UA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князів. У вересні 1631 р. після зайняття </a:t>
            </a:r>
            <a:r>
              <a:rPr lang="uk-UA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Лейпціга</a:t>
            </a:r>
            <a:r>
              <a:rPr lang="uk-UA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військами імператора, на союз зі шведами погодився курфюрст Саксонський.</a:t>
            </a:r>
          </a:p>
        </p:txBody>
      </p:sp>
      <p:pic>
        <p:nvPicPr>
          <p:cNvPr id="1026" name="Picture 2" descr="D:\Аня ;)\Школа\История\464px-Gustav_II_adolph_of_swed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382536"/>
            <a:ext cx="2746864" cy="340378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286512" y="4429132"/>
            <a:ext cx="250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317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Густав ІІ</a:t>
            </a:r>
            <a:r>
              <a:rPr lang="en-US" b="1" dirty="0" smtClean="0">
                <a:ln w="317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smtClean="0">
                <a:ln w="317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Адольф</a:t>
            </a:r>
            <a:endParaRPr lang="ru-RU" b="1" dirty="0">
              <a:ln w="3175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solidFill>
                <a:schemeClr val="bg1">
                  <a:lumMod val="8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 txBox="1">
            <a:spLocks/>
          </p:cNvSpPr>
          <p:nvPr/>
        </p:nvSpPr>
        <p:spPr>
          <a:xfrm>
            <a:off x="0" y="1285860"/>
            <a:ext cx="9144000" cy="535785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1630 році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Фердинанд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 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повністю залежав від Католицької Ліги з тих пір, як розпустив армію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Валлен</a:t>
            </a:r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штайна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У битві при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Брейтенфельді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(1631) Густав Адольф завдав поразки Католицькій Лізі під команду</a:t>
            </a:r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ванням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Тіллі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ru-RU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1632 р. в </a:t>
            </a:r>
            <a:r>
              <a:rPr lang="ru-RU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битві</a:t>
            </a:r>
            <a:r>
              <a:rPr lang="ru-RU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</a:t>
            </a:r>
            <a:r>
              <a:rPr lang="ru-RU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Рейні</a:t>
            </a:r>
            <a:r>
              <a:rPr lang="ru-RU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генерал </a:t>
            </a:r>
            <a:r>
              <a:rPr lang="ru-RU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Тіллі</a:t>
            </a:r>
            <a:r>
              <a:rPr lang="ru-RU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загинув</a:t>
            </a:r>
            <a:r>
              <a:rPr lang="ru-RU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r>
              <a:rPr lang="ru-RU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імператор</a:t>
            </a:r>
            <a:r>
              <a:rPr lang="ru-RU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вимушено</a:t>
            </a:r>
            <a:r>
              <a:rPr lang="ru-RU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повернув на службу </a:t>
            </a:r>
            <a:r>
              <a:rPr lang="ru-RU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Валленштайна</a:t>
            </a:r>
            <a:r>
              <a:rPr lang="ru-RU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який</a:t>
            </a:r>
            <a:r>
              <a:rPr lang="ru-RU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протягом</a:t>
            </a:r>
            <a:r>
              <a:rPr lang="ru-RU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року </a:t>
            </a:r>
            <a:r>
              <a:rPr lang="ru-RU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навербував</a:t>
            </a:r>
            <a:r>
              <a:rPr lang="ru-RU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боєздатну</a:t>
            </a:r>
            <a:r>
              <a:rPr lang="ru-RU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армію</a:t>
            </a:r>
            <a:r>
              <a:rPr lang="ru-RU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Валленштайн</a:t>
            </a:r>
            <a:r>
              <a:rPr lang="ru-RU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r>
              <a:rPr lang="ru-RU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Густав Адольф </a:t>
            </a:r>
            <a:r>
              <a:rPr lang="ru-RU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зійшлися</a:t>
            </a:r>
            <a:r>
              <a:rPr lang="ru-RU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</a:t>
            </a:r>
            <a:r>
              <a:rPr lang="ru-RU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запеклій</a:t>
            </a:r>
            <a:r>
              <a:rPr lang="ru-RU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Битві</a:t>
            </a:r>
            <a:r>
              <a:rPr lang="ru-RU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при</a:t>
            </a:r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Лютцені</a:t>
            </a:r>
            <a:r>
              <a:rPr lang="ru-RU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(1632), де </a:t>
            </a:r>
            <a:r>
              <a:rPr lang="ru-RU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шведи</a:t>
            </a:r>
            <a:r>
              <a:rPr lang="ru-RU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насилу перемогли, </a:t>
            </a:r>
            <a:r>
              <a:rPr lang="ru-RU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але</a:t>
            </a:r>
            <a:r>
              <a:rPr lang="ru-RU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Густав </a:t>
            </a:r>
            <a:r>
              <a:rPr lang="ru-RU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загинув</a:t>
            </a:r>
            <a:r>
              <a:rPr lang="ru-RU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15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березні 1633 р. Швеція і німецькі протестантські князівства утворили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Гейльбронськую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лігу. Вся повнота військової і політичної влади в Німеччині перейшла до виборної ради на чолі з шведським канцлером Акселем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Оксеншерною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Валленштайн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почав самостійно вести переговори з</a:t>
            </a:r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протестантськи</a:t>
            </a:r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 князями, лідерами Католицької ліги і шведами, а також </a:t>
            </a:r>
            <a:endParaRPr lang="en-US" sz="15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/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примусив офіцерів принести собі особисту присягу.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Імпера</a:t>
            </a:r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</a:p>
          <a:p>
            <a:pPr marL="342900" lvl="0" indent="-342900"/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тор запідозрив його у зраді, і 25 лютого 1634 р.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Валлен</a:t>
            </a:r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</a:p>
          <a:p>
            <a:pPr marL="342900" lvl="0" indent="-342900"/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штайна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вбили. Протестанти отримали значну перевагу, </a:t>
            </a:r>
            <a:endParaRPr lang="en-US" sz="15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/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проте відсутність єдиного авторитетного воєначальника </a:t>
            </a:r>
            <a:endParaRPr lang="en-US" sz="15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/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почала позначатися на їх військах, і в 1634 р. шведи й сак</a:t>
            </a:r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</a:p>
          <a:p>
            <a:pPr marL="342900" lvl="0" indent="-342900"/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сонці зазнали серйозної поразки в битві при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Нердлінгені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Після цього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протестанські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князі й імператор почали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перего</a:t>
            </a:r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</a:p>
          <a:p>
            <a:pPr marL="342900" indent="-342900"/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вори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які завершились у 1635 році Празьким миром. За його </a:t>
            </a:r>
            <a:endParaRPr lang="en-US" sz="15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indent="-342900"/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умовами передбачалося:</a:t>
            </a:r>
            <a:endParaRPr lang="en-US" sz="15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Анулювання Едикту про Реституцію і повернення до </a:t>
            </a:r>
            <a:endParaRPr lang="en-US" sz="15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800100" lvl="1" indent="-342900"/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Аугсбурзького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миру.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Об'єднання армії імператора і армій німецьких князів в армію Священної Римської Імперії.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Заборона на утворення коаліцій між князями.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Легалізація кальвінізму.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Однак, цей мир радикально не влаштовував Францію, оскільки Габсбурги значно посилювались.</a:t>
            </a:r>
          </a:p>
        </p:txBody>
      </p:sp>
      <p:pic>
        <p:nvPicPr>
          <p:cNvPr id="1027" name="Picture 3" descr="D:\Аня ;)\Школа\История\800px-Battle_of_Lutz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4489" y="3193583"/>
            <a:ext cx="3698105" cy="244999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286544" y="3214686"/>
            <a:ext cx="3143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317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Смерть </a:t>
            </a:r>
            <a:r>
              <a:rPr lang="ru-RU" b="1" dirty="0" err="1" smtClean="0">
                <a:ln w="317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Густва</a:t>
            </a:r>
            <a:r>
              <a:rPr lang="ru-RU" b="1" dirty="0" smtClean="0">
                <a:ln w="317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smtClean="0">
                <a:ln w="317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ІІ Адольфа</a:t>
            </a:r>
            <a:endParaRPr lang="ru-RU" b="1" dirty="0">
              <a:ln w="3175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solidFill>
                <a:schemeClr val="bg1">
                  <a:lumMod val="8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-1071602" y="357166"/>
            <a:ext cx="10072726" cy="1000132"/>
          </a:xfrm>
          <a:prstGeom prst="rect">
            <a:avLst/>
          </a:prstGeom>
        </p:spPr>
        <p:txBody>
          <a:bodyPr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uk-UA" sz="5000" b="1" kern="0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Франко-шведський період</a:t>
            </a:r>
            <a:endParaRPr kumimoji="0" lang="uk-UA" sz="5000" b="1" i="0" u="none" strike="noStrike" kern="0" cap="none" spc="50" normalizeH="0" baseline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</a:endParaRPr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0" y="1285860"/>
            <a:ext cx="9144000" cy="535785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1635 р. Франція, прагнучи не домінування Габсбургів втрутилась у війну безпосередньо (21 травня, була оголошена війна Іспанії). З її втручанням конфлікт остаточно втратив релігійне забарвлення, оскільки французи самі були католиками. Франція залучила в конфлікт своїх союзників в Італії — Савойю,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Мантуйю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 Венецію. Їй вдалося запобігти новому спалаху війні між Швецією і Річчю Посполитою, що дозволило шведам перекинути значні підкріплення до Німеччини. Французи атакували Ломбардію і Іспанські Нідерланди.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відповідь в 1636 р.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іспано-баварська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армія під командуванням принца </a:t>
            </a:r>
            <a:endParaRPr lang="en-US" sz="15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/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Фердинанда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Іспанського перейшла річку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Сомм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 увійшла в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Комп'єн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а </a:t>
            </a:r>
            <a:endParaRPr lang="en-US" sz="15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/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імперський генерал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Матіас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Галас спробував захопити Бургундію.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Слід відзначити, що армії противників намагались не вступати у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вірішальну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15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/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битву, прагнучи виснажити один одного, нападами на комунікації і тили. </a:t>
            </a:r>
            <a:endParaRPr lang="en-US" sz="15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/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Війна набула затяжного і виснажливого характеру. Більше всього від цього </a:t>
            </a:r>
            <a:endParaRPr lang="en-US" sz="15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/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страждало мирне населення, яке нещадно грабували всі армії. Особливо в </a:t>
            </a:r>
            <a:endParaRPr lang="en-US" sz="15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/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цьому сенсі відрізнялись французи. Селянам доводилось тікати в ліси, часто </a:t>
            </a:r>
            <a:endParaRPr lang="en-US" sz="15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/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вони створювали партизанські загони які нападали на невеликі військові </a:t>
            </a:r>
            <a:endParaRPr lang="en-US" sz="15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/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підрозділи і намагались обороняти свої села. Тим не менш, війська Габсбургів</a:t>
            </a:r>
            <a:endParaRPr lang="en-US" sz="15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/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раз за разом терпіли поразки. Останній період війни протікав в умовах вис</a:t>
            </a:r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</a:p>
          <a:p>
            <a:pPr marL="342900" lvl="0" indent="-342900"/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наження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обох супротивних таборів, викликаного колосальною напругою і </a:t>
            </a:r>
            <a:endParaRPr lang="en-US" sz="15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/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перевитратою фінансових ресурсів.</a:t>
            </a:r>
          </a:p>
        </p:txBody>
      </p:sp>
      <p:pic>
        <p:nvPicPr>
          <p:cNvPr id="2050" name="Picture 2" descr="D:\Аня ;)\Школа\История\Armand,_Jean_du_Pless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1020" y="2509265"/>
            <a:ext cx="2098698" cy="427732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858048" y="6417254"/>
            <a:ext cx="2214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317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Кардинал </a:t>
            </a:r>
            <a:r>
              <a:rPr lang="ru-RU" b="1" dirty="0" err="1" smtClean="0">
                <a:ln w="317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Рішельє</a:t>
            </a:r>
            <a:endParaRPr lang="ru-RU" b="1" dirty="0">
              <a:ln w="3175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solidFill>
                <a:schemeClr val="bg1">
                  <a:lumMod val="8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1"/>
          <p:cNvSpPr txBox="1">
            <a:spLocks/>
          </p:cNvSpPr>
          <p:nvPr/>
        </p:nvSpPr>
        <p:spPr>
          <a:xfrm>
            <a:off x="0" y="1071546"/>
            <a:ext cx="9144000" cy="535785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lvl="0" indent="-342900">
              <a:buFont typeface="Arial" pitchFamily="34" charset="0"/>
              <a:buChar char="•"/>
            </a:pPr>
            <a:endParaRPr lang="en-US" sz="15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Влітку 1636р. саксонці і інші держави, що підписали Празький мир, повернули свої війська проти шведів. Разом з імперськими силами вони відтіснили шведського командувача Іоанна Банера на північ, проте були розбиті в битві біля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Віттштока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1637 р. помирає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Фердинанд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II, 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імператором стає його син -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Фердинанд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III, 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який хоча і не перебував під таким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вливом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єзуїтів як батько, проте не погоджувався на поступки протестантам і продовжував війну.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1638 р. в Східній Німеччині іспанські війська під командуванням баварського генерала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Готфріда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фон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Гелейна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атакували переважаючі сили шведської армії. Уникнувши розгрому, шведи провели важку зиму в Померанії.</a:t>
            </a:r>
          </a:p>
          <a:p>
            <a:pPr marL="3086100" lvl="6" indent="-342900">
              <a:buFont typeface="Arial" pitchFamily="34" charset="0"/>
              <a:buChar char="•"/>
            </a:pP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1642 р. Кардинал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Рішельє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помер, а через рік помер і король Франції Людовик </a:t>
            </a:r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XIII (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король Франції). Королем став п'ятирічний Людовик </a:t>
            </a:r>
            <a:r>
              <a:rPr lang="en-US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XIV. 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Його регент, Кардинал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Мазаріні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marL="3086100" lvl="6" indent="-342900">
              <a:buFont typeface="Arial" pitchFamily="34" charset="0"/>
              <a:buChar char="•"/>
            </a:pP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листопада 1642 р. у битві під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Брейтенфельдом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шведи розгромили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імперців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 зайняли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Лейпціг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19 травня 1643 р. французи під командуванням принца Конде розбили іспанські війська битві при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Рокруа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marL="3086100" lvl="6" indent="-342900">
              <a:buFont typeface="Arial" pitchFamily="34" charset="0"/>
              <a:buChar char="•"/>
            </a:pP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1645 р. шведський маршал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Леннарт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Торстенсон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розбив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імперців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 битві під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Янковом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біля Праги, і Принц Конде розбив Баварську армію в битві при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Нердлінгені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marL="3086100" lvl="6" indent="-342900">
              <a:buFont typeface="Arial" pitchFamily="34" charset="0"/>
              <a:buChar char="•"/>
            </a:pP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Видатний католицький воєначальник, граф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Франц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фон Мерсі, загинув в цій битві. У 1648 р. шведи (маршал Карл Густав Врангель) і французи (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Тюррен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 Конде) розбили імперсько-баварську армію у битвах під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Цусмаргаузеном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 при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Лансі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Тільки імперські території і власне Австрія залишалися в руках Габсбургів. Після того як війська </a:t>
            </a:r>
            <a:r>
              <a:rPr lang="uk-UA" sz="15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антигабсбурзької</a:t>
            </a:r>
            <a:r>
              <a:rPr lang="uk-UA" sz="15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коаліції створили безпосередню загрозу Відню, Габсбурги попросили миру.</a:t>
            </a:r>
          </a:p>
        </p:txBody>
      </p:sp>
      <p:pic>
        <p:nvPicPr>
          <p:cNvPr id="3074" name="Picture 2" descr="D:\Аня ;)\Школа\История\93bfd2c353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3143248"/>
            <a:ext cx="2733588" cy="315224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406" y="5929330"/>
            <a:ext cx="3429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n w="317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Леннарт</a:t>
            </a:r>
            <a:r>
              <a:rPr lang="ru-RU" b="1" dirty="0" smtClean="0">
                <a:ln w="317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317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Торстенсон</a:t>
            </a:r>
            <a:endParaRPr lang="ru-RU" b="1" dirty="0">
              <a:ln w="3175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solidFill>
                <a:schemeClr val="bg1">
                  <a:lumMod val="8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0" y="357166"/>
            <a:ext cx="9501222" cy="1000132"/>
          </a:xfrm>
          <a:prstGeom prst="rect">
            <a:avLst/>
          </a:prstGeom>
        </p:spPr>
        <p:txBody>
          <a:bodyPr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uk-UA" sz="3600" b="1" kern="0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Конфлікти, пов'язані з Тридцятирічною</a:t>
            </a:r>
            <a:r>
              <a:rPr lang="en-US" sz="3600" b="1" kern="0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uk-UA" sz="3600" b="1" kern="0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війною</a:t>
            </a:r>
            <a:endParaRPr kumimoji="0" lang="uk-UA" sz="3600" b="1" i="0" u="none" strike="noStrike" kern="0" cap="none" spc="50" normalizeH="0" baseline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</a:endParaRPr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0" y="1428736"/>
            <a:ext cx="9144000" cy="500066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ru-RU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Війна</a:t>
            </a:r>
            <a:r>
              <a:rPr lang="ru-RU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Іспанії</a:t>
            </a:r>
            <a:r>
              <a:rPr lang="ru-RU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r>
              <a:rPr lang="ru-RU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Франції</a:t>
            </a:r>
            <a:endParaRPr lang="ru-RU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Війна</a:t>
            </a:r>
            <a:r>
              <a:rPr lang="ru-RU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Іспанії</a:t>
            </a:r>
            <a:r>
              <a:rPr lang="ru-RU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r>
              <a:rPr lang="ru-RU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Нідерландів</a:t>
            </a:r>
            <a:endParaRPr lang="ru-RU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Польско-шведська</a:t>
            </a:r>
            <a:r>
              <a:rPr lang="ru-RU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війна</a:t>
            </a:r>
            <a:r>
              <a:rPr lang="ru-RU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(1617—1629)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Війна</a:t>
            </a:r>
            <a:r>
              <a:rPr lang="ru-RU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</a:t>
            </a:r>
            <a:r>
              <a:rPr lang="ru-RU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Вальтеліну</a:t>
            </a:r>
            <a:r>
              <a:rPr lang="ru-RU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(1620—1626)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Війна</a:t>
            </a:r>
            <a:r>
              <a:rPr lang="ru-RU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</a:t>
            </a:r>
            <a:r>
              <a:rPr lang="ru-RU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Мантуанську</a:t>
            </a:r>
            <a:r>
              <a:rPr lang="ru-RU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спадщину</a:t>
            </a:r>
            <a:r>
              <a:rPr lang="ru-RU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(1628—1631)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Смоленська</a:t>
            </a:r>
            <a:r>
              <a:rPr lang="ru-RU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війна</a:t>
            </a:r>
            <a:r>
              <a:rPr lang="ru-RU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(1632—1634)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Дансько-шведська</a:t>
            </a:r>
            <a:r>
              <a:rPr lang="ru-RU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війна</a:t>
            </a:r>
            <a:r>
              <a:rPr lang="ru-RU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(1643—1645)</a:t>
            </a:r>
            <a:endParaRPr lang="uk-UA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Аня ;)\Школа\История\800px-Europe_map_164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467427"/>
            <a:ext cx="4429156" cy="319452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0" y="357166"/>
            <a:ext cx="9501222" cy="1000132"/>
          </a:xfrm>
          <a:prstGeom prst="rect">
            <a:avLst/>
          </a:prstGeom>
        </p:spPr>
        <p:txBody>
          <a:bodyPr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uk-UA" sz="5000" b="1" kern="0" spc="5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Вестфальський</a:t>
            </a:r>
            <a:r>
              <a:rPr lang="uk-UA" sz="5000" b="1" kern="0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мир</a:t>
            </a:r>
            <a:endParaRPr kumimoji="0" lang="uk-UA" sz="5000" b="1" i="0" u="none" strike="noStrike" kern="0" cap="none" spc="50" normalizeH="0" baseline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</a:endParaRPr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0" y="1428736"/>
            <a:ext cx="9144000" cy="500066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vi-VN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Вестфа́льський мир 1648 — завершив </a:t>
            </a:r>
            <a:r>
              <a:rPr lang="vi-VN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Тридцятиріч</a:t>
            </a:r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-</a:t>
            </a:r>
          </a:p>
          <a:p>
            <a:pPr marL="342900" lvl="0" indent="-342900"/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       </a:t>
            </a:r>
            <a:r>
              <a:rPr lang="vi-VN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ну </a:t>
            </a:r>
            <a:r>
              <a:rPr lang="vi-VN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війну 1618—1648 рр. Підписаний у </a:t>
            </a:r>
            <a:r>
              <a:rPr lang="vi-VN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Мюнстері </a:t>
            </a:r>
            <a:r>
              <a:rPr lang="vi-VN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24 </a:t>
            </a:r>
            <a:endParaRPr lang="en-US" sz="16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rbel" pitchFamily="34" charset="0"/>
            </a:endParaRPr>
          </a:p>
          <a:p>
            <a:pPr marL="342900" lvl="0" indent="-342900"/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       </a:t>
            </a:r>
            <a:r>
              <a:rPr lang="vi-VN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жовтня </a:t>
            </a:r>
            <a:r>
              <a:rPr lang="vi-VN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1648 р. Ще в 1638 Папа і данський король </a:t>
            </a:r>
            <a:endParaRPr lang="en-US" sz="16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rbel" pitchFamily="34" charset="0"/>
            </a:endParaRPr>
          </a:p>
          <a:p>
            <a:pPr marL="342900" lvl="0" indent="-342900"/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       </a:t>
            </a:r>
            <a:r>
              <a:rPr lang="vi-VN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закликали </a:t>
            </a:r>
            <a:r>
              <a:rPr lang="vi-VN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до припинення війни. Два роки після </a:t>
            </a:r>
            <a:endParaRPr lang="en-US" sz="16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rbel" pitchFamily="34" charset="0"/>
            </a:endParaRPr>
          </a:p>
          <a:p>
            <a:pPr marL="342900" lvl="0" indent="-342900"/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       </a:t>
            </a:r>
            <a:r>
              <a:rPr lang="vi-VN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цього </a:t>
            </a:r>
            <a:r>
              <a:rPr lang="vi-VN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ідею підтримав німецький рейхстаг, який </a:t>
            </a:r>
            <a:endParaRPr lang="en-US" sz="16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rbel" pitchFamily="34" charset="0"/>
            </a:endParaRPr>
          </a:p>
          <a:p>
            <a:pPr marL="342900" lvl="0" indent="-342900"/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      </a:t>
            </a:r>
            <a:r>
              <a:rPr lang="vi-VN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зібрався </a:t>
            </a:r>
            <a:r>
              <a:rPr lang="vi-VN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вперше після тривалої перерви. 25 грудня </a:t>
            </a:r>
            <a:endParaRPr lang="en-US" sz="16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rbel" pitchFamily="34" charset="0"/>
            </a:endParaRPr>
          </a:p>
          <a:p>
            <a:pPr marL="342900" lvl="0" indent="-342900"/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      </a:t>
            </a:r>
            <a:r>
              <a:rPr lang="vi-VN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1641 </a:t>
            </a:r>
            <a:r>
              <a:rPr lang="vi-VN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відбулося підписання попереднього </a:t>
            </a:r>
            <a:r>
              <a:rPr lang="vi-VN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мирного</a:t>
            </a:r>
            <a:endParaRPr lang="en-US" sz="16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rbel" pitchFamily="34" charset="0"/>
            </a:endParaRPr>
          </a:p>
          <a:p>
            <a:pPr marL="342900" lvl="0" indent="-342900"/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     </a:t>
            </a:r>
            <a:r>
              <a:rPr lang="vi-VN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vi-VN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договору, за яким імператор, що представляв </a:t>
            </a:r>
            <a:r>
              <a:rPr lang="vi-VN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також</a:t>
            </a:r>
            <a:endParaRPr lang="en-US" sz="16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rbel" pitchFamily="34" charset="0"/>
            </a:endParaRPr>
          </a:p>
          <a:p>
            <a:pPr marL="342900" lvl="0" indent="-342900"/>
            <a:endParaRPr lang="en-US" sz="16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rbel" pitchFamily="34" charset="0"/>
            </a:endParaRPr>
          </a:p>
          <a:p>
            <a:pPr marL="342900" lvl="0" indent="-342900"/>
            <a:endParaRPr lang="en-US" sz="16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rbel" pitchFamily="34" charset="0"/>
            </a:endParaRPr>
          </a:p>
          <a:p>
            <a:pPr marL="342900" lvl="0" indent="-342900"/>
            <a:endParaRPr lang="en-US" sz="16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rbel" pitchFamily="34" charset="0"/>
            </a:endParaRPr>
          </a:p>
          <a:p>
            <a:pPr marL="342900" lvl="0" indent="-342900"/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                                                                                                                    </a:t>
            </a:r>
            <a:r>
              <a:rPr lang="vi-VN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Іспанію, а з іншого боку Швеція і Франція </a:t>
            </a:r>
            <a:endParaRPr lang="en-US" sz="16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rbel" pitchFamily="34" charset="0"/>
            </a:endParaRPr>
          </a:p>
          <a:p>
            <a:pPr marL="342900" lvl="0" indent="-342900"/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                                                                                                                    </a:t>
            </a:r>
            <a:r>
              <a:rPr lang="vi-VN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заявили про </a:t>
            </a:r>
            <a:r>
              <a:rPr lang="vi-VN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свою готовність скликати у </a:t>
            </a:r>
            <a:r>
              <a:rPr lang="vi-VN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вест</a:t>
            </a:r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-</a:t>
            </a:r>
          </a:p>
          <a:p>
            <a:pPr marL="342900" lvl="0" indent="-342900"/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                                                                                                                    </a:t>
            </a:r>
            <a:r>
              <a:rPr lang="vi-VN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фальських містах </a:t>
            </a:r>
            <a:r>
              <a:rPr lang="vi-VN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Мюнстері і Оснабрюці </a:t>
            </a:r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</a:p>
          <a:p>
            <a:pPr marL="342900" lvl="0" indent="-342900"/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                                                                                                                     </a:t>
            </a:r>
            <a:r>
              <a:rPr lang="vi-VN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конгрес </a:t>
            </a:r>
            <a:r>
              <a:rPr lang="vi-VN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для </a:t>
            </a:r>
            <a:r>
              <a:rPr lang="vi-VN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укладення</a:t>
            </a:r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vi-VN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загального </a:t>
            </a:r>
            <a:r>
              <a:rPr lang="vi-VN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миру. У </a:t>
            </a:r>
            <a:endParaRPr lang="en-US" sz="16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rbel" pitchFamily="34" charset="0"/>
            </a:endParaRPr>
          </a:p>
          <a:p>
            <a:pPr marL="342900" lvl="0" indent="-342900"/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                                                                                                                     </a:t>
            </a:r>
            <a:r>
              <a:rPr lang="vi-VN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Мюнстері </a:t>
            </a:r>
            <a:r>
              <a:rPr lang="vi-VN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велися переговори між Францією і </a:t>
            </a:r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</a:p>
          <a:p>
            <a:pPr marL="342900" lvl="0" indent="-342900"/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                                                                                                                     </a:t>
            </a:r>
            <a:r>
              <a:rPr lang="vi-VN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імператором</a:t>
            </a:r>
            <a:r>
              <a:rPr lang="vi-VN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. У Осанбрюці — між </a:t>
            </a:r>
            <a:endParaRPr lang="en-US" sz="16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rbel" pitchFamily="34" charset="0"/>
            </a:endParaRPr>
          </a:p>
          <a:p>
            <a:pPr marL="342900" lvl="0" indent="-342900"/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                                                                                                                     </a:t>
            </a:r>
            <a:r>
              <a:rPr lang="vi-VN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імператором </a:t>
            </a:r>
            <a:r>
              <a:rPr lang="vi-VN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і Швецією.</a:t>
            </a:r>
            <a:endParaRPr lang="en-US" sz="16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rbel" pitchFamily="34" charset="0"/>
            </a:endParaRPr>
          </a:p>
        </p:txBody>
      </p:sp>
      <p:pic>
        <p:nvPicPr>
          <p:cNvPr id="1026" name="Picture 2" descr="D:\Аня ;)\Школа\История\800px-Westfaelischer_Friede_in_Muenster_(Gerard_Terborch_164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500174"/>
            <a:ext cx="4019087" cy="263843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0628" y="1500174"/>
            <a:ext cx="3429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n w="317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Підписання</a:t>
            </a:r>
            <a:r>
              <a:rPr lang="ru-RU" b="1" dirty="0" smtClean="0">
                <a:ln w="317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миру в </a:t>
            </a:r>
            <a:r>
              <a:rPr lang="ru-RU" b="1" dirty="0" err="1" smtClean="0">
                <a:ln w="317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Мюнстері</a:t>
            </a:r>
            <a:endParaRPr lang="ru-RU" b="1" dirty="0">
              <a:ln w="3175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solidFill>
                <a:schemeClr val="bg1">
                  <a:lumMod val="8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29190" y="6000768"/>
            <a:ext cx="4214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317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 мал. </a:t>
            </a:r>
            <a:r>
              <a:rPr lang="ru-RU" b="1" dirty="0" smtClean="0">
                <a:ln w="317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 </a:t>
            </a:r>
            <a:r>
              <a:rPr lang="ru-RU" b="1" dirty="0" err="1" smtClean="0">
                <a:ln w="317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Мапа</a:t>
            </a:r>
            <a:r>
              <a:rPr lang="ru-RU" b="1" dirty="0" smtClean="0">
                <a:ln w="317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317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Європи</a:t>
            </a:r>
            <a:r>
              <a:rPr lang="ru-RU" b="1" dirty="0" smtClean="0">
                <a:ln w="317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317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після</a:t>
            </a:r>
            <a:r>
              <a:rPr lang="ru-RU" b="1" dirty="0" smtClean="0">
                <a:ln w="317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317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підпису</a:t>
            </a:r>
            <a:r>
              <a:rPr lang="ru-RU" b="1" dirty="0" smtClean="0">
                <a:ln w="317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317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Вестфальського</a:t>
            </a:r>
            <a:r>
              <a:rPr lang="ru-RU" b="1" dirty="0" smtClean="0">
                <a:ln w="317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миру 1648 року</a:t>
            </a:r>
            <a:endParaRPr lang="ru-RU" b="1" dirty="0">
              <a:ln w="3175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solidFill>
                <a:schemeClr val="bg1">
                  <a:lumMod val="8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0" y="357166"/>
            <a:ext cx="9144000" cy="1000132"/>
          </a:xfrm>
          <a:prstGeom prst="rect">
            <a:avLst/>
          </a:prstGeom>
        </p:spPr>
        <p:txBody>
          <a:bodyPr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uk-UA" sz="5000" b="1" kern="0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Наслідки</a:t>
            </a:r>
            <a:endParaRPr kumimoji="0" lang="uk-UA" sz="5000" b="1" i="0" u="none" strike="noStrike" kern="0" cap="none" spc="50" normalizeH="0" baseline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</a:endParaRPr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0" y="1428736"/>
            <a:ext cx="9144000" cy="2357454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Війна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торкнулася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всіх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верств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населення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. У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західноєвропейсьій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історичній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традиції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вона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залишилася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одним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з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найжахливіших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європейських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конфліктів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, у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числі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попередників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Світових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воєн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vi-VN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XX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століття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.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Найбільші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втрати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були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заподіяні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Німеччині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.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Оцінки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демографічних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втрат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сильно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відрізняються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. За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оцінкам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радянських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істориків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(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Абрамсон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М. Л., Гуревич А. Я.,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Колесницкий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Н.Ф.)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тільки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військових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загинуло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2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млн. (одна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тільки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Німеччина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втратила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300 тис.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солдатів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)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і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більше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6млн.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мирних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жителів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.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Населення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Франції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за час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війни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скоротилося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більш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ніж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на 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1млн.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жителів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,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Чехії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з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2 млн. до 7млн.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жителів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, а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Німеччині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з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17 млн. до 10 млн.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Обережніші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розрахунки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роблять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німецькі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дослідники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які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оцінюють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сукупні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людські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втрати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в 5-6 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млн.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чоловік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.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Демографічні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втрати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війни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компенсовані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в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Німеччині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лише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через 100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років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.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Нищівний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удар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був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завданий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економіці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Німеччини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.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Шведи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спалили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і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зруйнували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в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Німеччині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практично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всі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залізоливарні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заводи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і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рудні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копальні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.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Внаслідок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війни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понад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300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дрібних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німецьких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князівств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отримали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повний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суверенітет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при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номінальному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членстві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в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Священній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Римській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Імперії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.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Ця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ситуація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зберігалася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аж до 1806 року, коли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імперію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було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скасовано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.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Війна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не привела до автоматичного краху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Габсбургів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,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але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змінила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розстановку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сил в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Європі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.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Гегемонія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перейшла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до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Франції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.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Занепад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Іспанії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став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очевидним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.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Крім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того,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Швеція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ввійшла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в число великих держав,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значно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укріпивши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свої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позиції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на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Балтиці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. З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Вестфальського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миру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прийнято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вести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відлік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сучасної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епохи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в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міжнародних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ru-RU" sz="14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відносинах</a:t>
            </a:r>
            <a:r>
              <a:rPr lang="ru-RU" sz="14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rbel" pitchFamily="34" charset="0"/>
              </a:rPr>
              <a:t>.</a:t>
            </a:r>
            <a:endParaRPr lang="en-US" sz="14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rbel" pitchFamily="34" charset="0"/>
            </a:endParaRPr>
          </a:p>
        </p:txBody>
      </p:sp>
      <p:pic>
        <p:nvPicPr>
          <p:cNvPr id="2050" name="Picture 2" descr="D:\Аня ;)\Школа\История\Jacques_callot_miseres_guerre.gif"/>
          <p:cNvPicPr>
            <a:picLocks noChangeAspect="1" noChangeArrowheads="1"/>
          </p:cNvPicPr>
          <p:nvPr/>
        </p:nvPicPr>
        <p:blipFill>
          <a:blip r:embed="rId2"/>
          <a:srcRect l="2763" t="3523" r="1279" b="12954"/>
          <a:stretch>
            <a:fillRect/>
          </a:stretch>
        </p:blipFill>
        <p:spPr bwMode="auto">
          <a:xfrm>
            <a:off x="1928794" y="4500570"/>
            <a:ext cx="5643602" cy="221229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596" y="6140255"/>
            <a:ext cx="30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317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Дерево </a:t>
            </a:r>
            <a:r>
              <a:rPr lang="ru-RU" b="1" dirty="0" err="1" smtClean="0">
                <a:ln w="317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</a:t>
            </a:r>
            <a:r>
              <a:rPr lang="ru-RU" b="1" dirty="0" smtClean="0">
                <a:ln w="317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b="1" dirty="0" smtClean="0">
              <a:ln w="3175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solidFill>
                <a:schemeClr val="bg1">
                  <a:lumMod val="8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ru-RU" b="1" dirty="0" err="1" smtClean="0">
                <a:ln w="317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повішенними</a:t>
            </a:r>
            <a:endParaRPr lang="ru-RU" b="1" dirty="0">
              <a:ln w="3175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solidFill>
                <a:schemeClr val="bg1">
                  <a:lumMod val="8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0" y="357166"/>
            <a:ext cx="9144000" cy="1000132"/>
          </a:xfrm>
          <a:prstGeom prst="rect">
            <a:avLst/>
          </a:prstGeom>
        </p:spPr>
        <p:txBody>
          <a:bodyPr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kumimoji="0" lang="uk-UA" sz="5000" b="1" i="0" u="none" strike="noStrike" kern="0" cap="none" spc="50" normalizeH="0" baseline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</a:rPr>
              <a:t>Джерела</a:t>
            </a:r>
            <a:endParaRPr kumimoji="0" lang="uk-UA" sz="5000" b="1" i="0" u="none" strike="noStrike" kern="0" cap="none" spc="50" normalizeH="0" baseline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</a:endParaRPr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0" y="1428736"/>
            <a:ext cx="9144000" cy="500066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en-US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/>
              </a:rPr>
              <a:t>http://</a:t>
            </a:r>
            <a:r>
              <a:rPr lang="en-US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/>
              </a:rPr>
              <a:t>referatcentral.org.ua</a:t>
            </a:r>
            <a:endParaRPr lang="ru-RU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en-US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/>
              </a:rPr>
              <a:t>http://</a:t>
            </a:r>
            <a:r>
              <a:rPr lang="en-US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/>
              </a:rPr>
              <a:t>uk.wikipedia.org</a:t>
            </a:r>
            <a:r>
              <a:rPr lang="ru-RU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uk-UA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0" y="357166"/>
            <a:ext cx="6643734" cy="1000132"/>
          </a:xfrm>
          <a:prstGeom prst="rect">
            <a:avLst/>
          </a:prstGeom>
        </p:spPr>
        <p:txBody>
          <a:bodyPr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0" cap="none" spc="50" normalizeH="0" baseline="0" noProof="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</a:rPr>
              <a:t>Загальна</a:t>
            </a:r>
            <a:r>
              <a:rPr kumimoji="0" lang="ru-RU" sz="5000" b="1" i="0" u="none" strike="noStrike" kern="0" cap="none" spc="50" normalizeH="0" baseline="0" noProof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ru-RU" sz="5000" b="1" i="0" u="none" strike="noStrike" kern="0" cap="none" spc="50" normalizeH="0" baseline="0" noProof="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</a:rPr>
              <a:t>інформація</a:t>
            </a:r>
            <a:endParaRPr kumimoji="0" lang="ru-RU" sz="5000" b="1" i="0" u="none" strike="noStrike" kern="0" cap="none" spc="50" normalizeH="0" baseline="0" noProof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</a:endParaRPr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0" y="1357298"/>
            <a:ext cx="8786874" cy="4643470"/>
          </a:xfrm>
          <a:prstGeom prst="rect">
            <a:avLst/>
          </a:prstGeo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uk-UA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Тридцятирічна війна — один із перших загальноєвропейських збройних конфліктів, який тривав з 23 травня 1618 до 24 листопада 1648 року між двома угрупуваннями держав: </a:t>
            </a:r>
            <a:r>
              <a:rPr lang="uk-UA" sz="20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габсбургзькою</a:t>
            </a:r>
            <a:r>
              <a:rPr lang="uk-UA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та </a:t>
            </a:r>
            <a:r>
              <a:rPr lang="uk-UA" sz="20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антигабсбузькою</a:t>
            </a:r>
            <a:r>
              <a:rPr lang="uk-UA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коаліцією за домінування на європейському континенті.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Війна розпочалась як </a:t>
            </a:r>
          </a:p>
          <a:p>
            <a:pPr marL="342900" lvl="0" indent="-342900"/>
            <a:r>
              <a:rPr lang="uk-UA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релігійний конфлікт </a:t>
            </a:r>
          </a:p>
          <a:p>
            <a:pPr marL="342900" lvl="0" indent="-342900"/>
            <a:r>
              <a:rPr lang="uk-UA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між протестантськими </a:t>
            </a:r>
          </a:p>
          <a:p>
            <a:pPr marL="342900" lvl="0" indent="-342900"/>
            <a:r>
              <a:rPr lang="uk-UA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князівствами </a:t>
            </a:r>
            <a:r>
              <a:rPr lang="uk-UA" sz="20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Священ-</a:t>
            </a:r>
            <a:endParaRPr lang="uk-UA" sz="20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/>
            <a:r>
              <a:rPr lang="uk-UA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</a:t>
            </a:r>
            <a:r>
              <a:rPr lang="uk-UA" sz="20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ної</a:t>
            </a:r>
            <a:r>
              <a:rPr lang="uk-UA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Римської імперії і </a:t>
            </a:r>
          </a:p>
          <a:p>
            <a:pPr marL="342900" lvl="0" indent="-342900"/>
            <a:r>
              <a:rPr lang="uk-UA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католицькою </a:t>
            </a:r>
            <a:r>
              <a:rPr lang="uk-UA" sz="20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динас-</a:t>
            </a:r>
            <a:endParaRPr lang="uk-UA" sz="20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/>
            <a:r>
              <a:rPr lang="uk-UA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тією Габсбургів, на </a:t>
            </a:r>
            <a:r>
              <a:rPr lang="uk-UA" sz="20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за-</a:t>
            </a:r>
            <a:endParaRPr lang="uk-UA" sz="20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/>
            <a:r>
              <a:rPr lang="uk-UA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</a:t>
            </a:r>
            <a:r>
              <a:rPr lang="uk-UA" sz="20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вершальному</a:t>
            </a:r>
            <a:r>
              <a:rPr lang="uk-UA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етапі </a:t>
            </a:r>
          </a:p>
          <a:p>
            <a:pPr marL="342900" lvl="0" indent="-342900"/>
            <a:r>
              <a:rPr lang="uk-UA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війна втратила </a:t>
            </a:r>
            <a:r>
              <a:rPr lang="uk-UA" sz="20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вик-</a:t>
            </a:r>
            <a:endParaRPr lang="uk-UA" sz="20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/>
            <a:r>
              <a:rPr lang="uk-UA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</a:t>
            </a:r>
            <a:r>
              <a:rPr lang="uk-UA" sz="20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лючно</a:t>
            </a:r>
            <a:r>
              <a:rPr lang="uk-UA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релігійний </a:t>
            </a:r>
            <a:r>
              <a:rPr lang="uk-UA" sz="20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ха-</a:t>
            </a:r>
            <a:endParaRPr lang="uk-UA" sz="20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/>
            <a:r>
              <a:rPr lang="uk-UA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</a:t>
            </a:r>
            <a:r>
              <a:rPr lang="uk-UA" sz="20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рактер</a:t>
            </a:r>
            <a:r>
              <a:rPr lang="uk-UA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26" name="Picture 2" descr="D:\Аня ;)\Школа\История\Schlacht_am_Weißen_Berg_C-K_0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643182"/>
            <a:ext cx="6072230" cy="385183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Аня ;)\Школа\История\z_3a860c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37"/>
            <a:ext cx="8858280" cy="664371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79206" y="71414"/>
            <a:ext cx="6421950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 err="1" smtClean="0">
                <a:ln w="11430">
                  <a:solidFill>
                    <a:srgbClr val="00B05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ine Kirnberg" pitchFamily="2" charset="0"/>
              </a:rPr>
              <a:t>Дякую</a:t>
            </a:r>
            <a:r>
              <a:rPr lang="ru-RU" sz="11000" b="1" dirty="0" smtClean="0">
                <a:ln w="11430">
                  <a:solidFill>
                    <a:srgbClr val="00B05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ine Kirnberg" pitchFamily="2" charset="0"/>
              </a:rPr>
              <a:t> за </a:t>
            </a:r>
            <a:r>
              <a:rPr lang="ru-RU" sz="11000" b="1" dirty="0" err="1" smtClean="0">
                <a:ln w="11430">
                  <a:solidFill>
                    <a:srgbClr val="00B05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ine Kirnberg" pitchFamily="2" charset="0"/>
              </a:rPr>
              <a:t>увагу</a:t>
            </a:r>
            <a:r>
              <a:rPr lang="ru-RU" sz="11000" b="1" dirty="0" smtClean="0">
                <a:ln w="11430">
                  <a:solidFill>
                    <a:srgbClr val="00B05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ine Kirnberg" pitchFamily="2" charset="0"/>
              </a:rPr>
              <a:t>! </a:t>
            </a:r>
            <a:endParaRPr lang="ru-RU" sz="11000" b="1" dirty="0">
              <a:ln w="11430">
                <a:solidFill>
                  <a:srgbClr val="00B05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dine Kirnberg" pitchFamily="2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928800"/>
          <a:ext cx="8715404" cy="435864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357702"/>
                <a:gridCol w="4357702"/>
              </a:tblGrid>
              <a:tr h="480061">
                <a:tc gridSpan="2">
                  <a:txBody>
                    <a:bodyPr/>
                    <a:lstStyle/>
                    <a:p>
                      <a:pPr algn="ctr"/>
                      <a:r>
                        <a:rPr lang="uk-UA" sz="2800" dirty="0" err="1" smtClean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Сторни</a:t>
                      </a:r>
                      <a:endParaRPr lang="ru-RU" sz="2800" dirty="0"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006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Швеція</a:t>
                      </a:r>
                      <a:endParaRPr lang="ru-RU" sz="2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Священна </a:t>
                      </a:r>
                      <a:r>
                        <a:rPr lang="ru-RU" sz="2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Римська</a:t>
                      </a:r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імперія</a:t>
                      </a:r>
                      <a:endParaRPr lang="ru-RU" sz="2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8006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Богемія</a:t>
                      </a:r>
                      <a:endParaRPr lang="ru-RU" sz="2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Католицька</a:t>
                      </a:r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Ліга</a:t>
                      </a:r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(</a:t>
                      </a:r>
                      <a:r>
                        <a:rPr lang="ru-RU" sz="2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Німеччина</a:t>
                      </a:r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)</a:t>
                      </a:r>
                    </a:p>
                  </a:txBody>
                  <a:tcPr anchor="ctr"/>
                </a:tc>
              </a:tr>
              <a:tr h="48006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Нідерланди</a:t>
                      </a:r>
                      <a:endParaRPr lang="ru-RU" sz="2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Іспанія</a:t>
                      </a:r>
                      <a:endParaRPr lang="ru-RU" sz="2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8006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Франція</a:t>
                      </a:r>
                      <a:endParaRPr lang="ru-RU" sz="2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Португалія</a:t>
                      </a:r>
                      <a:endParaRPr lang="ru-RU" sz="2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8006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Шотландія</a:t>
                      </a:r>
                      <a:endParaRPr lang="ru-RU" sz="2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Австрія</a:t>
                      </a:r>
                      <a:endParaRPr lang="ru-RU" sz="2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8006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Англія</a:t>
                      </a:r>
                      <a:endParaRPr lang="ru-RU" sz="2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Баварія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8006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Саксонія</a:t>
                      </a:r>
                      <a:endParaRPr lang="ru-RU" sz="2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8006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Гетьманщина</a:t>
                      </a:r>
                      <a:endParaRPr lang="ru-RU" sz="2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>
          <a:xfrm>
            <a:off x="0" y="357166"/>
            <a:ext cx="9144000" cy="1000132"/>
          </a:xfrm>
          <a:prstGeom prst="rect">
            <a:avLst/>
          </a:prstGeom>
        </p:spPr>
        <p:txBody>
          <a:bodyPr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5000" b="1" kern="0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Країни, що приймали участь</a:t>
            </a:r>
            <a:endParaRPr kumimoji="0" lang="ru-RU" sz="5000" b="1" i="0" u="none" strike="noStrike" kern="0" cap="none" spc="50" normalizeH="0" baseline="0" noProof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</a:endParaRPr>
          </a:p>
        </p:txBody>
      </p:sp>
      <p:sp>
        <p:nvSpPr>
          <p:cNvPr id="6" name="Subtitle 1"/>
          <p:cNvSpPr txBox="1">
            <a:spLocks/>
          </p:cNvSpPr>
          <p:nvPr/>
        </p:nvSpPr>
        <p:spPr>
          <a:xfrm>
            <a:off x="0" y="1357298"/>
            <a:ext cx="8786874" cy="571504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uk-UA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цій війні приймали участь різні країни: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 txBox="1">
            <a:spLocks/>
          </p:cNvSpPr>
          <p:nvPr/>
        </p:nvSpPr>
        <p:spPr>
          <a:xfrm>
            <a:off x="0" y="1357298"/>
            <a:ext cx="9144000" cy="785818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uk-UA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Також різні країни менше чи більше порівняно з іншими брали участь у війні:</a:t>
            </a:r>
          </a:p>
        </p:txBody>
      </p:sp>
      <p:pic>
        <p:nvPicPr>
          <p:cNvPr id="2050" name="Picture 2" descr="D:\Аня ;)\Школа\История\Безымянный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4635560" cy="473391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 descr="D:\Аня ;)\Школа\История\Безымяsfdн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071678"/>
            <a:ext cx="594347" cy="1838329"/>
          </a:xfrm>
          <a:prstGeom prst="rect">
            <a:avLst/>
          </a:prstGeom>
          <a:noFill/>
        </p:spPr>
      </p:pic>
      <p:sp>
        <p:nvSpPr>
          <p:cNvPr id="7" name="Subtitle 1"/>
          <p:cNvSpPr txBox="1">
            <a:spLocks/>
          </p:cNvSpPr>
          <p:nvPr/>
        </p:nvSpPr>
        <p:spPr>
          <a:xfrm>
            <a:off x="5572132" y="2071678"/>
            <a:ext cx="4572032" cy="1714512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lvl="0" indent="-342900">
              <a:lnSpc>
                <a:spcPct val="150000"/>
              </a:lnSpc>
            </a:pPr>
            <a:r>
              <a:rPr lang="uk-UA" sz="17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Відкрито боролись проти Імперії</a:t>
            </a:r>
          </a:p>
          <a:p>
            <a:pPr marL="342900" lvl="0" indent="-342900">
              <a:lnSpc>
                <a:spcPct val="150000"/>
              </a:lnSpc>
            </a:pPr>
            <a:r>
              <a:rPr lang="uk-UA" sz="17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Приховано боролись проти Імперії</a:t>
            </a:r>
          </a:p>
          <a:p>
            <a:pPr marL="342900" lvl="0" indent="-342900">
              <a:lnSpc>
                <a:spcPct val="150000"/>
              </a:lnSpc>
            </a:pPr>
            <a:r>
              <a:rPr lang="uk-UA" sz="17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Відкрито боролись за Імперію</a:t>
            </a:r>
          </a:p>
          <a:p>
            <a:pPr marL="342900" lvl="0" indent="-342900">
              <a:lnSpc>
                <a:spcPct val="150000"/>
              </a:lnSpc>
            </a:pPr>
            <a:r>
              <a:rPr lang="uk-UA" sz="17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Приховано боролись за імперію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-285784" y="357166"/>
            <a:ext cx="5643634" cy="1000132"/>
          </a:xfrm>
          <a:prstGeom prst="rect">
            <a:avLst/>
          </a:prstGeom>
        </p:spPr>
        <p:txBody>
          <a:bodyPr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0" cap="none" spc="50" normalizeH="0" baseline="0" noProof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</a:rPr>
              <a:t>Причини </a:t>
            </a:r>
            <a:r>
              <a:rPr kumimoji="0" lang="ru-RU" sz="5000" b="1" i="0" u="none" strike="noStrike" kern="0" cap="none" spc="50" normalizeH="0" baseline="0" noProof="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</a:rPr>
              <a:t>війни</a:t>
            </a:r>
            <a:endParaRPr kumimoji="0" lang="ru-RU" sz="5000" b="1" i="0" u="none" strike="noStrike" kern="0" cap="none" spc="50" normalizeH="0" baseline="0" noProof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</a:endParaRPr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0" y="1357298"/>
            <a:ext cx="9144000" cy="5500702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uk-UA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Насамперед варто рішуче заперечити глибоко помилкове представлення про Тридцятирічну війну як війну релігійну. Це представлення зводиться до того, що мільйони людей (і при тому не тільки німців, але і датчан, шведів і французів), як би раптово захоплених нескоримим поривом віри, разом зневажили своїми повсякденними працями і турботами для того, щоб установити у всій Німеччині безроздільне панування "правої віри" і силою зброї приневолити </a:t>
            </a:r>
            <a:r>
              <a:rPr lang="uk-UA" sz="20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інаковіруючих</a:t>
            </a:r>
            <a:r>
              <a:rPr lang="uk-UA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дотримувати "щиру віру".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Кілька</a:t>
            </a:r>
            <a:r>
              <a:rPr lang="ru-RU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років</a:t>
            </a:r>
            <a:r>
              <a:rPr lang="ru-RU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назад у </a:t>
            </a:r>
            <a:r>
              <a:rPr lang="ru-RU" sz="20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Франції</a:t>
            </a:r>
            <a:r>
              <a:rPr lang="ru-RU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вийшла</a:t>
            </a:r>
            <a:r>
              <a:rPr lang="ru-RU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шеститомна</a:t>
            </a:r>
            <a:r>
              <a:rPr lang="ru-RU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"</a:t>
            </a:r>
            <a:r>
              <a:rPr lang="ru-RU" sz="20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Історія</a:t>
            </a:r>
            <a:r>
              <a:rPr lang="ru-RU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міжнародних</a:t>
            </a:r>
            <a:r>
              <a:rPr lang="ru-RU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відносин</a:t>
            </a:r>
            <a:r>
              <a:rPr lang="ru-RU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" за </a:t>
            </a:r>
            <a:r>
              <a:rPr lang="ru-RU" sz="20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редакцією</a:t>
            </a:r>
            <a:r>
              <a:rPr lang="ru-RU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академіка</a:t>
            </a:r>
            <a:r>
              <a:rPr lang="ru-RU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П. </a:t>
            </a:r>
            <a:r>
              <a:rPr lang="ru-RU" sz="20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Ренувена</a:t>
            </a:r>
            <a:r>
              <a:rPr lang="ru-RU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Автор другого тому </a:t>
            </a:r>
            <a:r>
              <a:rPr lang="ru-RU" sz="20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професор</a:t>
            </a:r>
            <a:r>
              <a:rPr lang="ru-RU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Г.Зеллер</a:t>
            </a:r>
            <a:r>
              <a:rPr lang="ru-RU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наполягає</a:t>
            </a:r>
            <a:r>
              <a:rPr lang="ru-RU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тому, </a:t>
            </a:r>
            <a:r>
              <a:rPr lang="ru-RU" sz="20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</a:t>
            </a:r>
            <a:r>
              <a:rPr lang="ru-RU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Тридцятирічна</a:t>
            </a:r>
            <a:r>
              <a:rPr lang="ru-RU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війна</a:t>
            </a:r>
            <a:r>
              <a:rPr lang="ru-RU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була</a:t>
            </a:r>
            <a:r>
              <a:rPr lang="ru-RU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викликана</a:t>
            </a:r>
            <a:r>
              <a:rPr lang="ru-RU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релігійними</a:t>
            </a:r>
            <a:r>
              <a:rPr lang="ru-RU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розбіжностями</a:t>
            </a:r>
            <a:r>
              <a:rPr lang="ru-RU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Новітня західнонімецька історіографія дає суперечливу і плутану оцінку Тридцятирічній війні, тому що не може погодити і примирити </a:t>
            </a:r>
            <a:r>
              <a:rPr lang="uk-UA" sz="20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віросповідальне</a:t>
            </a:r>
            <a:r>
              <a:rPr lang="uk-UA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розміщення сил у цій війні з </a:t>
            </a:r>
            <a:r>
              <a:rPr lang="uk-UA" sz="20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проявившимися</a:t>
            </a:r>
            <a:r>
              <a:rPr lang="uk-UA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зіткненнях </a:t>
            </a:r>
            <a:r>
              <a:rPr lang="uk-UA" sz="20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вероісповідальних</a:t>
            </a:r>
            <a:r>
              <a:rPr lang="uk-UA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угруповань ясно вираженими політичними (а не релігійними) прагненнями.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uk-UA" sz="20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1"/>
          <p:cNvSpPr txBox="1">
            <a:spLocks/>
          </p:cNvSpPr>
          <p:nvPr/>
        </p:nvSpPr>
        <p:spPr>
          <a:xfrm>
            <a:off x="0" y="1357298"/>
            <a:ext cx="9144000" cy="5500702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uk-UA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Так, П. </a:t>
            </a:r>
            <a:r>
              <a:rPr lang="uk-UA" sz="20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Рассов</a:t>
            </a:r>
            <a:r>
              <a:rPr lang="uk-UA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вважає, що Німеччина в період, що передував війні, була цілком поглинена </a:t>
            </a:r>
            <a:r>
              <a:rPr lang="uk-UA" sz="20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віросповідальними</a:t>
            </a:r>
            <a:r>
              <a:rPr lang="uk-UA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розмежуванням. "Кожне сповідання,- на його думку,- таїло в собі домагання на абсолют" і "Тридцятирічна війна повинна була стати німецької </a:t>
            </a:r>
            <a:r>
              <a:rPr lang="uk-UA" sz="20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віросповідальною</a:t>
            </a:r>
            <a:r>
              <a:rPr lang="uk-UA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20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вій-ною</a:t>
            </a:r>
            <a:r>
              <a:rPr lang="uk-UA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". Однак той же автор визнає, що дана війна "знову (після Карла </a:t>
            </a:r>
            <a:r>
              <a:rPr lang="en-US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V) </a:t>
            </a:r>
            <a:r>
              <a:rPr lang="uk-UA" sz="20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з'яви-лася</a:t>
            </a:r>
            <a:r>
              <a:rPr lang="uk-UA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 боку імператора спробою перетворити імперію в політичний організм".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Інший західнонімецький історик, К. </a:t>
            </a:r>
            <a:r>
              <a:rPr lang="uk-UA" sz="20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Нольден</a:t>
            </a:r>
            <a:r>
              <a:rPr lang="uk-UA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стверджує, що в </a:t>
            </a:r>
            <a:r>
              <a:rPr lang="en-US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XVII </a:t>
            </a:r>
            <a:r>
              <a:rPr lang="uk-UA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столітті імперська ідея вже не носило властивого їй сторіччям раніше релігійного характеру, і проте, по його представленню, "ідея імперії", очищена, нарешті, від усяких релігійних нашарувань і доповнень, зустріла супротивників, у числі яких поряд з "князівським державним егоїзмом" самостійно фігурує "протестантизм".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Неспростовні факти, уже давно узагальнені Ф. </a:t>
            </a:r>
            <a:r>
              <a:rPr lang="uk-UA" sz="20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Мерінгом</a:t>
            </a:r>
            <a:r>
              <a:rPr lang="uk-UA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показують, що розмежування двох таборів, євангелічної унії і католицької ліги, визначалося аж ніяк не </a:t>
            </a:r>
            <a:r>
              <a:rPr lang="uk-UA" sz="20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віросповідальними</a:t>
            </a:r>
            <a:r>
              <a:rPr lang="uk-UA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мотивами.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Але ж можна зробити висновок, що причинами цієї війни були як релігійні, так  політичні мотиви.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-285784" y="357166"/>
            <a:ext cx="5072130" cy="1000132"/>
          </a:xfrm>
          <a:prstGeom prst="rect">
            <a:avLst/>
          </a:prstGeom>
        </p:spPr>
        <p:txBody>
          <a:bodyPr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000" b="1" i="0" u="none" strike="noStrike" kern="0" cap="none" spc="50" normalizeH="0" baseline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</a:rPr>
              <a:t>Перебіг війни</a:t>
            </a:r>
            <a:endParaRPr kumimoji="0" lang="uk-UA" sz="5000" b="1" i="0" u="none" strike="noStrike" kern="0" cap="none" spc="50" normalizeH="0" baseline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</a:endParaRPr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0" y="1357298"/>
            <a:ext cx="9144000" cy="5500702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uk-UA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Дану війну можна поділити на періоди: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uk-UA" sz="20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0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Чесько-пфальцський</a:t>
            </a:r>
            <a:r>
              <a:rPr lang="uk-UA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період (1618—1625 </a:t>
            </a:r>
            <a:r>
              <a:rPr lang="uk-UA" sz="20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р.р</a:t>
            </a:r>
            <a:r>
              <a:rPr lang="uk-UA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.)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Данський період (1625—1629 </a:t>
            </a:r>
            <a:r>
              <a:rPr lang="uk-UA" sz="20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р.р</a:t>
            </a:r>
            <a:r>
              <a:rPr lang="uk-UA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.)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Шведський період (1630—1634 </a:t>
            </a:r>
            <a:r>
              <a:rPr lang="uk-UA" sz="20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р.р</a:t>
            </a:r>
            <a:r>
              <a:rPr lang="uk-UA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Франко-шведський період (1635—1648 </a:t>
            </a:r>
            <a:r>
              <a:rPr lang="uk-UA" sz="20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р.р</a:t>
            </a:r>
            <a:r>
              <a:rPr lang="uk-UA" sz="20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.)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uk-UA" sz="20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800100" lvl="1" indent="-342900">
              <a:buFont typeface="Wingdings" pitchFamily="2" charset="2"/>
              <a:buChar char="Ø"/>
            </a:pPr>
            <a:endParaRPr lang="uk-UA" sz="20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800100" lvl="1" indent="-342900">
              <a:buFont typeface="Wingdings" pitchFamily="2" charset="2"/>
              <a:buChar char="Ø"/>
            </a:pPr>
            <a:endParaRPr lang="uk-UA" sz="20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800100" lvl="1" indent="-342900">
              <a:buFont typeface="Wingdings" pitchFamily="2" charset="2"/>
              <a:buChar char="Ø"/>
            </a:pPr>
            <a:endParaRPr lang="uk-UA" sz="20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800100" lvl="1" indent="-342900">
              <a:buFont typeface="Wingdings" pitchFamily="2" charset="2"/>
              <a:buChar char="Ø"/>
            </a:pPr>
            <a:endParaRPr lang="uk-UA" sz="20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800100" lvl="1" indent="-342900">
              <a:buFont typeface="Wingdings" pitchFamily="2" charset="2"/>
              <a:buChar char="Ø"/>
            </a:pPr>
            <a:endParaRPr lang="uk-UA" sz="20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800100" lvl="1" indent="-342900">
              <a:buFont typeface="Wingdings" pitchFamily="2" charset="2"/>
              <a:buChar char="Ø"/>
            </a:pPr>
            <a:endParaRPr lang="uk-UA" sz="20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800100" lvl="1" indent="-342900">
              <a:buFont typeface="Wingdings" pitchFamily="2" charset="2"/>
              <a:buChar char="Ø"/>
            </a:pPr>
            <a:endParaRPr lang="uk-UA" sz="20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-428660" y="357166"/>
            <a:ext cx="9286940" cy="1000132"/>
          </a:xfrm>
          <a:prstGeom prst="rect">
            <a:avLst/>
          </a:prstGeom>
        </p:spPr>
        <p:txBody>
          <a:bodyPr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uk-UA" sz="5000" b="1" kern="0" spc="50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Чесько-пфальцський</a:t>
            </a:r>
            <a:r>
              <a:rPr lang="uk-UA" sz="5000" b="1" kern="0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період</a:t>
            </a:r>
            <a:endParaRPr kumimoji="0" lang="uk-UA" sz="5000" b="1" i="0" u="none" strike="noStrike" kern="0" cap="none" spc="50" normalizeH="0" baseline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</a:endParaRPr>
          </a:p>
        </p:txBody>
      </p:sp>
      <p:sp>
        <p:nvSpPr>
          <p:cNvPr id="7" name="Subtitle 1"/>
          <p:cNvSpPr txBox="1">
            <a:spLocks/>
          </p:cNvSpPr>
          <p:nvPr/>
        </p:nvSpPr>
        <p:spPr>
          <a:xfrm>
            <a:off x="0" y="1357298"/>
            <a:ext cx="9144000" cy="5500702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1619 р. Нідерланди профінансували формування збройних загонів </a:t>
            </a:r>
          </a:p>
          <a:p>
            <a:pPr marL="342900" lvl="0" indent="-342900"/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Мансфельда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Допомогу чехам також надала Сілезія, яка взяла під </a:t>
            </a:r>
          </a:p>
          <a:p>
            <a:pPr marL="342900" lvl="0" indent="-342900"/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контроль кордон з католицькою Польщею, звідки планувалась </a:t>
            </a:r>
          </a:p>
          <a:p>
            <a:pPr marL="342900" lvl="0" indent="-342900"/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збройна інтервенція. Англія, зайняла вичікувальну позицію.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Морав-</a:t>
            </a:r>
            <a:endParaRPr lang="uk-UA" sz="16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/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ська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шляхта на чолі з Карлом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Жеротіном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виступила за мирний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роз-</a:t>
            </a:r>
            <a:endParaRPr lang="uk-UA" sz="16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/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в'язок конфлікту з Габсбургами, і відмовилась надати повстанцям </a:t>
            </a:r>
          </a:p>
          <a:p>
            <a:pPr marL="342900" lvl="0" indent="-342900"/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військову допомогу.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Ситуація швидко загострювалась, 20 березня 1619 р. помер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імпера-</a:t>
            </a:r>
            <a:endParaRPr lang="uk-UA" sz="16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/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тор Матвій Габсбург. Після того, як зібрання чеських дворян обрало </a:t>
            </a:r>
          </a:p>
          <a:p>
            <a:pPr marL="342900" lvl="0" indent="-342900"/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королем Чехії - 26 липня 1619 р. - курфюрста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Пфальцу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Фрідріха </a:t>
            </a:r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V.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Че-</a:t>
            </a:r>
            <a:endParaRPr lang="uk-UA" sz="16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/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рез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місяць - 28 серпня 1619 р. - за вибором німецької шляхти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австрі-</a:t>
            </a:r>
            <a:endParaRPr lang="uk-UA" sz="16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/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йський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трон, корону Угорщини і Чехії успадкував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Фердинанд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Габ-</a:t>
            </a:r>
            <a:endParaRPr lang="uk-UA" sz="16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/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сбург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його було обрано імператором.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Фердинанд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був ревним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като-</a:t>
            </a:r>
            <a:endParaRPr lang="uk-UA" sz="16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/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ликом, і ще в молоді роки на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богомоллі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Лоретто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дав обітницю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ви-</a:t>
            </a:r>
            <a:endParaRPr lang="uk-UA" sz="16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/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корінити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ересь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Оскільки у імператора не було армії він вимушений </a:t>
            </a:r>
          </a:p>
          <a:p>
            <a:pPr marL="342900" lvl="0" indent="-342900"/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був шукати підтримки у Католицької Ліги, яка мала в своєму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розпо-</a:t>
            </a:r>
            <a:endParaRPr lang="uk-UA" sz="16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/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рядженні найману армію.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Граф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Турн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Мансфельд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бачили шанси досягти військового успіху в </a:t>
            </a:r>
          </a:p>
          <a:p>
            <a:pPr marL="342900" lvl="0" indent="-342900"/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боротьбі проти Габсбургів які опинились в скруті. Угорці під проводом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кнізя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Семигороддя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Бетлена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Габора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завдали удару імперії і підійшли під мури Відня в листопаді 1619 р. Проте допомогу Габсбургам надала Польща, надіславши збройну допомогу - загони «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лісовчиків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», в складі яких були козацькі частини. Військова допомога дозволила Відню відбити атаку.</a:t>
            </a:r>
          </a:p>
        </p:txBody>
      </p:sp>
      <p:pic>
        <p:nvPicPr>
          <p:cNvPr id="3074" name="Picture 2" descr="D:\Аня ;)\Школа\История\Joseph_Heintz_d._Ä._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7269" y="1285860"/>
            <a:ext cx="2566731" cy="450057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500826" y="5357826"/>
            <a:ext cx="2473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317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Фердинанд </a:t>
            </a:r>
            <a:r>
              <a:rPr lang="en-US" b="1" dirty="0" smtClean="0">
                <a:ln w="317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II </a:t>
            </a:r>
            <a:r>
              <a:rPr lang="ru-RU" b="1" dirty="0" smtClean="0">
                <a:ln w="317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Габсбург</a:t>
            </a:r>
            <a:endParaRPr lang="ru-RU" b="1" dirty="0">
              <a:ln w="3175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solidFill>
                <a:schemeClr val="bg1">
                  <a:lumMod val="8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 txBox="1">
            <a:spLocks/>
          </p:cNvSpPr>
          <p:nvPr/>
        </p:nvSpPr>
        <p:spPr>
          <a:xfrm>
            <a:off x="0" y="1357298"/>
            <a:ext cx="9144000" cy="5643602"/>
          </a:xfrm>
          <a:prstGeom prst="rect">
            <a:avLst/>
          </a:prstGeo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1620 р. Іспанія вислала на допомогу імператору 25,000 військо під командуванням,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Амброзіо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Спіноли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Тим часом під командуванням генерала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Тіллі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армія Католицької Ліги рушила на Чехію, обходячи армію Фрідріха </a:t>
            </a:r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V, 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 намагався зупинити її ще на дальніх підступах до Праги.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Вирішальна битва відбулася 8 листопада 1620 р. на Білій горі біля Праги. Армія протестантів потерпіла нищівну поразку.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Результатом війни стало упокорення Чехії: імперський військовий трибунал стратив понад 600 </a:t>
            </a:r>
          </a:p>
          <a:p>
            <a:pPr marL="342900" lvl="0" indent="-342900"/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            представників чеської шляхти. Близько 500 крупних маєтків, три </a:t>
            </a:r>
          </a:p>
          <a:p>
            <a:pPr marL="342900" lvl="0" indent="-342900"/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            четвертих всієї території Чехії, змінили власників. Становище </a:t>
            </a:r>
          </a:p>
          <a:p>
            <a:pPr marL="342900" lvl="0" indent="-342900"/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            селян особливо не змінилось, але нові власники скористались </a:t>
            </a:r>
          </a:p>
          <a:p>
            <a:pPr marL="342900" lvl="0" indent="-342900"/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            моментом і відібрали в селян частину земель. Протестантське </a:t>
            </a:r>
          </a:p>
          <a:p>
            <a:pPr marL="342900" lvl="0" indent="-342900"/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            богослужіння було заборонене. Чеська мова при богослужіннях </a:t>
            </a:r>
          </a:p>
          <a:p>
            <a:pPr marL="342900" lvl="0" indent="-342900"/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            замінена на латину, було скасовано день пам'яті Яна Гуса. </a:t>
            </a:r>
          </a:p>
          <a:p>
            <a:pPr marL="342900" lvl="0" indent="-342900"/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            Університет було віддано під опіку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ієзуїтів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Були конфісковані </a:t>
            </a:r>
          </a:p>
          <a:p>
            <a:pPr marL="342900" lvl="0" indent="-342900"/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            маєтки протестантів і їх роздано німецьким шляхтичам. </a:t>
            </a:r>
          </a:p>
          <a:p>
            <a:pPr marL="342900" lvl="0" indent="-342900"/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            Діловодство повністю переведене на німецьку мову, парламент </a:t>
            </a:r>
          </a:p>
          <a:p>
            <a:pPr marL="342900" lvl="0" indent="-342900"/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            практично втратив своє значення і скликався за бажанням </a:t>
            </a:r>
          </a:p>
          <a:p>
            <a:pPr marL="342900" lvl="0" indent="-342900"/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            імператора. На додаток,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Фердинанд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 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скасував вибори короля і  </a:t>
            </a:r>
          </a:p>
          <a:p>
            <a:pPr marL="342900" lvl="0" indent="-342900"/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            оголосив свою владу в Чехії спадковою. Чехія втратила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автоно-</a:t>
            </a:r>
            <a:endParaRPr lang="uk-UA" sz="16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/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           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мію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 стала родовою спадщиною Габсбургів. Внаслідок війни і </a:t>
            </a:r>
          </a:p>
          <a:p>
            <a:pPr marL="342900" lvl="0" indent="-342900"/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            епідемій населення Чехії скоротилось з 4 мільйонів людей на </a:t>
            </a:r>
          </a:p>
          <a:p>
            <a:pPr marL="342900" lvl="0" indent="-342900"/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            початку </a:t>
            </a:r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XVII 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століття, до 700 тисяч в середині сторіччя. Перша </a:t>
            </a:r>
          </a:p>
          <a:p>
            <a:pPr marL="342900" lvl="0" indent="-342900"/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          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фаза війни завершилася, коли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Бетлен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1600" kern="0" dirty="0" err="1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Габор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підписав мир з </a:t>
            </a:r>
            <a:endParaRPr lang="en-US" sz="16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/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            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імператором, в січні 1622 р., отримавши території в Східній </a:t>
            </a:r>
            <a:endParaRPr lang="en-US" sz="1600" kern="0" dirty="0" smtClean="0">
              <a:ln w="1143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42900" lvl="0" indent="-342900"/>
            <a:r>
              <a:rPr lang="en-US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                                                                                                                              </a:t>
            </a:r>
            <a:r>
              <a:rPr lang="uk-UA" sz="1600" kern="0" dirty="0" smtClean="0">
                <a:ln w="1143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Угорщині.</a:t>
            </a:r>
          </a:p>
        </p:txBody>
      </p:sp>
      <p:pic>
        <p:nvPicPr>
          <p:cNvPr id="4098" name="Picture 2" descr="D:\Аня ;)\Школа\История\447px-Johann_Tserclaes_Tilly.jpg"/>
          <p:cNvPicPr>
            <a:picLocks noChangeAspect="1" noChangeArrowheads="1"/>
          </p:cNvPicPr>
          <p:nvPr/>
        </p:nvPicPr>
        <p:blipFill>
          <a:blip r:embed="rId2"/>
          <a:srcRect b="13750"/>
          <a:stretch>
            <a:fillRect/>
          </a:stretch>
        </p:blipFill>
        <p:spPr bwMode="auto">
          <a:xfrm>
            <a:off x="285721" y="2928934"/>
            <a:ext cx="3000396" cy="347363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14480" y="6000768"/>
            <a:ext cx="1537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n w="317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генерал </a:t>
            </a:r>
            <a:r>
              <a:rPr lang="uk-UA" b="1" dirty="0" err="1" smtClean="0">
                <a:ln w="3175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Тіллі</a:t>
            </a:r>
            <a:endParaRPr lang="ru-RU" b="1" dirty="0">
              <a:ln w="3175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solidFill>
                <a:schemeClr val="bg1">
                  <a:lumMod val="8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10073846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10073846</Template>
  <TotalTime>0</TotalTime>
  <Words>3213</Words>
  <Application>Microsoft Office PowerPoint</Application>
  <PresentationFormat>Экран (4:3)</PresentationFormat>
  <Paragraphs>240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10073846</vt:lpstr>
      <vt:lpstr>30-літня війна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2010-12-16T20:45:03Z</dcterms:created>
  <dcterms:modified xsi:type="dcterms:W3CDTF">2010-12-23T18:37:35Z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ID">
    <vt:lpwstr>1049</vt:lpwstr>
  </property>
  <property fmtid="{D5CDD505-2E9C-101B-9397-08002B2CF9AE}" pid="3" name="_TemplateID">
    <vt:lpwstr>TC100738461049</vt:lpwstr>
  </property>
</Properties>
</file>