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2"/>
  </p:notesMasterIdLst>
  <p:handoutMasterIdLst>
    <p:handoutMasterId r:id="rId13"/>
  </p:handoutMasterIdLst>
  <p:sldIdLst>
    <p:sldId id="267" r:id="rId3"/>
    <p:sldId id="268" r:id="rId4"/>
    <p:sldId id="278" r:id="rId5"/>
    <p:sldId id="272" r:id="rId6"/>
    <p:sldId id="281" r:id="rId7"/>
    <p:sldId id="279" r:id="rId8"/>
    <p:sldId id="282" r:id="rId9"/>
    <p:sldId id="283" r:id="rId10"/>
    <p:sldId id="270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 autoAdjust="0"/>
    <p:restoredTop sz="83395" autoAdjust="0"/>
  </p:normalViewPr>
  <p:slideViewPr>
    <p:cSldViewPr>
      <p:cViewPr varScale="1">
        <p:scale>
          <a:sx n="84" d="100"/>
          <a:sy n="84" d="100"/>
        </p:scale>
        <p:origin x="-72" y="-216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ru-RU" smtClean="0"/>
              <a:t>19.02.2013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ru-RU" smtClean="0"/>
              <a:t>19.02.2013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01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latin typeface="Constantia"/>
              </a:rPr>
              <a:t>Тоталитаризм</a:t>
            </a:r>
            <a:endParaRPr lang="ru-RU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0" i="0" baseline="0" dirty="0" smtClean="0"/>
              <a:t>Подготовила ученица</a:t>
            </a:r>
            <a:r>
              <a:rPr lang="ru-RU" sz="2000" b="0" i="0" dirty="0" smtClean="0"/>
              <a:t> 10-Б класса Борцова </a:t>
            </a:r>
            <a:r>
              <a:rPr lang="ru-RU" sz="2000" b="0" i="0" dirty="0" err="1" smtClean="0"/>
              <a:t>МАрия</a:t>
            </a:r>
            <a:endParaRPr lang="ru-RU" sz="2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Тоталитари́зм</a:t>
            </a:r>
            <a:r>
              <a:rPr lang="ru-RU" dirty="0"/>
              <a:t> (от лат. </a:t>
            </a:r>
            <a:r>
              <a:rPr lang="ru-RU" dirty="0" err="1"/>
              <a:t>totalis</a:t>
            </a:r>
            <a:r>
              <a:rPr lang="ru-RU" dirty="0"/>
              <a:t> — весь, целый, полный; лат. </a:t>
            </a:r>
            <a:r>
              <a:rPr lang="ru-RU" dirty="0" err="1"/>
              <a:t>totalitas</a:t>
            </a:r>
            <a:r>
              <a:rPr lang="ru-RU" dirty="0"/>
              <a:t> — цельность, </a:t>
            </a:r>
            <a:r>
              <a:rPr lang="ru-RU" dirty="0" smtClean="0"/>
              <a:t>полнота) – это направление политической мысли и тип политического режима, который с помощью тотального контроля над всеми сферами общественной жизни стремится реализовать какую-то агрессивную политическую утопию.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7908" y="4077072"/>
            <a:ext cx="9793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«</a:t>
            </a:r>
            <a:r>
              <a:rPr lang="it-IT" sz="2400" i="1" dirty="0" smtClean="0">
                <a:solidFill>
                  <a:srgbClr val="FF0000"/>
                </a:solidFill>
              </a:rPr>
              <a:t>Tutto </a:t>
            </a:r>
            <a:r>
              <a:rPr lang="it-IT" sz="2400" i="1" dirty="0">
                <a:solidFill>
                  <a:srgbClr val="FF0000"/>
                </a:solidFill>
              </a:rPr>
              <a:t>nello Stato, niente al di fuori dello Stato, nulla contro lo Stato</a:t>
            </a:r>
            <a:r>
              <a:rPr lang="it-IT" dirty="0" smtClean="0"/>
              <a:t>»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1924" y="5445224"/>
            <a:ext cx="9649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*все </a:t>
            </a:r>
            <a:r>
              <a:rPr lang="ru-RU" dirty="0"/>
              <a:t>аспекты жизни человека подчинены государственной власти.</a:t>
            </a:r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тоталитаризма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Тоталитаризм — это </a:t>
            </a:r>
            <a:r>
              <a:rPr lang="ru-RU" b="1" dirty="0">
                <a:solidFill>
                  <a:schemeClr val="accent5"/>
                </a:solidFill>
              </a:rPr>
              <a:t>явление 20 века</a:t>
            </a:r>
            <a:r>
              <a:rPr lang="ru-RU" dirty="0"/>
              <a:t>. Именно </a:t>
            </a:r>
            <a:r>
              <a:rPr lang="ru-RU" b="1" dirty="0">
                <a:solidFill>
                  <a:schemeClr val="accent5"/>
                </a:solidFill>
              </a:rPr>
              <a:t>технические достижения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/>
              <a:t>позволили осуществлять массовую пропаганду, всеобщее принуждение и подавление. Большинство политологов считают, что тоталитаризм возникает как </a:t>
            </a:r>
            <a:r>
              <a:rPr lang="ru-RU" b="1" dirty="0">
                <a:solidFill>
                  <a:schemeClr val="accent5"/>
                </a:solidFill>
              </a:rPr>
              <a:t>реакция общества на кризисы периода активного промышленного развития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3852" y="4029165"/>
            <a:ext cx="10513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C00000"/>
                </a:solidFill>
              </a:rPr>
              <a:t>Парадокс тоталитаризма заключается в том, что его «творцом», в отличие от предыдущих диктатур, являются широкие народные массы, против которых он потом и оборачивается</a:t>
            </a:r>
          </a:p>
        </p:txBody>
      </p:sp>
    </p:spTree>
    <p:extLst>
      <p:ext uri="{BB962C8B-B14F-4D97-AF65-F5344CB8AC3E}">
        <p14:creationId xmlns:p14="http://schemas.microsoft.com/office/powerpoint/2010/main" val="13359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50672"/>
              </p:ext>
            </p:extLst>
          </p:nvPr>
        </p:nvGraphicFramePr>
        <p:xfrm>
          <a:off x="333772" y="1628800"/>
          <a:ext cx="11521280" cy="5152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0"/>
              </a:tblGrid>
              <a:tr h="638083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идеологический абсолютизм </a:t>
                      </a:r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(тоталитарный режим — это </a:t>
                      </a:r>
                      <a:r>
                        <a:rPr lang="ru-RU" b="0" dirty="0" err="1" smtClean="0">
                          <a:solidFill>
                            <a:schemeClr val="accent1"/>
                          </a:solidFill>
                        </a:rPr>
                        <a:t>сверхидеологизированный</a:t>
                      </a:r>
                      <a:r>
                        <a:rPr lang="ru-RU" b="0" dirty="0" smtClean="0">
                          <a:solidFill>
                            <a:schemeClr val="accent1"/>
                          </a:solidFill>
                        </a:rPr>
                        <a:t> режим, в котором политика всецело подчинена идеологии, и ею же детерминируется)</a:t>
                      </a:r>
                      <a:endParaRPr lang="ru-RU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5089"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единовластие одной партии </a:t>
                      </a:r>
                      <a:r>
                        <a:rPr lang="ru-RU" dirty="0" smtClean="0"/>
                        <a:t>— «ордена-меченосцев» (тоталитарный режим олицетворяет однопартийная система, и вся общественная жизнь строится на началах «</a:t>
                      </a:r>
                      <a:r>
                        <a:rPr lang="ru-RU" dirty="0" err="1" smtClean="0"/>
                        <a:t>партизации</a:t>
                      </a:r>
                      <a:r>
                        <a:rPr lang="ru-RU" dirty="0" smtClean="0"/>
                        <a:t>», т.е. знает только санкционированные партией структуры и формы)</a:t>
                      </a:r>
                      <a:endParaRPr lang="ru-RU" dirty="0"/>
                    </a:p>
                  </a:txBody>
                  <a:tcPr/>
                </a:tc>
              </a:tr>
              <a:tr h="955089"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организованный террор и репрессии </a:t>
                      </a:r>
                      <a:r>
                        <a:rPr lang="ru-RU" dirty="0" smtClean="0"/>
                        <a:t>(одним из фундаментных оснований тоталитарного режима является предельная концентрация страха перед «силовыми структурами», с помощью которого обеспечиваются подчинение и повиновение масс)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5089"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монополия власти на информацию </a:t>
                      </a:r>
                      <a:r>
                        <a:rPr lang="ru-RU" dirty="0" smtClean="0"/>
                        <a:t>(при тоталитарном режиме все средства массовой информации подчинены партии и государству и беспрекословно их обслуживают, будучи лишены права на свободу слова и инакомыслие)</a:t>
                      </a:r>
                      <a:endParaRPr lang="ru-RU" dirty="0"/>
                    </a:p>
                  </a:txBody>
                  <a:tcPr/>
                </a:tc>
              </a:tr>
              <a:tr h="955089"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централизованный контроль над экономикой </a:t>
                      </a:r>
                      <a:r>
                        <a:rPr lang="ru-RU" dirty="0" smtClean="0"/>
                        <a:t>(экономика при тоталитарном режиме относится к разряду командно-административной (полностью </a:t>
                      </a:r>
                      <a:r>
                        <a:rPr lang="ru-RU" dirty="0" err="1" smtClean="0"/>
                        <a:t>огосударствленной</a:t>
                      </a:r>
                      <a:r>
                        <a:rPr lang="ru-RU" dirty="0" smtClean="0"/>
                        <a:t>), т.е. выступает не иначе, как концентрированное выражение политики) </a:t>
                      </a:r>
                      <a:endParaRPr lang="ru-RU" dirty="0"/>
                    </a:p>
                  </a:txBody>
                  <a:tcPr/>
                </a:tc>
              </a:tr>
              <a:tr h="692445"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милитаризация страны </a:t>
                      </a:r>
                      <a:r>
                        <a:rPr lang="ru-RU" dirty="0" smtClean="0"/>
                        <a:t>(при тоталитарном режиме страна уподобляется единому военному лагерю, окруженному врагами, которых надлежит уничтожить ради «светлого будущего»).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39227" y="298901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/>
              <a:t>Признаки тоталитаризма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250" y="798138"/>
            <a:ext cx="108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Среди базовых признаков и сущностных характеристик тоталитаризма, определяющих его «естество» как враждебного демократии режима, следует выделить и уяснить:</a:t>
            </a:r>
          </a:p>
        </p:txBody>
      </p: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Подтверждения (Германия)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Уже летом 1933 г. все партии, кроме НСДАП, были запрещены, оппозиционная пресса закрыта, «плохие» немцы, не разделяющие фашистскую идеологию, отправлены в </a:t>
            </a:r>
            <a:r>
              <a:rPr lang="ru-RU" dirty="0" smtClean="0"/>
              <a:t>концлагеря.</a:t>
            </a:r>
          </a:p>
          <a:p>
            <a:r>
              <a:rPr lang="ru-RU" dirty="0" smtClean="0"/>
              <a:t>После </a:t>
            </a:r>
            <a:r>
              <a:rPr lang="ru-RU" dirty="0"/>
              <a:t>смерти Гинденбурга в 1934 г. А. Гитлер сосредоточил в своих руках полномочия президента, главы правительства и верховного главнокомандующего, провозгласив себя фюрером (вождем) </a:t>
            </a:r>
            <a:r>
              <a:rPr lang="ru-RU" dirty="0" smtClean="0"/>
              <a:t>Германии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7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на экономическую сферу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1934 г. промышленность страны была поставлена под контроль территориальных и производственных объединений, управляемых министерством экономики</a:t>
            </a:r>
            <a:r>
              <a:rPr lang="ru-RU" dirty="0" smtClean="0"/>
              <a:t>.</a:t>
            </a:r>
          </a:p>
          <a:p>
            <a:r>
              <a:rPr lang="ru-RU" dirty="0"/>
              <a:t>Предельный уровень дивидендов на вложенный капитал для предпринимателей был установлен на уровне 6-8%, больший доход можно было получить лишь за особые заслуги перед рейхом, за выполнение военных заказов</a:t>
            </a:r>
            <a:r>
              <a:rPr lang="ru-RU" dirty="0" smtClean="0"/>
              <a:t>.</a:t>
            </a:r>
          </a:p>
          <a:p>
            <a:r>
              <a:rPr lang="ru-RU" dirty="0"/>
              <a:t>Были введены ограничения на внешнеторговые операции. Для экспорта продукции требовалось специальное разрешение министерства экономики.</a:t>
            </a:r>
          </a:p>
        </p:txBody>
      </p:sp>
    </p:spTree>
    <p:extLst>
      <p:ext uri="{BB962C8B-B14F-4D97-AF65-F5344CB8AC3E}">
        <p14:creationId xmlns:p14="http://schemas.microsoft.com/office/powerpoint/2010/main" val="31353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на социальную сферу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Эта теория делила народы на высшие и неполноценные. К первым были отнесены, прежде всего, немцы, провозглашенные потомками древних </a:t>
            </a:r>
            <a:r>
              <a:rPr lang="ru-RU" dirty="0" err="1"/>
              <a:t>ариев</a:t>
            </a:r>
            <a:r>
              <a:rPr lang="ru-RU" dirty="0"/>
              <a:t>, якобы стоявших у истоков европейской цивилизации. Когда Германия заключила военный союз с Японией, японцы были признаны арийцами </a:t>
            </a:r>
            <a:r>
              <a:rPr lang="ru-RU" dirty="0" smtClean="0"/>
              <a:t>Азии. (!)</a:t>
            </a:r>
          </a:p>
          <a:p>
            <a:r>
              <a:rPr lang="ru-RU" dirty="0"/>
              <a:t>Неполноценными провозглашались народы, земли которых рассматривались как объект будущего завоевания, в частности славяне. </a:t>
            </a:r>
            <a:endParaRPr lang="ru-RU" dirty="0" smtClean="0"/>
          </a:p>
          <a:p>
            <a:r>
              <a:rPr lang="ru-RU" dirty="0">
                <a:solidFill>
                  <a:srgbClr val="FF0000"/>
                </a:solidFill>
              </a:rPr>
              <a:t>Юридической основой ариизации стал закон 1935 г. о гражданстве, согласно которому те, кто не мог доказать свое арийское происхождение, особенно евреи и цыгане, не считались гражданами страны, ограничивались в правах. Браки и сожительство между арийцами и представителями низших рас, согласно закону об охране немецкой нации и чистоты немецкой крови, были запрещены. </a:t>
            </a:r>
          </a:p>
        </p:txBody>
      </p:sp>
    </p:spTree>
    <p:extLst>
      <p:ext uri="{BB962C8B-B14F-4D97-AF65-F5344CB8AC3E}">
        <p14:creationId xmlns:p14="http://schemas.microsoft.com/office/powerpoint/2010/main" val="893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556792"/>
            <a:ext cx="9751060" cy="4513808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25 ноября 1936 г. произошло </a:t>
            </a:r>
            <a:r>
              <a:rPr lang="ru-RU" dirty="0" smtClean="0"/>
              <a:t>событие</a:t>
            </a:r>
            <a:r>
              <a:rPr lang="ru-RU" dirty="0"/>
              <a:t>, оформившее сближение родственных режимов. Германия и Япония заключили “антикоминтерновский пакт”, направленный на координацию действий в вопросах противодействия распространению коммунизма. Хотя прежде всего он был антисоветским, пакт косвенно был направлен против Франции и Великобритании. </a:t>
            </a:r>
            <a:endParaRPr lang="ru-RU" dirty="0" smtClean="0"/>
          </a:p>
          <a:p>
            <a:r>
              <a:rPr lang="ru-RU" dirty="0"/>
              <a:t>В результате германо-итальянского и германо-японского соглашений в мире стала складываться структура политической координации трех из четырех существовавших к тому времени тоталитарных государств. Эта структура окрепла, когда в ноябре 1937 г. к “антикоминтерновскому пакту” присоединилась Италия. </a:t>
            </a:r>
            <a:endParaRPr lang="ru-RU" dirty="0" smtClean="0"/>
          </a:p>
          <a:p>
            <a:r>
              <a:rPr lang="ru-RU" dirty="0"/>
              <a:t>В поиске союзников за рубежом режим А. Гитлера обращался в первую очередь к тем странам, которых не удовлетворяли условия Версальско-Вашингтонской системы, где существовали милитаристские, диктаторские режимы. </a:t>
            </a:r>
          </a:p>
        </p:txBody>
      </p:sp>
    </p:spTree>
    <p:extLst>
      <p:ext uri="{BB962C8B-B14F-4D97-AF65-F5344CB8AC3E}">
        <p14:creationId xmlns:p14="http://schemas.microsoft.com/office/powerpoint/2010/main" val="42483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-2067"/>
            <a:ext cx="9751060" cy="1168400"/>
          </a:xfrm>
        </p:spPr>
        <p:txBody>
          <a:bodyPr/>
          <a:lstStyle/>
          <a:p>
            <a:pPr algn="ctr"/>
            <a:r>
              <a:rPr lang="ru-RU" dirty="0" smtClean="0"/>
              <a:t>Особенности (кратко)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28" y="980728"/>
            <a:ext cx="4773956" cy="4267200"/>
          </a:xfrm>
        </p:spPr>
        <p:txBody>
          <a:bodyPr>
            <a:normAutofit/>
          </a:bodyPr>
          <a:lstStyle/>
          <a:p>
            <a:r>
              <a:rPr lang="ru-RU" dirty="0" smtClean="0"/>
              <a:t>Италия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sz="1600" dirty="0" smtClean="0"/>
              <a:t>Ликвидация противников</a:t>
            </a:r>
          </a:p>
          <a:p>
            <a:pPr marL="0" indent="0">
              <a:buNone/>
            </a:pPr>
            <a:r>
              <a:rPr lang="ru-RU" sz="1600" dirty="0" smtClean="0"/>
              <a:t> - Полная </a:t>
            </a:r>
            <a:r>
              <a:rPr lang="ru-RU" sz="1600" dirty="0"/>
              <a:t>преданность режиму и дуче (вождю)</a:t>
            </a:r>
          </a:p>
          <a:p>
            <a:pPr marL="0" indent="0">
              <a:buNone/>
            </a:pPr>
            <a:r>
              <a:rPr lang="ru-RU" sz="1600" dirty="0"/>
              <a:t>    </a:t>
            </a:r>
            <a:r>
              <a:rPr lang="ru-RU" sz="1600" dirty="0" smtClean="0"/>
              <a:t>- 1929 </a:t>
            </a:r>
            <a:r>
              <a:rPr lang="ru-RU" sz="1600" dirty="0"/>
              <a:t>год – соглашения между римским папой и Муссолини (суверенитет города Ватикан)</a:t>
            </a:r>
          </a:p>
          <a:p>
            <a:pPr marL="0" indent="0">
              <a:buNone/>
            </a:pPr>
            <a:r>
              <a:rPr lang="ru-RU" sz="1600" dirty="0"/>
              <a:t>    </a:t>
            </a:r>
            <a:r>
              <a:rPr lang="ru-RU" sz="1600" dirty="0" smtClean="0"/>
              <a:t>- Создание </a:t>
            </a:r>
            <a:r>
              <a:rPr lang="ru-RU" sz="1600" dirty="0"/>
              <a:t>корпоративной системы для управления предприятиями.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2444" y="1052736"/>
            <a:ext cx="5400600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Германия</a:t>
            </a:r>
          </a:p>
          <a:p>
            <a:r>
              <a:rPr lang="ru-RU" dirty="0"/>
              <a:t> </a:t>
            </a:r>
            <a:r>
              <a:rPr lang="ru-RU" sz="1600" dirty="0"/>
              <a:t>Уничтожение коммунистов, </a:t>
            </a:r>
            <a:r>
              <a:rPr lang="ru-RU" sz="1600" dirty="0" err="1"/>
              <a:t>социал</a:t>
            </a:r>
            <a:r>
              <a:rPr lang="ru-RU" sz="1600" dirty="0"/>
              <a:t> – демократов, «неполноценных» народов;</a:t>
            </a:r>
          </a:p>
          <a:p>
            <a:r>
              <a:rPr lang="ru-RU" sz="1600" dirty="0"/>
              <a:t>    Цензура, слежка, доносительство;</a:t>
            </a:r>
          </a:p>
          <a:p>
            <a:r>
              <a:rPr lang="ru-RU" sz="1600" dirty="0"/>
              <a:t>    авг. 1934 г. -  Гитлер пожизненный фюрер и рейхсканцлер, с неограниченной диктаторской властью;</a:t>
            </a:r>
          </a:p>
          <a:p>
            <a:r>
              <a:rPr lang="ru-RU" sz="1600" dirty="0"/>
              <a:t>    Милитаризация экономики;</a:t>
            </a:r>
          </a:p>
          <a:p>
            <a:r>
              <a:rPr lang="ru-RU" sz="1600" dirty="0"/>
              <a:t>    «Фашизм  - это война»</a:t>
            </a:r>
            <a:endParaRPr lang="ru-RU" sz="1600" dirty="0"/>
          </a:p>
        </p:txBody>
      </p:sp>
      <p:pic>
        <p:nvPicPr>
          <p:cNvPr id="1026" name="Picture 2" descr="C:\Documents and Settings\Админ\Рабочий стол\presentation\0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88" y="4149080"/>
            <a:ext cx="2325788" cy="23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\Рабочий стол\presentation\5291286_4f2be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3" y="4145147"/>
            <a:ext cx="2016224" cy="23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0BD583-8582-40F2-8ECD-AF68BCC0C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TS102801059</Template>
  <TotalTime>0</TotalTime>
  <Words>825</Words>
  <Application>Microsoft Office PowerPoint</Application>
  <PresentationFormat>Произвольный</PresentationFormat>
  <Paragraphs>46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TS102801059</vt:lpstr>
      <vt:lpstr>Тоталитаризм</vt:lpstr>
      <vt:lpstr>Определение</vt:lpstr>
      <vt:lpstr>История тоталитаризма</vt:lpstr>
      <vt:lpstr>Презентация PowerPoint</vt:lpstr>
      <vt:lpstr>Подтверждения (Германия)</vt:lpstr>
      <vt:lpstr>Влияние на экономическую сферу</vt:lpstr>
      <vt:lpstr>Влияние на социальную сферу</vt:lpstr>
      <vt:lpstr>Политика</vt:lpstr>
      <vt:lpstr>Особенности (кратко)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2013-02-15T18:42:42Z</dcterms:created>
  <dcterms:modified xsi:type="dcterms:W3CDTF">2013-02-19T21:06:42Z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